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4"/>
  </p:notesMasterIdLst>
  <p:handoutMasterIdLst>
    <p:handoutMasterId r:id="rId45"/>
  </p:handoutMasterIdLst>
  <p:sldIdLst>
    <p:sldId id="311" r:id="rId2"/>
    <p:sldId id="316" r:id="rId3"/>
    <p:sldId id="349" r:id="rId4"/>
    <p:sldId id="317" r:id="rId5"/>
    <p:sldId id="318" r:id="rId6"/>
    <p:sldId id="319" r:id="rId7"/>
    <p:sldId id="320" r:id="rId8"/>
    <p:sldId id="321" r:id="rId9"/>
    <p:sldId id="322" r:id="rId10"/>
    <p:sldId id="323" r:id="rId11"/>
    <p:sldId id="324" r:id="rId12"/>
    <p:sldId id="325" r:id="rId13"/>
    <p:sldId id="333" r:id="rId14"/>
    <p:sldId id="334" r:id="rId15"/>
    <p:sldId id="335" r:id="rId16"/>
    <p:sldId id="336" r:id="rId17"/>
    <p:sldId id="326" r:id="rId18"/>
    <p:sldId id="276" r:id="rId19"/>
    <p:sldId id="327" r:id="rId20"/>
    <p:sldId id="328" r:id="rId21"/>
    <p:sldId id="262" r:id="rId22"/>
    <p:sldId id="261" r:id="rId23"/>
    <p:sldId id="309" r:id="rId24"/>
    <p:sldId id="312" r:id="rId25"/>
    <p:sldId id="313" r:id="rId26"/>
    <p:sldId id="314" r:id="rId27"/>
    <p:sldId id="330" r:id="rId28"/>
    <p:sldId id="329" r:id="rId29"/>
    <p:sldId id="331" r:id="rId30"/>
    <p:sldId id="332" r:id="rId31"/>
    <p:sldId id="337" r:id="rId32"/>
    <p:sldId id="338" r:id="rId33"/>
    <p:sldId id="339" r:id="rId34"/>
    <p:sldId id="340" r:id="rId35"/>
    <p:sldId id="341" r:id="rId36"/>
    <p:sldId id="343" r:id="rId37"/>
    <p:sldId id="345" r:id="rId38"/>
    <p:sldId id="344" r:id="rId39"/>
    <p:sldId id="346" r:id="rId40"/>
    <p:sldId id="347" r:id="rId41"/>
    <p:sldId id="350" r:id="rId42"/>
    <p:sldId id="351" r:id="rId43"/>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06" autoAdjust="0"/>
    <p:restoredTop sz="94660"/>
  </p:normalViewPr>
  <p:slideViewPr>
    <p:cSldViewPr>
      <p:cViewPr varScale="1">
        <p:scale>
          <a:sx n="75" d="100"/>
          <a:sy n="75" d="100"/>
        </p:scale>
        <p:origin x="77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notesViewPr>
    <p:cSldViewPr>
      <p:cViewPr varScale="1">
        <p:scale>
          <a:sx n="60" d="100"/>
          <a:sy n="60" d="100"/>
        </p:scale>
        <p:origin x="248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6BF15-C50A-4390-BE75-C80D951AFD8D}"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C860E932-B133-4659-9921-CD94CAC79AFB}">
      <dgm:prSet phldrT="[Text]" custT="1"/>
      <dgm:spPr/>
      <dgm:t>
        <a:bodyPr/>
        <a:lstStyle/>
        <a:p>
          <a:endParaRPr lang="en-US" sz="2000" dirty="0"/>
        </a:p>
      </dgm:t>
    </dgm:pt>
    <dgm:pt modelId="{3E1BBE97-1AC6-48EF-A2A6-0217D45F94AE}" type="parTrans" cxnId="{41CECEB1-FC9F-4F5F-94DB-053BCAD0CCAE}">
      <dgm:prSet/>
      <dgm:spPr/>
      <dgm:t>
        <a:bodyPr/>
        <a:lstStyle/>
        <a:p>
          <a:endParaRPr lang="en-US" sz="2000"/>
        </a:p>
      </dgm:t>
    </dgm:pt>
    <dgm:pt modelId="{D6E78CA0-0EED-4362-AD08-7F8EB42BC5B5}" type="sibTrans" cxnId="{41CECEB1-FC9F-4F5F-94DB-053BCAD0CCAE}">
      <dgm:prSet/>
      <dgm:spPr/>
      <dgm:t>
        <a:bodyPr/>
        <a:lstStyle/>
        <a:p>
          <a:endParaRPr lang="en-US" sz="2000"/>
        </a:p>
      </dgm:t>
    </dgm:pt>
    <dgm:pt modelId="{2B664DD6-149D-4829-819C-63C03E060521}">
      <dgm:prSet phldrT="[Text]" phldr="1" custT="1"/>
      <dgm:spPr/>
      <dgm:t>
        <a:bodyPr/>
        <a:lstStyle/>
        <a:p>
          <a:endParaRPr lang="en-US" sz="2000" dirty="0"/>
        </a:p>
      </dgm:t>
    </dgm:pt>
    <dgm:pt modelId="{51A79269-2948-40E0-8F21-B53375BE7613}" type="parTrans" cxnId="{A5CD9420-5B09-4A6B-9268-9AA7A91EED2D}">
      <dgm:prSet/>
      <dgm:spPr/>
      <dgm:t>
        <a:bodyPr/>
        <a:lstStyle/>
        <a:p>
          <a:endParaRPr lang="en-US" sz="2000"/>
        </a:p>
      </dgm:t>
    </dgm:pt>
    <dgm:pt modelId="{CF93A87C-7C65-4076-9365-48A62EF050DF}" type="sibTrans" cxnId="{A5CD9420-5B09-4A6B-9268-9AA7A91EED2D}">
      <dgm:prSet/>
      <dgm:spPr/>
      <dgm:t>
        <a:bodyPr/>
        <a:lstStyle/>
        <a:p>
          <a:endParaRPr lang="en-US" sz="2000"/>
        </a:p>
      </dgm:t>
    </dgm:pt>
    <dgm:pt modelId="{FE9151B7-BD89-4ED3-A7D3-E1F8F14AEB63}">
      <dgm:prSet phldrT="[Text]" phldr="1" custT="1"/>
      <dgm:spPr/>
      <dgm:t>
        <a:bodyPr/>
        <a:lstStyle/>
        <a:p>
          <a:endParaRPr lang="en-US" sz="2000" dirty="0"/>
        </a:p>
      </dgm:t>
    </dgm:pt>
    <dgm:pt modelId="{CB04AF0D-28F4-417C-A9BB-45089DB0ED03}" type="parTrans" cxnId="{C0A8C826-4359-40A1-983F-8F65F86A1FF5}">
      <dgm:prSet/>
      <dgm:spPr/>
      <dgm:t>
        <a:bodyPr/>
        <a:lstStyle/>
        <a:p>
          <a:endParaRPr lang="en-US" sz="2000"/>
        </a:p>
      </dgm:t>
    </dgm:pt>
    <dgm:pt modelId="{19031E45-3EFF-4F95-8C29-E1B83085D1A9}" type="sibTrans" cxnId="{C0A8C826-4359-40A1-983F-8F65F86A1FF5}">
      <dgm:prSet/>
      <dgm:spPr/>
      <dgm:t>
        <a:bodyPr/>
        <a:lstStyle/>
        <a:p>
          <a:endParaRPr lang="en-US" sz="2000"/>
        </a:p>
      </dgm:t>
    </dgm:pt>
    <dgm:pt modelId="{5078770F-2D2B-4D70-A46A-8A5FFCA0E377}">
      <dgm:prSet custT="1"/>
      <dgm:spPr/>
      <dgm:t>
        <a:bodyPr/>
        <a:lstStyle/>
        <a:p>
          <a:r>
            <a:rPr lang="en-US" sz="2000" dirty="0" smtClean="0"/>
            <a:t>Molecules in air</a:t>
          </a:r>
          <a:endParaRPr lang="en-US" sz="2000" dirty="0"/>
        </a:p>
      </dgm:t>
    </dgm:pt>
    <dgm:pt modelId="{FF1120BA-8E1C-4A96-A89A-BD9B78767B92}" type="parTrans" cxnId="{F44F1966-BDE1-4488-9BC5-114E360B8EBA}">
      <dgm:prSet/>
      <dgm:spPr/>
      <dgm:t>
        <a:bodyPr/>
        <a:lstStyle/>
        <a:p>
          <a:endParaRPr lang="en-US" sz="2000"/>
        </a:p>
      </dgm:t>
    </dgm:pt>
    <dgm:pt modelId="{74EE519D-BBE3-454A-9032-2A84E4B81BB1}" type="sibTrans" cxnId="{F44F1966-BDE1-4488-9BC5-114E360B8EBA}">
      <dgm:prSet/>
      <dgm:spPr/>
      <dgm:t>
        <a:bodyPr/>
        <a:lstStyle/>
        <a:p>
          <a:endParaRPr lang="en-US" sz="2000"/>
        </a:p>
      </dgm:t>
    </dgm:pt>
    <dgm:pt modelId="{A683E900-F69B-4A7C-857B-BDDEFC9FD862}">
      <dgm:prSet custT="1"/>
      <dgm:spPr/>
      <dgm:t>
        <a:bodyPr/>
        <a:lstStyle/>
        <a:p>
          <a:r>
            <a:rPr lang="en-US" sz="2000" dirty="0" smtClean="0"/>
            <a:t>ozone</a:t>
          </a:r>
          <a:endParaRPr lang="en-US" sz="2000" dirty="0"/>
        </a:p>
      </dgm:t>
    </dgm:pt>
    <dgm:pt modelId="{6A0E7DE5-7975-4EDC-99CC-A7285EE33642}" type="parTrans" cxnId="{9447E08E-A075-4E96-9DCE-A88572941E4B}">
      <dgm:prSet/>
      <dgm:spPr/>
      <dgm:t>
        <a:bodyPr/>
        <a:lstStyle/>
        <a:p>
          <a:endParaRPr lang="en-US"/>
        </a:p>
      </dgm:t>
    </dgm:pt>
    <dgm:pt modelId="{C3BB8BE2-E91E-4B05-BDC0-4CDA310A7AD0}" type="sibTrans" cxnId="{9447E08E-A075-4E96-9DCE-A88572941E4B}">
      <dgm:prSet/>
      <dgm:spPr/>
      <dgm:t>
        <a:bodyPr/>
        <a:lstStyle/>
        <a:p>
          <a:endParaRPr lang="en-US"/>
        </a:p>
      </dgm:t>
    </dgm:pt>
    <dgm:pt modelId="{829EF847-2A54-4CB8-9F6D-5E7AF2C40202}">
      <dgm:prSet custT="1"/>
      <dgm:spPr/>
      <dgm:t>
        <a:bodyPr/>
        <a:lstStyle/>
        <a:p>
          <a:r>
            <a:rPr lang="en-US" sz="2000" dirty="0" smtClean="0"/>
            <a:t>Water vapor,CO2,dust</a:t>
          </a:r>
          <a:endParaRPr lang="en-US" sz="2000" dirty="0"/>
        </a:p>
      </dgm:t>
    </dgm:pt>
    <dgm:pt modelId="{648DA11F-0205-47F0-AFB9-00EE232B58EE}" type="parTrans" cxnId="{8EFE3B3E-6338-4CEE-B825-F26E600EF0B5}">
      <dgm:prSet/>
      <dgm:spPr/>
      <dgm:t>
        <a:bodyPr/>
        <a:lstStyle/>
        <a:p>
          <a:endParaRPr lang="en-US"/>
        </a:p>
      </dgm:t>
    </dgm:pt>
    <dgm:pt modelId="{50398FFD-7675-4225-9D8D-96FF06F57796}" type="sibTrans" cxnId="{8EFE3B3E-6338-4CEE-B825-F26E600EF0B5}">
      <dgm:prSet/>
      <dgm:spPr/>
      <dgm:t>
        <a:bodyPr/>
        <a:lstStyle/>
        <a:p>
          <a:endParaRPr lang="en-US"/>
        </a:p>
      </dgm:t>
    </dgm:pt>
    <dgm:pt modelId="{01666C35-9648-4F8D-A0A4-08167DFF9D10}" type="pres">
      <dgm:prSet presAssocID="{E256BF15-C50A-4390-BE75-C80D951AFD8D}" presName="linearFlow" presStyleCnt="0">
        <dgm:presLayoutVars>
          <dgm:dir/>
          <dgm:animLvl val="lvl"/>
          <dgm:resizeHandles val="exact"/>
        </dgm:presLayoutVars>
      </dgm:prSet>
      <dgm:spPr/>
      <dgm:t>
        <a:bodyPr/>
        <a:lstStyle/>
        <a:p>
          <a:endParaRPr lang="en-US"/>
        </a:p>
      </dgm:t>
    </dgm:pt>
    <dgm:pt modelId="{B61E283F-B377-42F6-B709-D6C23F639F24}" type="pres">
      <dgm:prSet presAssocID="{C860E932-B133-4659-9921-CD94CAC79AFB}" presName="composite" presStyleCnt="0"/>
      <dgm:spPr/>
    </dgm:pt>
    <dgm:pt modelId="{D1C40B39-7708-4CF7-9C6D-1B38BD326E19}" type="pres">
      <dgm:prSet presAssocID="{C860E932-B133-4659-9921-CD94CAC79AFB}" presName="parentText" presStyleLbl="alignNode1" presStyleIdx="0" presStyleCnt="3">
        <dgm:presLayoutVars>
          <dgm:chMax val="1"/>
          <dgm:bulletEnabled val="1"/>
        </dgm:presLayoutVars>
      </dgm:prSet>
      <dgm:spPr/>
      <dgm:t>
        <a:bodyPr/>
        <a:lstStyle/>
        <a:p>
          <a:endParaRPr lang="en-US"/>
        </a:p>
      </dgm:t>
    </dgm:pt>
    <dgm:pt modelId="{0CB2A36B-FBE5-4B4C-8DB4-968CD0892FDF}" type="pres">
      <dgm:prSet presAssocID="{C860E932-B133-4659-9921-CD94CAC79AFB}" presName="descendantText" presStyleLbl="alignAcc1" presStyleIdx="0" presStyleCnt="3">
        <dgm:presLayoutVars>
          <dgm:bulletEnabled val="1"/>
        </dgm:presLayoutVars>
      </dgm:prSet>
      <dgm:spPr/>
      <dgm:t>
        <a:bodyPr/>
        <a:lstStyle/>
        <a:p>
          <a:endParaRPr lang="en-US"/>
        </a:p>
      </dgm:t>
    </dgm:pt>
    <dgm:pt modelId="{342F5A35-266F-477F-9A49-D79A34DE58DF}" type="pres">
      <dgm:prSet presAssocID="{D6E78CA0-0EED-4362-AD08-7F8EB42BC5B5}" presName="sp" presStyleCnt="0"/>
      <dgm:spPr/>
    </dgm:pt>
    <dgm:pt modelId="{4BB1BE1C-94AB-4363-BDE3-C1C923C6F716}" type="pres">
      <dgm:prSet presAssocID="{2B664DD6-149D-4829-819C-63C03E060521}" presName="composite" presStyleCnt="0"/>
      <dgm:spPr/>
    </dgm:pt>
    <dgm:pt modelId="{1B3261A9-FF0F-4455-863C-88141EBFE8EE}" type="pres">
      <dgm:prSet presAssocID="{2B664DD6-149D-4829-819C-63C03E060521}" presName="parentText" presStyleLbl="alignNode1" presStyleIdx="1" presStyleCnt="3">
        <dgm:presLayoutVars>
          <dgm:chMax val="1"/>
          <dgm:bulletEnabled val="1"/>
        </dgm:presLayoutVars>
      </dgm:prSet>
      <dgm:spPr/>
      <dgm:t>
        <a:bodyPr/>
        <a:lstStyle/>
        <a:p>
          <a:endParaRPr lang="en-US"/>
        </a:p>
      </dgm:t>
    </dgm:pt>
    <dgm:pt modelId="{80C8E929-2F26-4900-B8E2-C1C017400D7F}" type="pres">
      <dgm:prSet presAssocID="{2B664DD6-149D-4829-819C-63C03E060521}" presName="descendantText" presStyleLbl="alignAcc1" presStyleIdx="1" presStyleCnt="3">
        <dgm:presLayoutVars>
          <dgm:bulletEnabled val="1"/>
        </dgm:presLayoutVars>
      </dgm:prSet>
      <dgm:spPr/>
      <dgm:t>
        <a:bodyPr/>
        <a:lstStyle/>
        <a:p>
          <a:endParaRPr lang="en-US"/>
        </a:p>
      </dgm:t>
    </dgm:pt>
    <dgm:pt modelId="{649EE1DD-247E-4C7C-89ED-BFD104F74E5F}" type="pres">
      <dgm:prSet presAssocID="{CF93A87C-7C65-4076-9365-48A62EF050DF}" presName="sp" presStyleCnt="0"/>
      <dgm:spPr/>
    </dgm:pt>
    <dgm:pt modelId="{8AD73E13-9B42-41F6-A5E8-90F6B2AF0D20}" type="pres">
      <dgm:prSet presAssocID="{FE9151B7-BD89-4ED3-A7D3-E1F8F14AEB63}" presName="composite" presStyleCnt="0"/>
      <dgm:spPr/>
    </dgm:pt>
    <dgm:pt modelId="{8EDC6B35-5F80-4A22-B6A3-B0E50D8D58BF}" type="pres">
      <dgm:prSet presAssocID="{FE9151B7-BD89-4ED3-A7D3-E1F8F14AEB63}" presName="parentText" presStyleLbl="alignNode1" presStyleIdx="2" presStyleCnt="3">
        <dgm:presLayoutVars>
          <dgm:chMax val="1"/>
          <dgm:bulletEnabled val="1"/>
        </dgm:presLayoutVars>
      </dgm:prSet>
      <dgm:spPr/>
      <dgm:t>
        <a:bodyPr/>
        <a:lstStyle/>
        <a:p>
          <a:endParaRPr lang="en-US"/>
        </a:p>
      </dgm:t>
    </dgm:pt>
    <dgm:pt modelId="{333AD3FD-5228-4CF2-BCEE-1AE18D5CF14B}" type="pres">
      <dgm:prSet presAssocID="{FE9151B7-BD89-4ED3-A7D3-E1F8F14AEB63}" presName="descendantText" presStyleLbl="alignAcc1" presStyleIdx="2" presStyleCnt="3">
        <dgm:presLayoutVars>
          <dgm:bulletEnabled val="1"/>
        </dgm:presLayoutVars>
      </dgm:prSet>
      <dgm:spPr/>
      <dgm:t>
        <a:bodyPr/>
        <a:lstStyle/>
        <a:p>
          <a:endParaRPr lang="en-US"/>
        </a:p>
      </dgm:t>
    </dgm:pt>
  </dgm:ptLst>
  <dgm:cxnLst>
    <dgm:cxn modelId="{F5E16DD1-79F1-42BB-BA19-879C8BA80236}" type="presOf" srcId="{E256BF15-C50A-4390-BE75-C80D951AFD8D}" destId="{01666C35-9648-4F8D-A0A4-08167DFF9D10}" srcOrd="0" destOrd="0" presId="urn:microsoft.com/office/officeart/2005/8/layout/chevron2"/>
    <dgm:cxn modelId="{F44F1966-BDE1-4488-9BC5-114E360B8EBA}" srcId="{C860E932-B133-4659-9921-CD94CAC79AFB}" destId="{5078770F-2D2B-4D70-A46A-8A5FFCA0E377}" srcOrd="0" destOrd="0" parTransId="{FF1120BA-8E1C-4A96-A89A-BD9B78767B92}" sibTransId="{74EE519D-BBE3-454A-9032-2A84E4B81BB1}"/>
    <dgm:cxn modelId="{D56488FB-0B35-4FF6-B345-BBD125EC45C5}" type="presOf" srcId="{C860E932-B133-4659-9921-CD94CAC79AFB}" destId="{D1C40B39-7708-4CF7-9C6D-1B38BD326E19}" srcOrd="0" destOrd="0" presId="urn:microsoft.com/office/officeart/2005/8/layout/chevron2"/>
    <dgm:cxn modelId="{A5CD9420-5B09-4A6B-9268-9AA7A91EED2D}" srcId="{E256BF15-C50A-4390-BE75-C80D951AFD8D}" destId="{2B664DD6-149D-4829-819C-63C03E060521}" srcOrd="1" destOrd="0" parTransId="{51A79269-2948-40E0-8F21-B53375BE7613}" sibTransId="{CF93A87C-7C65-4076-9365-48A62EF050DF}"/>
    <dgm:cxn modelId="{2881485E-A0C7-4AA2-AD6B-D0E53D24BD88}" type="presOf" srcId="{5078770F-2D2B-4D70-A46A-8A5FFCA0E377}" destId="{0CB2A36B-FBE5-4B4C-8DB4-968CD0892FDF}" srcOrd="0" destOrd="0" presId="urn:microsoft.com/office/officeart/2005/8/layout/chevron2"/>
    <dgm:cxn modelId="{ED81235B-FECD-43BE-90D2-0FAB890294D9}" type="presOf" srcId="{829EF847-2A54-4CB8-9F6D-5E7AF2C40202}" destId="{333AD3FD-5228-4CF2-BCEE-1AE18D5CF14B}" srcOrd="0" destOrd="0" presId="urn:microsoft.com/office/officeart/2005/8/layout/chevron2"/>
    <dgm:cxn modelId="{D1D4263B-5DA7-40B2-8894-42C46F68B32B}" type="presOf" srcId="{A683E900-F69B-4A7C-857B-BDDEFC9FD862}" destId="{80C8E929-2F26-4900-B8E2-C1C017400D7F}" srcOrd="0" destOrd="0" presId="urn:microsoft.com/office/officeart/2005/8/layout/chevron2"/>
    <dgm:cxn modelId="{C0A8C826-4359-40A1-983F-8F65F86A1FF5}" srcId="{E256BF15-C50A-4390-BE75-C80D951AFD8D}" destId="{FE9151B7-BD89-4ED3-A7D3-E1F8F14AEB63}" srcOrd="2" destOrd="0" parTransId="{CB04AF0D-28F4-417C-A9BB-45089DB0ED03}" sibTransId="{19031E45-3EFF-4F95-8C29-E1B83085D1A9}"/>
    <dgm:cxn modelId="{91F380D2-486D-4F64-ADF3-A65235C6AA04}" type="presOf" srcId="{FE9151B7-BD89-4ED3-A7D3-E1F8F14AEB63}" destId="{8EDC6B35-5F80-4A22-B6A3-B0E50D8D58BF}" srcOrd="0" destOrd="0" presId="urn:microsoft.com/office/officeart/2005/8/layout/chevron2"/>
    <dgm:cxn modelId="{41CECEB1-FC9F-4F5F-94DB-053BCAD0CCAE}" srcId="{E256BF15-C50A-4390-BE75-C80D951AFD8D}" destId="{C860E932-B133-4659-9921-CD94CAC79AFB}" srcOrd="0" destOrd="0" parTransId="{3E1BBE97-1AC6-48EF-A2A6-0217D45F94AE}" sibTransId="{D6E78CA0-0EED-4362-AD08-7F8EB42BC5B5}"/>
    <dgm:cxn modelId="{8EFE3B3E-6338-4CEE-B825-F26E600EF0B5}" srcId="{FE9151B7-BD89-4ED3-A7D3-E1F8F14AEB63}" destId="{829EF847-2A54-4CB8-9F6D-5E7AF2C40202}" srcOrd="0" destOrd="0" parTransId="{648DA11F-0205-47F0-AFB9-00EE232B58EE}" sibTransId="{50398FFD-7675-4225-9D8D-96FF06F57796}"/>
    <dgm:cxn modelId="{9447E08E-A075-4E96-9DCE-A88572941E4B}" srcId="{2B664DD6-149D-4829-819C-63C03E060521}" destId="{A683E900-F69B-4A7C-857B-BDDEFC9FD862}" srcOrd="0" destOrd="0" parTransId="{6A0E7DE5-7975-4EDC-99CC-A7285EE33642}" sibTransId="{C3BB8BE2-E91E-4B05-BDC0-4CDA310A7AD0}"/>
    <dgm:cxn modelId="{29D00697-1FF5-4AFF-A2B9-A95053A4419F}" type="presOf" srcId="{2B664DD6-149D-4829-819C-63C03E060521}" destId="{1B3261A9-FF0F-4455-863C-88141EBFE8EE}" srcOrd="0" destOrd="0" presId="urn:microsoft.com/office/officeart/2005/8/layout/chevron2"/>
    <dgm:cxn modelId="{422B3069-FE30-4288-8208-3A1408A76AA3}" type="presParOf" srcId="{01666C35-9648-4F8D-A0A4-08167DFF9D10}" destId="{B61E283F-B377-42F6-B709-D6C23F639F24}" srcOrd="0" destOrd="0" presId="urn:microsoft.com/office/officeart/2005/8/layout/chevron2"/>
    <dgm:cxn modelId="{5DD410E8-FB26-4215-A48A-FEC27CF25F2A}" type="presParOf" srcId="{B61E283F-B377-42F6-B709-D6C23F639F24}" destId="{D1C40B39-7708-4CF7-9C6D-1B38BD326E19}" srcOrd="0" destOrd="0" presId="urn:microsoft.com/office/officeart/2005/8/layout/chevron2"/>
    <dgm:cxn modelId="{828DC350-D002-4B9E-8934-C3CCCCB738C2}" type="presParOf" srcId="{B61E283F-B377-42F6-B709-D6C23F639F24}" destId="{0CB2A36B-FBE5-4B4C-8DB4-968CD0892FDF}" srcOrd="1" destOrd="0" presId="urn:microsoft.com/office/officeart/2005/8/layout/chevron2"/>
    <dgm:cxn modelId="{DAEB8FDF-06F8-4F69-8F31-AE045ADE77FA}" type="presParOf" srcId="{01666C35-9648-4F8D-A0A4-08167DFF9D10}" destId="{342F5A35-266F-477F-9A49-D79A34DE58DF}" srcOrd="1" destOrd="0" presId="urn:microsoft.com/office/officeart/2005/8/layout/chevron2"/>
    <dgm:cxn modelId="{5B09C419-3285-4FB1-B46F-6DB1EE3CAC03}" type="presParOf" srcId="{01666C35-9648-4F8D-A0A4-08167DFF9D10}" destId="{4BB1BE1C-94AB-4363-BDE3-C1C923C6F716}" srcOrd="2" destOrd="0" presId="urn:microsoft.com/office/officeart/2005/8/layout/chevron2"/>
    <dgm:cxn modelId="{30F95E86-9B1C-4C1F-941E-686D23D94D79}" type="presParOf" srcId="{4BB1BE1C-94AB-4363-BDE3-C1C923C6F716}" destId="{1B3261A9-FF0F-4455-863C-88141EBFE8EE}" srcOrd="0" destOrd="0" presId="urn:microsoft.com/office/officeart/2005/8/layout/chevron2"/>
    <dgm:cxn modelId="{E1C328E3-E09E-49C0-90DF-B0C47B7989C6}" type="presParOf" srcId="{4BB1BE1C-94AB-4363-BDE3-C1C923C6F716}" destId="{80C8E929-2F26-4900-B8E2-C1C017400D7F}" srcOrd="1" destOrd="0" presId="urn:microsoft.com/office/officeart/2005/8/layout/chevron2"/>
    <dgm:cxn modelId="{7806BAC5-17CF-4264-82C6-2D31DA2F173F}" type="presParOf" srcId="{01666C35-9648-4F8D-A0A4-08167DFF9D10}" destId="{649EE1DD-247E-4C7C-89ED-BFD104F74E5F}" srcOrd="3" destOrd="0" presId="urn:microsoft.com/office/officeart/2005/8/layout/chevron2"/>
    <dgm:cxn modelId="{B7D65B45-9273-46DA-B8B7-BE065DB11D89}" type="presParOf" srcId="{01666C35-9648-4F8D-A0A4-08167DFF9D10}" destId="{8AD73E13-9B42-41F6-A5E8-90F6B2AF0D20}" srcOrd="4" destOrd="0" presId="urn:microsoft.com/office/officeart/2005/8/layout/chevron2"/>
    <dgm:cxn modelId="{7188FC37-BD03-4BD2-8FBC-A2D588870E4B}" type="presParOf" srcId="{8AD73E13-9B42-41F6-A5E8-90F6B2AF0D20}" destId="{8EDC6B35-5F80-4A22-B6A3-B0E50D8D58BF}" srcOrd="0" destOrd="0" presId="urn:microsoft.com/office/officeart/2005/8/layout/chevron2"/>
    <dgm:cxn modelId="{F795FFE0-557A-42A7-AF9E-26E59C27EAD2}" type="presParOf" srcId="{8AD73E13-9B42-41F6-A5E8-90F6B2AF0D20}" destId="{333AD3FD-5228-4CF2-BCEE-1AE18D5CF14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6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6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6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D13D1BD-5B61-4481-B04C-79D04E1C7231}" type="slidenum">
              <a:rPr lang="en-US"/>
              <a:pPr>
                <a:defRPr/>
              </a:pPr>
              <a:t>‹#›</a:t>
            </a:fld>
            <a:endParaRPr lang="en-US"/>
          </a:p>
        </p:txBody>
      </p:sp>
    </p:spTree>
    <p:extLst>
      <p:ext uri="{BB962C8B-B14F-4D97-AF65-F5344CB8AC3E}">
        <p14:creationId xmlns:p14="http://schemas.microsoft.com/office/powerpoint/2010/main" val="3258318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7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7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8BCFA6B-E25F-4B55-994B-7162D929F54F}" type="slidenum">
              <a:rPr lang="en-US"/>
              <a:pPr>
                <a:defRPr/>
              </a:pPr>
              <a:t>‹#›</a:t>
            </a:fld>
            <a:endParaRPr lang="en-US"/>
          </a:p>
        </p:txBody>
      </p:sp>
    </p:spTree>
    <p:extLst>
      <p:ext uri="{BB962C8B-B14F-4D97-AF65-F5344CB8AC3E}">
        <p14:creationId xmlns:p14="http://schemas.microsoft.com/office/powerpoint/2010/main" val="1245390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CB649A-D0A8-43BF-ABCC-06E4E0CCBB40}" type="slidenum">
              <a:rPr lang="en-US"/>
              <a:pPr>
                <a:spcBef>
                  <a:spcPct val="0"/>
                </a:spcBef>
              </a:pPr>
              <a:t>1</a:t>
            </a:fld>
            <a:endParaRPr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69665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645DB9-34F2-4FE6-BA1B-712D8A067A0D}" type="slidenum">
              <a:rPr lang="en-US"/>
              <a:pPr>
                <a:spcBef>
                  <a:spcPct val="0"/>
                </a:spcBef>
              </a:pPr>
              <a:t>18</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1206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3528E-0086-450B-A009-B9D91298BA66}" type="slidenum">
              <a:rPr lang="en-US"/>
              <a:pPr>
                <a:spcBef>
                  <a:spcPct val="0"/>
                </a:spcBef>
              </a:pPr>
              <a:t>21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2557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4C183-1EB0-43DA-A66C-0D948D0BE596}" type="slidenum">
              <a:rPr lang="en-US"/>
              <a:pPr>
                <a:spcBef>
                  <a:spcPct val="0"/>
                </a:spcBef>
              </a:pPr>
              <a:t>22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14867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883500-423E-40DA-A6CB-787FCACB8C12}" type="slidenum">
              <a:rPr lang="en-US"/>
              <a:pPr>
                <a:spcBef>
                  <a:spcPct val="0"/>
                </a:spcBef>
              </a:pPr>
              <a:t>23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2763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8B0EC7-2974-4C2C-9A94-734A8C25F94D}" type="slidenum">
              <a:rPr lang="en-US"/>
              <a:pPr/>
              <a:t>24</a:t>
            </a:fld>
            <a:endParaRPr lang="en-US"/>
          </a:p>
        </p:txBody>
      </p:sp>
    </p:spTree>
    <p:extLst>
      <p:ext uri="{BB962C8B-B14F-4D97-AF65-F5344CB8AC3E}">
        <p14:creationId xmlns:p14="http://schemas.microsoft.com/office/powerpoint/2010/main" val="19219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18D541-0B75-4A2E-A8C5-190B0ADCC669}" type="slidenum">
              <a:rPr lang="en-US"/>
              <a:pPr/>
              <a:t>25</a:t>
            </a:fld>
            <a:endParaRPr lang="en-US"/>
          </a:p>
        </p:txBody>
      </p:sp>
    </p:spTree>
    <p:extLst>
      <p:ext uri="{BB962C8B-B14F-4D97-AF65-F5344CB8AC3E}">
        <p14:creationId xmlns:p14="http://schemas.microsoft.com/office/powerpoint/2010/main" val="166910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6C87D8-EBEA-47BA-A6BF-6C49B5357332}" type="slidenum">
              <a:rPr lang="en-US"/>
              <a:pPr/>
              <a:t>26</a:t>
            </a:fld>
            <a:endParaRPr lang="en-US"/>
          </a:p>
        </p:txBody>
      </p:sp>
    </p:spTree>
    <p:extLst>
      <p:ext uri="{BB962C8B-B14F-4D97-AF65-F5344CB8AC3E}">
        <p14:creationId xmlns:p14="http://schemas.microsoft.com/office/powerpoint/2010/main" val="207455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en-US" dirty="0" err="1" smtClean="0"/>
              <a:t>Md</a:t>
            </a:r>
            <a:r>
              <a:rPr lang="en-US" dirty="0" smtClean="0"/>
              <a:t> </a:t>
            </a:r>
            <a:r>
              <a:rPr lang="en-US" dirty="0" err="1" smtClean="0"/>
              <a:t>Asadullah</a:t>
            </a:r>
            <a:r>
              <a:rPr lang="en-US" dirty="0" smtClean="0"/>
              <a:t> </a:t>
            </a:r>
            <a:r>
              <a:rPr lang="en-US" dirty="0" err="1" smtClean="0"/>
              <a:t>Asst</a:t>
            </a:r>
            <a:r>
              <a:rPr lang="en-US" dirty="0" smtClean="0"/>
              <a:t> Prof </a:t>
            </a:r>
            <a:r>
              <a:rPr lang="en-US" dirty="0" err="1" smtClean="0"/>
              <a:t>mech</a:t>
            </a:r>
            <a:r>
              <a:rPr lang="en-US" dirty="0" smtClean="0"/>
              <a:t> </a:t>
            </a:r>
            <a:r>
              <a:rPr lang="en-US" dirty="0" err="1" smtClean="0"/>
              <a:t>dept</a:t>
            </a:r>
            <a:r>
              <a:rPr lang="en-US" dirty="0" smtClean="0"/>
              <a:t> MCET</a:t>
            </a:r>
            <a:endParaRPr lang="tr-TR" dirty="0"/>
          </a:p>
        </p:txBody>
      </p:sp>
      <p:sp>
        <p:nvSpPr>
          <p:cNvPr id="6" name="Slide Number Placeholder 5"/>
          <p:cNvSpPr>
            <a:spLocks noGrp="1"/>
          </p:cNvSpPr>
          <p:nvPr>
            <p:ph type="sldNum" sz="quarter" idx="12"/>
          </p:nvPr>
        </p:nvSpPr>
        <p:spPr/>
        <p:txBody>
          <a:bodyPr/>
          <a:lstStyle/>
          <a:p>
            <a:pPr>
              <a:defRPr/>
            </a:pPr>
            <a:fld id="{ACEFCB09-F585-4FE7-93ED-6017A8C7BDC7}" type="slidenum">
              <a:rPr lang="tr-TR" smtClean="0"/>
              <a:pPr>
                <a:defRPr/>
              </a:pPr>
              <a:t>‹#›</a:t>
            </a:fld>
            <a:endParaRPr lang="tr-TR"/>
          </a:p>
        </p:txBody>
      </p:sp>
    </p:spTree>
    <p:extLst>
      <p:ext uri="{BB962C8B-B14F-4D97-AF65-F5344CB8AC3E}">
        <p14:creationId xmlns:p14="http://schemas.microsoft.com/office/powerpoint/2010/main" val="167490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B28D9E4-1D5E-41DC-B631-CBFB4F8C859D}" type="slidenum">
              <a:rPr lang="tr-TR" smtClean="0"/>
              <a:pPr>
                <a:defRPr/>
              </a:pPr>
              <a:t>‹#›</a:t>
            </a:fld>
            <a:endParaRPr lang="tr-TR"/>
          </a:p>
        </p:txBody>
      </p:sp>
    </p:spTree>
    <p:extLst>
      <p:ext uri="{BB962C8B-B14F-4D97-AF65-F5344CB8AC3E}">
        <p14:creationId xmlns:p14="http://schemas.microsoft.com/office/powerpoint/2010/main" val="378439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984ECF1-E42C-482D-A0F8-1D16DCE049D3}" type="slidenum">
              <a:rPr lang="tr-TR" smtClean="0"/>
              <a:pPr>
                <a:defRPr/>
              </a:pPr>
              <a:t>‹#›</a:t>
            </a:fld>
            <a:endParaRPr lang="tr-TR"/>
          </a:p>
        </p:txBody>
      </p:sp>
    </p:spTree>
    <p:extLst>
      <p:ext uri="{BB962C8B-B14F-4D97-AF65-F5344CB8AC3E}">
        <p14:creationId xmlns:p14="http://schemas.microsoft.com/office/powerpoint/2010/main" val="60784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3C1328F-849E-4632-B314-3DF20D8F68DB}" type="slidenum">
              <a:rPr lang="tr-TR" smtClean="0"/>
              <a:pPr>
                <a:defRPr/>
              </a:pPr>
              <a:t>‹#›</a:t>
            </a:fld>
            <a:endParaRPr lang="tr-TR"/>
          </a:p>
        </p:txBody>
      </p:sp>
    </p:spTree>
    <p:extLst>
      <p:ext uri="{BB962C8B-B14F-4D97-AF65-F5344CB8AC3E}">
        <p14:creationId xmlns:p14="http://schemas.microsoft.com/office/powerpoint/2010/main" val="391869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D16FF15-75F6-4007-997F-A155D538A3D3}" type="slidenum">
              <a:rPr lang="tr-TR" smtClean="0"/>
              <a:pPr>
                <a:defRPr/>
              </a:pPr>
              <a:t>‹#›</a:t>
            </a:fld>
            <a:endParaRPr lang="tr-TR"/>
          </a:p>
        </p:txBody>
      </p:sp>
    </p:spTree>
    <p:extLst>
      <p:ext uri="{BB962C8B-B14F-4D97-AF65-F5344CB8AC3E}">
        <p14:creationId xmlns:p14="http://schemas.microsoft.com/office/powerpoint/2010/main" val="367432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B0E471B-32A8-450E-8A49-7EA654DE1CD6}" type="slidenum">
              <a:rPr lang="tr-TR" smtClean="0"/>
              <a:pPr>
                <a:defRPr/>
              </a:pPr>
              <a:t>‹#›</a:t>
            </a:fld>
            <a:endParaRPr lang="tr-TR"/>
          </a:p>
        </p:txBody>
      </p:sp>
    </p:spTree>
    <p:extLst>
      <p:ext uri="{BB962C8B-B14F-4D97-AF65-F5344CB8AC3E}">
        <p14:creationId xmlns:p14="http://schemas.microsoft.com/office/powerpoint/2010/main" val="184314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C5581CF-7869-4BBC-970A-1BF35EEE42D6}" type="slidenum">
              <a:rPr lang="tr-TR" smtClean="0"/>
              <a:pPr>
                <a:defRPr/>
              </a:pPr>
              <a:t>‹#›</a:t>
            </a:fld>
            <a:endParaRPr lang="tr-TR"/>
          </a:p>
        </p:txBody>
      </p:sp>
    </p:spTree>
    <p:extLst>
      <p:ext uri="{BB962C8B-B14F-4D97-AF65-F5344CB8AC3E}">
        <p14:creationId xmlns:p14="http://schemas.microsoft.com/office/powerpoint/2010/main" val="225278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30EECF5B-04E9-44CA-A3A6-B0FD34B3C3D1}" type="slidenum">
              <a:rPr lang="tr-TR" smtClean="0"/>
              <a:pPr>
                <a:defRPr/>
              </a:pPr>
              <a:t>‹#›</a:t>
            </a:fld>
            <a:endParaRPr lang="tr-TR"/>
          </a:p>
        </p:txBody>
      </p:sp>
    </p:spTree>
    <p:extLst>
      <p:ext uri="{BB962C8B-B14F-4D97-AF65-F5344CB8AC3E}">
        <p14:creationId xmlns:p14="http://schemas.microsoft.com/office/powerpoint/2010/main" val="118220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BF74DC6B-B1AB-49C9-A0AF-EC2B294C123A}" type="slidenum">
              <a:rPr lang="tr-TR" smtClean="0"/>
              <a:pPr>
                <a:defRPr/>
              </a:pPr>
              <a:t>‹#›</a:t>
            </a:fld>
            <a:endParaRPr lang="tr-TR"/>
          </a:p>
        </p:txBody>
      </p:sp>
    </p:spTree>
    <p:extLst>
      <p:ext uri="{BB962C8B-B14F-4D97-AF65-F5344CB8AC3E}">
        <p14:creationId xmlns:p14="http://schemas.microsoft.com/office/powerpoint/2010/main" val="12699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5B9F0B48-109A-4C6D-9186-807C257821E4}" type="slidenum">
              <a:rPr lang="tr-TR" smtClean="0"/>
              <a:pPr>
                <a:defRPr/>
              </a:pPr>
              <a:t>‹#›</a:t>
            </a:fld>
            <a:endParaRPr lang="tr-TR"/>
          </a:p>
        </p:txBody>
      </p:sp>
    </p:spTree>
    <p:extLst>
      <p:ext uri="{BB962C8B-B14F-4D97-AF65-F5344CB8AC3E}">
        <p14:creationId xmlns:p14="http://schemas.microsoft.com/office/powerpoint/2010/main" val="18418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02F26F0-6E4C-41E2-AAAC-574AC7D326FB}" type="slidenum">
              <a:rPr lang="tr-TR" smtClean="0"/>
              <a:pPr>
                <a:defRPr/>
              </a:pPr>
              <a:t>‹#›</a:t>
            </a:fld>
            <a:endParaRPr lang="tr-TR"/>
          </a:p>
        </p:txBody>
      </p:sp>
    </p:spTree>
    <p:extLst>
      <p:ext uri="{BB962C8B-B14F-4D97-AF65-F5344CB8AC3E}">
        <p14:creationId xmlns:p14="http://schemas.microsoft.com/office/powerpoint/2010/main" val="416714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32B790-46CA-4D0B-8EEC-DC749606221E}" type="slidenum">
              <a:rPr lang="tr-TR" smtClean="0"/>
              <a:pPr>
                <a:defRPr/>
              </a:pPr>
              <a:t>‹#›</a:t>
            </a:fld>
            <a:endParaRPr lang="tr-TR"/>
          </a:p>
        </p:txBody>
      </p:sp>
    </p:spTree>
    <p:extLst>
      <p:ext uri="{BB962C8B-B14F-4D97-AF65-F5344CB8AC3E}">
        <p14:creationId xmlns:p14="http://schemas.microsoft.com/office/powerpoint/2010/main" val="23675551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23" y="188640"/>
            <a:ext cx="8736972" cy="6416294"/>
          </a:xfrm>
          <a:prstGeom prst="rect">
            <a:avLst/>
          </a:prstGeom>
          <a:noFill/>
          <a:effectLst>
            <a:reflection stA="27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44388" name="Rectangle 4"/>
          <p:cNvSpPr>
            <a:spLocks noGrp="1" noChangeArrowheads="1"/>
          </p:cNvSpPr>
          <p:nvPr>
            <p:ph type="ctrTitle"/>
          </p:nvPr>
        </p:nvSpPr>
        <p:spPr>
          <a:xfrm>
            <a:off x="685800" y="332656"/>
            <a:ext cx="7772400" cy="2016125"/>
          </a:xfrm>
        </p:spPr>
        <p:txBody>
          <a:bodyPr>
            <a:normAutofit fontScale="90000"/>
          </a:bodyPr>
          <a:lstStyle/>
          <a:p>
            <a:pPr eaLnBrk="1" hangingPunct="1">
              <a:defRPr/>
            </a:pPr>
            <a:r>
              <a:rPr lang="en-US" sz="7200" dirty="0" smtClean="0"/>
              <a:t/>
            </a:r>
            <a:br>
              <a:rPr lang="en-US" sz="7200" dirty="0" smtClean="0"/>
            </a:br>
            <a:r>
              <a:rPr lang="en-US" sz="7200" dirty="0"/>
              <a:t/>
            </a:r>
            <a:br>
              <a:rPr lang="en-US" sz="7200" dirty="0"/>
            </a:br>
            <a:r>
              <a:rPr lang="en-US" sz="7200" dirty="0" smtClean="0"/>
              <a:t>Unit-2</a:t>
            </a:r>
            <a:br>
              <a:rPr lang="en-US" sz="7200" dirty="0" smtClean="0"/>
            </a:br>
            <a:r>
              <a:rPr lang="en-US" sz="7200" dirty="0" smtClean="0"/>
              <a:t> solar energy</a:t>
            </a:r>
            <a:endParaRPr lang="tr-TR" sz="7200" dirty="0"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57288"/>
            <a:ext cx="7886700" cy="1614487"/>
          </a:xfrm>
        </p:spPr>
        <p:txBody>
          <a:bodyPr>
            <a:noAutofit/>
          </a:bodyPr>
          <a:lstStyle/>
          <a:p>
            <a:pPr marL="0" indent="0">
              <a:buFont typeface="Wingdings" panose="05000000000000000000" pitchFamily="2" charset="2"/>
              <a:buNone/>
              <a:defRPr/>
            </a:pPr>
            <a:r>
              <a:rPr lang="en-US" sz="2000" dirty="0">
                <a:cs typeface="Arial" panose="020B0604020202020204" pitchFamily="34" charset="0"/>
              </a:rPr>
              <a:t>This blackened heat absorbing surface has several parallel copper pipes or tubes called risers, running length ways across the plate which contain the heat transfer fluid, typically water. </a:t>
            </a:r>
          </a:p>
          <a:p>
            <a:pPr marL="0" indent="0">
              <a:buFont typeface="Wingdings" panose="05000000000000000000" pitchFamily="2" charset="2"/>
              <a:buNone/>
              <a:defRPr/>
            </a:pPr>
            <a:r>
              <a:rPr lang="en-US" sz="2000" dirty="0">
                <a:cs typeface="Arial" panose="020B0604020202020204" pitchFamily="34" charset="0"/>
              </a:rPr>
              <a:t>These copper pipes are bonded, soldered or brazed directly to the absorber plate to ensure maximum surface contact and heat transfer. Sunlight heats the absorbing surface which increases in temperature.</a:t>
            </a:r>
          </a:p>
          <a:p>
            <a:pPr marL="0" indent="0">
              <a:buFont typeface="Wingdings" panose="05000000000000000000" pitchFamily="2" charset="2"/>
              <a:buNone/>
              <a:defRPr/>
            </a:pPr>
            <a:r>
              <a:rPr lang="en-US" sz="2000" dirty="0">
                <a:cs typeface="Arial" panose="020B0604020202020204" pitchFamily="34" charset="0"/>
              </a:rPr>
              <a:t> As the plate gets hotter this heat is conducted through the risers and absorbed by the fluid flowing inside the copper pipes which is then used by the household.</a:t>
            </a:r>
          </a:p>
          <a:p>
            <a:pPr>
              <a:defRPr/>
            </a:pPr>
            <a:endParaRPr lang="en-US" sz="2000" dirty="0">
              <a:cs typeface="Arial" panose="020B0604020202020204" pitchFamily="34" charset="0"/>
            </a:endParaRPr>
          </a:p>
        </p:txBody>
      </p:sp>
      <p:pic>
        <p:nvPicPr>
          <p:cNvPr id="4" name="Content Placeholder 5" descr="Flat Plate Collector for use in Solar Hot Water System - Google Chrome"/>
          <p:cNvPicPr>
            <a:picLocks noChangeAspect="1"/>
          </p:cNvPicPr>
          <p:nvPr/>
        </p:nvPicPr>
        <p:blipFill rotWithShape="1">
          <a:blip r:embed="rId2"/>
          <a:srcRect l="27051" t="23659" r="13437" b="28096"/>
          <a:stretch/>
        </p:blipFill>
        <p:spPr>
          <a:xfrm>
            <a:off x="611188" y="4784725"/>
            <a:ext cx="3427412" cy="1708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0" name="Picture 2" descr="Image result for flat plate liquid coll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221163"/>
            <a:ext cx="32797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solidFill>
                  <a:schemeClr val="tx1"/>
                </a:solidFill>
              </a:rPr>
              <a:t>Air heat collectors or solar air heaters</a:t>
            </a:r>
          </a:p>
        </p:txBody>
      </p:sp>
      <p:sp>
        <p:nvSpPr>
          <p:cNvPr id="7" name="Content Placeholder 6"/>
          <p:cNvSpPr>
            <a:spLocks noGrp="1"/>
          </p:cNvSpPr>
          <p:nvPr>
            <p:ph idx="1"/>
          </p:nvPr>
        </p:nvSpPr>
        <p:spPr/>
        <p:txBody>
          <a:bodyPr>
            <a:normAutofit/>
          </a:bodyPr>
          <a:lstStyle/>
          <a:p>
            <a:pPr>
              <a:buFont typeface="Arial" panose="020B0604020202020204" pitchFamily="34" charset="0"/>
              <a:buChar char="•"/>
              <a:defRPr/>
            </a:pPr>
            <a:r>
              <a:rPr lang="en-US" dirty="0" smtClean="0"/>
              <a:t>Air is heated by the back side of collector </a:t>
            </a:r>
            <a:r>
              <a:rPr lang="en-US" dirty="0" err="1" smtClean="0"/>
              <a:t>plate.fins</a:t>
            </a:r>
            <a:r>
              <a:rPr lang="en-US" dirty="0" smtClean="0"/>
              <a:t> attached to the plate increases the contact </a:t>
            </a:r>
            <a:r>
              <a:rPr lang="en-US" dirty="0" err="1" smtClean="0"/>
              <a:t>surface.the</a:t>
            </a:r>
            <a:r>
              <a:rPr lang="en-US" dirty="0" smtClean="0"/>
              <a:t> back side of the collector is heavily insulated with mineral wool.</a:t>
            </a:r>
          </a:p>
          <a:p>
            <a:pPr>
              <a:buFont typeface="Arial" panose="020B0604020202020204" pitchFamily="34" charset="0"/>
              <a:buChar char="•"/>
              <a:defRPr/>
            </a:pPr>
            <a:r>
              <a:rPr lang="en-US" dirty="0" smtClean="0"/>
              <a:t>Applications:</a:t>
            </a:r>
          </a:p>
          <a:p>
            <a:pPr lvl="1">
              <a:defRPr/>
            </a:pPr>
            <a:r>
              <a:rPr lang="en-US" sz="2800" dirty="0" smtClean="0"/>
              <a:t>Drying and curing agricultural </a:t>
            </a:r>
            <a:r>
              <a:rPr lang="en-US" sz="2800" dirty="0" err="1" smtClean="0"/>
              <a:t>products,space</a:t>
            </a:r>
            <a:r>
              <a:rPr lang="en-US" sz="2800" dirty="0" smtClean="0"/>
              <a:t> heating for </a:t>
            </a:r>
            <a:r>
              <a:rPr lang="en-US" sz="2800" dirty="0" err="1" smtClean="0"/>
              <a:t>comforts,seasoning</a:t>
            </a:r>
            <a:r>
              <a:rPr lang="en-US" sz="2800" dirty="0" smtClean="0"/>
              <a:t> of timber etc.</a:t>
            </a:r>
          </a:p>
          <a:p>
            <a:pPr lvl="1">
              <a:defRPr/>
            </a:pPr>
            <a:r>
              <a:rPr lang="en-US" sz="2800" dirty="0" smtClean="0"/>
              <a:t>Heating green houses.</a:t>
            </a:r>
          </a:p>
          <a:p>
            <a:pPr lvl="1">
              <a:defRPr/>
            </a:pPr>
            <a:r>
              <a:rPr lang="en-US" sz="2800" dirty="0" smtClean="0"/>
              <a:t>For heat engines working on </a:t>
            </a:r>
            <a:r>
              <a:rPr lang="en-US" sz="2800" dirty="0" err="1" smtClean="0"/>
              <a:t>brayton</a:t>
            </a:r>
            <a:r>
              <a:rPr lang="en-US" sz="2800" dirty="0" smtClean="0"/>
              <a:t> cycle.</a:t>
            </a:r>
          </a:p>
          <a:p>
            <a:pPr marL="342900" lvl="1" indent="0">
              <a:buFont typeface="Wingdings" panose="05000000000000000000" pitchFamily="2" charset="2"/>
              <a:buNone/>
              <a:defRPr/>
            </a:pPr>
            <a:endParaRPr lang="en-US" sz="2800" dirty="0" smtClean="0"/>
          </a:p>
          <a:p>
            <a:pPr lvl="1">
              <a:defRPr/>
            </a:pPr>
            <a:endParaRPr lang="en-US" sz="2800" dirty="0"/>
          </a:p>
          <a:p>
            <a:pPr marL="342900" lvl="1" indent="0">
              <a:buFont typeface="Wingdings" panose="05000000000000000000"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Advantages:</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sz="2400" dirty="0" smtClean="0"/>
              <a:t>They use both beam and diffuse radiations.</a:t>
            </a:r>
          </a:p>
          <a:p>
            <a:pPr>
              <a:buFont typeface="Arial" panose="020B0604020202020204" pitchFamily="34" charset="0"/>
              <a:buChar char="•"/>
              <a:defRPr/>
            </a:pPr>
            <a:r>
              <a:rPr lang="en-US" sz="2400" dirty="0" smtClean="0"/>
              <a:t>They don’t require orientation towards sun.</a:t>
            </a:r>
          </a:p>
          <a:p>
            <a:pPr>
              <a:buFont typeface="Arial" panose="020B0604020202020204" pitchFamily="34" charset="0"/>
              <a:buChar char="•"/>
              <a:defRPr/>
            </a:pPr>
            <a:r>
              <a:rPr lang="en-US" sz="2400" dirty="0" smtClean="0"/>
              <a:t>They require little maintenance</a:t>
            </a:r>
          </a:p>
          <a:p>
            <a:pPr>
              <a:buFont typeface="Arial" panose="020B0604020202020204" pitchFamily="34" charset="0"/>
              <a:buChar char="•"/>
              <a:defRPr/>
            </a:pPr>
            <a:r>
              <a:rPr lang="en-US" sz="2400" dirty="0" smtClean="0"/>
              <a:t>Simple in construction</a:t>
            </a:r>
          </a:p>
          <a:p>
            <a:pPr>
              <a:buFont typeface="Arial" panose="020B0604020202020204" pitchFamily="34" charset="0"/>
              <a:buChar char="•"/>
              <a:defRPr/>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Collector efficiency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performance of solar collector is given by energy balance that indicates the distribution incident solar radiation into useful energy gain and various losses.</a:t>
            </a:r>
          </a:p>
          <a:p>
            <a:pPr>
              <a:buFont typeface="Arial" panose="020B0604020202020204" pitchFamily="34" charset="0"/>
              <a:buChar char="•"/>
            </a:pPr>
            <a:r>
              <a:rPr lang="en-US" dirty="0" smtClean="0"/>
              <a:t>The useful energy delivered by collector is</a:t>
            </a:r>
          </a:p>
          <a:p>
            <a:pPr>
              <a:buFont typeface="Arial" panose="020B0604020202020204" pitchFamily="34" charset="0"/>
              <a:buChar char="•"/>
            </a:pPr>
            <a:r>
              <a:rPr lang="en-US" dirty="0" err="1" smtClean="0"/>
              <a:t>Qu</a:t>
            </a:r>
            <a:r>
              <a:rPr lang="en-US" dirty="0" smtClean="0"/>
              <a:t>=Ac[HR(</a:t>
            </a:r>
            <a:r>
              <a:rPr lang="en-US" dirty="0" smtClean="0">
                <a:effectLst/>
              </a:rPr>
              <a:t>τ.α ) –</a:t>
            </a:r>
            <a:r>
              <a:rPr lang="en-US" dirty="0" smtClean="0"/>
              <a:t>U</a:t>
            </a:r>
            <a:r>
              <a:rPr lang="en-US" baseline="-25000" dirty="0" smtClean="0"/>
              <a:t>L</a:t>
            </a:r>
            <a:r>
              <a:rPr lang="en-US" dirty="0" smtClean="0">
                <a:effectLst/>
              </a:rPr>
              <a:t>(</a:t>
            </a:r>
            <a:r>
              <a:rPr lang="en-US" dirty="0" err="1" smtClean="0">
                <a:effectLst/>
              </a:rPr>
              <a:t>tp</a:t>
            </a:r>
            <a:r>
              <a:rPr lang="en-US" dirty="0" smtClean="0">
                <a:effectLst/>
              </a:rPr>
              <a:t>-ta)]</a:t>
            </a:r>
          </a:p>
          <a:p>
            <a:pPr>
              <a:buFont typeface="Arial" panose="020B0604020202020204" pitchFamily="34" charset="0"/>
              <a:buChar char="•"/>
            </a:pPr>
            <a:r>
              <a:rPr lang="en-US" dirty="0" smtClean="0">
                <a:effectLst/>
              </a:rPr>
              <a:t>Ac-collector </a:t>
            </a:r>
            <a:r>
              <a:rPr lang="en-US" dirty="0" err="1" smtClean="0">
                <a:effectLst/>
              </a:rPr>
              <a:t>area,HR</a:t>
            </a:r>
            <a:r>
              <a:rPr lang="en-US" dirty="0" smtClean="0">
                <a:effectLst/>
              </a:rPr>
              <a:t>-useful heat gain by absorber</a:t>
            </a:r>
            <a:endParaRPr lang="en-US" dirty="0">
              <a:effectLst/>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59148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7704" y="274638"/>
            <a:ext cx="4200525" cy="3162300"/>
          </a:xfrm>
          <a:prstGeom prst="rect">
            <a:avLst/>
          </a:prstGeom>
        </p:spPr>
      </p:pic>
      <p:sp>
        <p:nvSpPr>
          <p:cNvPr id="5" name="TextBox 4"/>
          <p:cNvSpPr txBox="1"/>
          <p:nvPr/>
        </p:nvSpPr>
        <p:spPr>
          <a:xfrm>
            <a:off x="1043608" y="4077072"/>
            <a:ext cx="7302064" cy="1477328"/>
          </a:xfrm>
          <a:prstGeom prst="rect">
            <a:avLst/>
          </a:prstGeom>
          <a:noFill/>
        </p:spPr>
        <p:txBody>
          <a:bodyPr wrap="none" rtlCol="0">
            <a:spAutoFit/>
          </a:bodyPr>
          <a:lstStyle/>
          <a:p>
            <a:r>
              <a:rPr lang="en-US" dirty="0" smtClean="0"/>
              <a:t>A diagrammatic representation of heat loss is shown in the fig above.</a:t>
            </a:r>
          </a:p>
          <a:p>
            <a:r>
              <a:rPr lang="en-US" dirty="0" smtClean="0"/>
              <a:t>To get high performance in solar collector there should be increase  in</a:t>
            </a:r>
          </a:p>
          <a:p>
            <a:r>
              <a:rPr lang="en-US" dirty="0" smtClean="0"/>
              <a:t>HR(τ.α ) and decrease in U</a:t>
            </a:r>
            <a:r>
              <a:rPr lang="en-US" baseline="-25000" dirty="0" smtClean="0"/>
              <a:t>L</a:t>
            </a:r>
            <a:r>
              <a:rPr lang="en-US" dirty="0" smtClean="0">
                <a:effectLst/>
              </a:rPr>
              <a:t>(</a:t>
            </a:r>
            <a:r>
              <a:rPr lang="en-US" dirty="0" err="1" smtClean="0">
                <a:effectLst/>
              </a:rPr>
              <a:t>tp</a:t>
            </a:r>
            <a:r>
              <a:rPr lang="en-US" dirty="0" smtClean="0">
                <a:effectLst/>
              </a:rPr>
              <a:t>-ta).</a:t>
            </a:r>
            <a:endParaRPr lang="en-US" dirty="0"/>
          </a:p>
          <a:p>
            <a:endParaRPr lang="en-US" dirty="0" smtClean="0"/>
          </a:p>
          <a:p>
            <a:endParaRPr lang="en-US" dirty="0"/>
          </a:p>
        </p:txBody>
      </p:sp>
    </p:spTree>
    <p:extLst>
      <p:ext uri="{BB962C8B-B14F-4D97-AF65-F5344CB8AC3E}">
        <p14:creationId xmlns:p14="http://schemas.microsoft.com/office/powerpoint/2010/main" val="303118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00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The greater the energy </a:t>
            </a:r>
            <a:r>
              <a:rPr lang="en-US" sz="2400" dirty="0" err="1" smtClean="0"/>
              <a:t>absorbtion</a:t>
            </a:r>
            <a:r>
              <a:rPr lang="en-US" sz="2400" dirty="0" smtClean="0"/>
              <a:t> in the metal surface and lower the heat loss from the surface the higher is the useful recovery.</a:t>
            </a:r>
          </a:p>
          <a:p>
            <a:pPr>
              <a:buFont typeface="Arial" panose="020B0604020202020204" pitchFamily="34" charset="0"/>
              <a:buChar char="•"/>
            </a:pPr>
            <a:r>
              <a:rPr lang="en-US" sz="2400" dirty="0" smtClean="0"/>
              <a:t>To reduce the rate of radiation and convection loss one or more transparent surface like glass is placed above the absorber surface.</a:t>
            </a:r>
          </a:p>
          <a:p>
            <a:pPr>
              <a:buFont typeface="Arial" panose="020B0604020202020204" pitchFamily="34" charset="0"/>
              <a:buChar char="•"/>
            </a:pPr>
            <a:r>
              <a:rPr lang="en-US" sz="2400" dirty="0" smtClean="0"/>
              <a:t>One layer of glass can transmit as much as 92% of solar radiation striking </a:t>
            </a:r>
            <a:r>
              <a:rPr lang="en-US" sz="2400" dirty="0" err="1" smtClean="0"/>
              <a:t>it,and</a:t>
            </a:r>
            <a:r>
              <a:rPr lang="en-US" sz="2400" dirty="0" smtClean="0"/>
              <a:t> reduces heat loss </a:t>
            </a:r>
            <a:r>
              <a:rPr lang="en-US" sz="2400" dirty="0" err="1" smtClean="0"/>
              <a:t>coeff</a:t>
            </a:r>
            <a:r>
              <a:rPr lang="en-US" sz="2400" dirty="0" smtClean="0"/>
              <a:t> U</a:t>
            </a:r>
            <a:r>
              <a:rPr lang="en-US" sz="2400" baseline="-25000" dirty="0" smtClean="0"/>
              <a:t>L.  </a:t>
            </a:r>
          </a:p>
          <a:p>
            <a:pPr>
              <a:buFont typeface="Arial" panose="020B0604020202020204" pitchFamily="34" charset="0"/>
              <a:buChar char="•"/>
            </a:pPr>
            <a:r>
              <a:rPr lang="en-US" sz="2400" dirty="0" smtClean="0"/>
              <a:t>The heat loss can further be reduced by using one more layer of transparent cover with an air space between the two surfaces.</a:t>
            </a:r>
          </a:p>
          <a:p>
            <a:pPr>
              <a:buFont typeface="Arial" panose="020B0604020202020204" pitchFamily="34" charset="0"/>
              <a:buChar char="•"/>
            </a:pPr>
            <a:endParaRPr lang="en-US" sz="2400" baseline="-25000" dirty="0" smtClean="0"/>
          </a:p>
          <a:p>
            <a:pPr marL="0" indent="0">
              <a:buNone/>
            </a:pPr>
            <a:endParaRPr lang="en-US" sz="2400" baseline="-25000" dirty="0"/>
          </a:p>
        </p:txBody>
      </p:sp>
    </p:spTree>
    <p:extLst>
      <p:ext uri="{BB962C8B-B14F-4D97-AF65-F5344CB8AC3E}">
        <p14:creationId xmlns:p14="http://schemas.microsoft.com/office/powerpoint/2010/main" val="181850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The collector is more efficient at lower  plate temperature.</a:t>
            </a:r>
          </a:p>
          <a:p>
            <a:pPr>
              <a:buFont typeface="Arial" panose="020B0604020202020204" pitchFamily="34" charset="0"/>
              <a:buChar char="•"/>
            </a:pPr>
            <a:r>
              <a:rPr lang="en-US" sz="2000" dirty="0" smtClean="0"/>
              <a:t>The plate </a:t>
            </a:r>
            <a:r>
              <a:rPr lang="en-US" sz="2000" dirty="0" err="1" smtClean="0"/>
              <a:t>tempr</a:t>
            </a:r>
            <a:r>
              <a:rPr lang="en-US" sz="2000" dirty="0" smtClean="0"/>
              <a:t> again depends upon the fluid flowing inside it, the rate of flow and type of fluid.</a:t>
            </a:r>
          </a:p>
          <a:p>
            <a:pPr>
              <a:buFont typeface="Arial" panose="020B0604020202020204" pitchFamily="34" charset="0"/>
              <a:buChar char="•"/>
            </a:pPr>
            <a:r>
              <a:rPr lang="en-US" sz="2000" dirty="0" smtClean="0"/>
              <a:t>Collector efficiency also depends on collector </a:t>
            </a:r>
            <a:r>
              <a:rPr lang="en-US" sz="2000" dirty="0" err="1" smtClean="0"/>
              <a:t>design,operating</a:t>
            </a:r>
            <a:r>
              <a:rPr lang="en-US" sz="2000" dirty="0" smtClean="0"/>
              <a:t> </a:t>
            </a:r>
            <a:r>
              <a:rPr lang="en-US" sz="2000" dirty="0" err="1" smtClean="0"/>
              <a:t>conditions,solar</a:t>
            </a:r>
            <a:r>
              <a:rPr lang="en-US" sz="2000" dirty="0" smtClean="0"/>
              <a:t> energy </a:t>
            </a:r>
            <a:r>
              <a:rPr lang="en-US" sz="2000" dirty="0" err="1" smtClean="0"/>
              <a:t>input,atm</a:t>
            </a:r>
            <a:r>
              <a:rPr lang="en-US" sz="2000" dirty="0" smtClean="0"/>
              <a:t> </a:t>
            </a:r>
            <a:r>
              <a:rPr lang="en-US" sz="2000" dirty="0" err="1" smtClean="0"/>
              <a:t>tempr</a:t>
            </a:r>
            <a:r>
              <a:rPr lang="en-US" sz="2000" dirty="0" smtClean="0"/>
              <a:t>.</a:t>
            </a:r>
          </a:p>
          <a:p>
            <a:pPr>
              <a:buFont typeface="Arial" panose="020B0604020202020204" pitchFamily="34" charset="0"/>
              <a:buChar char="•"/>
            </a:pPr>
            <a:r>
              <a:rPr lang="en-US" sz="2000" dirty="0" smtClean="0"/>
              <a:t>Collector </a:t>
            </a:r>
            <a:r>
              <a:rPr lang="en-US" sz="2000" dirty="0" err="1" smtClean="0"/>
              <a:t>eff</a:t>
            </a:r>
            <a:r>
              <a:rPr lang="en-US" sz="2000" dirty="0" smtClean="0"/>
              <a:t> is defined as useful gain over any time period to the incident solar energy over same time period.</a:t>
            </a:r>
          </a:p>
          <a:p>
            <a:pPr>
              <a:buFont typeface="Arial" panose="020B0604020202020204" pitchFamily="34" charset="0"/>
              <a:buChar char="•"/>
            </a:pPr>
            <a:r>
              <a:rPr lang="en-US" sz="2000" dirty="0" smtClean="0">
                <a:effectLst/>
              </a:rPr>
              <a:t>η c=</a:t>
            </a:r>
            <a:r>
              <a:rPr lang="en-US" sz="2000" u="sng" dirty="0" err="1" smtClean="0">
                <a:effectLst/>
              </a:rPr>
              <a:t>ʃQudT</a:t>
            </a:r>
            <a:endParaRPr lang="en-US" sz="2000" u="sng" dirty="0" smtClean="0">
              <a:effectLst/>
            </a:endParaRPr>
          </a:p>
          <a:p>
            <a:pPr lvl="1">
              <a:buFont typeface="Arial" panose="020B0604020202020204" pitchFamily="34" charset="0"/>
              <a:buChar char="•"/>
            </a:pPr>
            <a:r>
              <a:rPr lang="en-US" sz="1600" u="sng" dirty="0" smtClean="0"/>
              <a:t> </a:t>
            </a:r>
            <a:r>
              <a:rPr lang="en-US" sz="1600" dirty="0" err="1" smtClean="0">
                <a:effectLst/>
              </a:rPr>
              <a:t>ʃHRdT</a:t>
            </a:r>
            <a:endParaRPr lang="en-US" sz="1600" u="sng" dirty="0"/>
          </a:p>
        </p:txBody>
      </p:sp>
    </p:spTree>
    <p:extLst>
      <p:ext uri="{BB962C8B-B14F-4D97-AF65-F5344CB8AC3E}">
        <p14:creationId xmlns:p14="http://schemas.microsoft.com/office/powerpoint/2010/main" val="83311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a:solidFill>
                  <a:schemeClr val="tx1"/>
                </a:solidFill>
              </a:rPr>
              <a:t>Concentrating type collector</a:t>
            </a:r>
          </a:p>
        </p:txBody>
      </p:sp>
      <p:sp>
        <p:nvSpPr>
          <p:cNvPr id="3" name="Content Placeholder 2"/>
          <p:cNvSpPr>
            <a:spLocks noGrp="1"/>
          </p:cNvSpPr>
          <p:nvPr>
            <p:ph idx="1"/>
          </p:nvPr>
        </p:nvSpPr>
        <p:spPr>
          <a:xfrm>
            <a:off x="684213" y="2124075"/>
            <a:ext cx="3698875" cy="3262313"/>
          </a:xfrm>
        </p:spPr>
        <p:txBody>
          <a:bodyPr/>
          <a:lstStyle/>
          <a:p>
            <a:pPr>
              <a:buFont typeface="Arial" panose="020B0604020202020204" pitchFamily="34" charset="0"/>
              <a:buChar char="•"/>
              <a:defRPr/>
            </a:pPr>
            <a:r>
              <a:rPr lang="en-US" sz="2000" dirty="0" smtClean="0"/>
              <a:t>They are also called focusing collectors.</a:t>
            </a:r>
          </a:p>
          <a:p>
            <a:pPr>
              <a:buFont typeface="Arial" panose="020B0604020202020204" pitchFamily="34" charset="0"/>
              <a:buChar char="•"/>
              <a:defRPr/>
            </a:pPr>
            <a:r>
              <a:rPr lang="en-US" sz="2000" dirty="0" smtClean="0"/>
              <a:t>It collects solar energy with high intensity.</a:t>
            </a:r>
          </a:p>
          <a:p>
            <a:pPr>
              <a:buFont typeface="Arial" panose="020B0604020202020204" pitchFamily="34" charset="0"/>
              <a:buChar char="•"/>
              <a:defRPr/>
            </a:pPr>
            <a:r>
              <a:rPr lang="en-US" sz="2000" dirty="0" smtClean="0"/>
              <a:t>It uses optical systems as reflectors or refractors.</a:t>
            </a:r>
          </a:p>
          <a:p>
            <a:pPr>
              <a:buFont typeface="Arial" panose="020B0604020202020204" pitchFamily="34" charset="0"/>
              <a:buChar char="•"/>
              <a:defRPr/>
            </a:pPr>
            <a:r>
              <a:rPr lang="en-US" sz="2000" dirty="0" smtClean="0"/>
              <a:t>Radiation falling on a large area is focused on to a receiver of small area.</a:t>
            </a:r>
            <a:endParaRPr lang="en-US" sz="2000" dirty="0"/>
          </a:p>
        </p:txBody>
      </p:sp>
      <p:pic>
        <p:nvPicPr>
          <p:cNvPr id="17412" name="Picture 2" descr="Image result for focussing type solar coll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1781175"/>
            <a:ext cx="26781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6" descr="Image result for focussing type solar collectors"/>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17414"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4024313"/>
            <a:ext cx="267811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subTitle" idx="1"/>
          </p:nvPr>
        </p:nvSpPr>
        <p:spPr>
          <a:xfrm>
            <a:off x="539750" y="765175"/>
            <a:ext cx="8351838" cy="5256213"/>
          </a:xfrm>
        </p:spPr>
        <p:txBody>
          <a:bodyPr/>
          <a:lstStyle/>
          <a:p>
            <a:pPr algn="l" eaLnBrk="1" hangingPunct="1">
              <a:defRPr/>
            </a:pPr>
            <a:r>
              <a:rPr lang="en-US" sz="2400" dirty="0" smtClean="0"/>
              <a:t>Concentrating, or focusing, collectors intercept direct radiation over a large area and focus it onto a small absorber area. </a:t>
            </a:r>
          </a:p>
          <a:p>
            <a:pPr algn="l" eaLnBrk="1" hangingPunct="1">
              <a:defRPr/>
            </a:pPr>
            <a:r>
              <a:rPr lang="en-US" sz="2400" dirty="0" smtClean="0"/>
              <a:t>These collectors can provide high temperatures more efficiently than flat-plate collectors, since the absorption surface area is much smaller. However, diffused sky radiation cannot be focused onto the absorber. </a:t>
            </a:r>
          </a:p>
          <a:p>
            <a:pPr algn="l" eaLnBrk="1" hangingPunct="1">
              <a:defRPr/>
            </a:pPr>
            <a:r>
              <a:rPr lang="en-US" sz="2400" dirty="0" smtClean="0"/>
              <a:t>Most concentrating collectors require mechanical equipment that constantly orients the collectors toward the sun and keeps the absorber at the point of focus. Therefore</a:t>
            </a:r>
            <a:r>
              <a:rPr lang="tr-TR" sz="2400" dirty="0" smtClean="0"/>
              <a:t>;</a:t>
            </a:r>
            <a:r>
              <a:rPr lang="en-US" sz="2400" dirty="0" smtClean="0"/>
              <a:t> there are many types of concentrating collectors.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1084263"/>
            <a:ext cx="6819900" cy="419100"/>
          </a:xfrm>
        </p:spPr>
        <p:txBody>
          <a:bodyPr>
            <a:noAutofit/>
          </a:bodyPr>
          <a:lstStyle/>
          <a:p>
            <a:pPr>
              <a:defRPr/>
            </a:pPr>
            <a:r>
              <a:rPr lang="en-US" sz="2800" b="1" dirty="0">
                <a:solidFill>
                  <a:schemeClr val="tx1"/>
                </a:solidFill>
              </a:rPr>
              <a:t>Types of Concentrating type collector</a:t>
            </a:r>
          </a:p>
        </p:txBody>
      </p:sp>
      <p:sp>
        <p:nvSpPr>
          <p:cNvPr id="3" name="Content Placeholder 2"/>
          <p:cNvSpPr>
            <a:spLocks noGrp="1"/>
          </p:cNvSpPr>
          <p:nvPr>
            <p:ph idx="1"/>
          </p:nvPr>
        </p:nvSpPr>
        <p:spPr>
          <a:xfrm>
            <a:off x="157163" y="1727200"/>
            <a:ext cx="5141912" cy="1819275"/>
          </a:xfrm>
        </p:spPr>
        <p:txBody>
          <a:bodyPr>
            <a:normAutofit fontScale="70000" lnSpcReduction="20000"/>
          </a:bodyPr>
          <a:lstStyle/>
          <a:p>
            <a:pPr marL="385763" indent="-385763">
              <a:buFont typeface="+mj-lt"/>
              <a:buAutoNum type="alphaLcParenR"/>
              <a:defRPr/>
            </a:pPr>
            <a:r>
              <a:rPr lang="en-US" dirty="0" smtClean="0"/>
              <a:t>Parabolic trough collector</a:t>
            </a:r>
          </a:p>
          <a:p>
            <a:pPr marL="385763" indent="-385763">
              <a:buFont typeface="+mj-lt"/>
              <a:buAutoNum type="alphaLcParenR"/>
              <a:defRPr/>
            </a:pPr>
            <a:r>
              <a:rPr lang="en-US" dirty="0" smtClean="0"/>
              <a:t>Mirror strip reflector</a:t>
            </a:r>
          </a:p>
          <a:p>
            <a:pPr marL="385763" indent="-385763">
              <a:buFont typeface="+mj-lt"/>
              <a:buAutoNum type="alphaLcParenR"/>
              <a:defRPr/>
            </a:pPr>
            <a:r>
              <a:rPr lang="en-US" dirty="0" smtClean="0"/>
              <a:t>Fresnel lens collector</a:t>
            </a:r>
          </a:p>
          <a:p>
            <a:pPr marL="385763" indent="-385763">
              <a:buFont typeface="+mj-lt"/>
              <a:buAutoNum type="alphaLcParenR"/>
              <a:defRPr/>
            </a:pPr>
            <a:r>
              <a:rPr lang="en-US" dirty="0" smtClean="0"/>
              <a:t>Flat plate collector with adjustable mirrors</a:t>
            </a:r>
          </a:p>
          <a:p>
            <a:pPr marL="385763" indent="-385763">
              <a:buFont typeface="+mj-lt"/>
              <a:buAutoNum type="alphaLcParenR"/>
              <a:defRPr/>
            </a:pPr>
            <a:r>
              <a:rPr lang="en-US" dirty="0" smtClean="0"/>
              <a:t>Compound parabolic concentrator</a:t>
            </a:r>
            <a:endParaRPr lang="en-US" dirty="0"/>
          </a:p>
        </p:txBody>
      </p:sp>
      <p:pic>
        <p:nvPicPr>
          <p:cNvPr id="20484" name="Picture 2" descr="Image result for Parabolic trough collector Mirror strip reflector Fresnel lens coll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3546475"/>
            <a:ext cx="42132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Image result for Parabolic trough collector Mirror strip reflector Fresnel lens coll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706813"/>
            <a:ext cx="34925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8"/>
          <p:cNvSpPr txBox="1">
            <a:spLocks noChangeArrowheads="1"/>
          </p:cNvSpPr>
          <p:nvPr/>
        </p:nvSpPr>
        <p:spPr bwMode="auto">
          <a:xfrm>
            <a:off x="1417638" y="60928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(a)</a:t>
            </a:r>
          </a:p>
        </p:txBody>
      </p:sp>
      <p:sp>
        <p:nvSpPr>
          <p:cNvPr id="20487" name="TextBox 9"/>
          <p:cNvSpPr txBox="1">
            <a:spLocks noChangeArrowheads="1"/>
          </p:cNvSpPr>
          <p:nvPr/>
        </p:nvSpPr>
        <p:spPr bwMode="auto">
          <a:xfrm>
            <a:off x="6372225" y="60928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Solar </a:t>
            </a:r>
            <a:r>
              <a:rPr lang="en-US" dirty="0" err="1" smtClean="0"/>
              <a:t>constsant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sz="2000" dirty="0" err="1" smtClean="0"/>
              <a:t>Dia</a:t>
            </a:r>
            <a:r>
              <a:rPr lang="en-US" sz="2000" dirty="0" smtClean="0"/>
              <a:t> of sun=1.39x10</a:t>
            </a:r>
            <a:r>
              <a:rPr lang="en-US" sz="2000" baseline="30000" dirty="0" smtClean="0"/>
              <a:t>6</a:t>
            </a:r>
            <a:r>
              <a:rPr lang="en-US" sz="2000" dirty="0" smtClean="0"/>
              <a:t> km , </a:t>
            </a:r>
            <a:r>
              <a:rPr lang="en-US" sz="2000" dirty="0" err="1" smtClean="0"/>
              <a:t>dia</a:t>
            </a:r>
            <a:r>
              <a:rPr lang="en-US" sz="2000" dirty="0" smtClean="0"/>
              <a:t> of earth=1.27x10</a:t>
            </a:r>
            <a:r>
              <a:rPr lang="en-US" sz="2000" baseline="30000" dirty="0" smtClean="0"/>
              <a:t>4</a:t>
            </a:r>
            <a:r>
              <a:rPr lang="en-US" sz="2000" dirty="0" smtClean="0"/>
              <a:t> km.</a:t>
            </a:r>
          </a:p>
          <a:p>
            <a:pPr>
              <a:buFont typeface="Arial" panose="020B0604020202020204" pitchFamily="34" charset="0"/>
              <a:buChar char="•"/>
              <a:defRPr/>
            </a:pPr>
            <a:r>
              <a:rPr lang="en-US" sz="2000" dirty="0" smtClean="0"/>
              <a:t>Mean </a:t>
            </a:r>
            <a:r>
              <a:rPr lang="en-US" sz="2000" dirty="0" err="1" smtClean="0"/>
              <a:t>dist</a:t>
            </a:r>
            <a:r>
              <a:rPr lang="en-US" sz="2000" dirty="0" smtClean="0"/>
              <a:t> between them is 1.50x10</a:t>
            </a:r>
            <a:r>
              <a:rPr lang="en-US" sz="2000" baseline="30000" dirty="0" smtClean="0"/>
              <a:t>8</a:t>
            </a:r>
            <a:r>
              <a:rPr lang="en-US" sz="2000" dirty="0" smtClean="0"/>
              <a:t> km.</a:t>
            </a:r>
          </a:p>
          <a:p>
            <a:pPr>
              <a:buFont typeface="Arial" panose="020B0604020202020204" pitchFamily="34" charset="0"/>
              <a:buChar char="•"/>
              <a:defRPr/>
            </a:pPr>
            <a:r>
              <a:rPr lang="en-US" sz="2000" dirty="0" smtClean="0"/>
              <a:t>Solar constant: It is the rate at which solar energy arrives at the top of atmosphere.</a:t>
            </a:r>
          </a:p>
          <a:p>
            <a:pPr>
              <a:buFont typeface="Arial" panose="020B0604020202020204" pitchFamily="34" charset="0"/>
              <a:buChar char="•"/>
              <a:defRPr/>
            </a:pPr>
            <a:r>
              <a:rPr lang="en-US" sz="2000" dirty="0" smtClean="0"/>
              <a:t>It is the amount of energy received per unit area perpendicular to suns direction at the mean distance of the earth from the sun.</a:t>
            </a:r>
          </a:p>
          <a:p>
            <a:pPr>
              <a:buFont typeface="Arial" panose="020B0604020202020204" pitchFamily="34" charset="0"/>
              <a:buChar char="•"/>
              <a:defRPr/>
            </a:pPr>
            <a:r>
              <a:rPr lang="en-US" sz="2000" dirty="0" smtClean="0"/>
              <a:t>NASA standard value for solar constant is 1.353kw/m</a:t>
            </a:r>
            <a:r>
              <a:rPr lang="en-US" sz="2000" baseline="30000" dirty="0" smtClean="0"/>
              <a:t>2  </a:t>
            </a:r>
          </a:p>
          <a:p>
            <a:pPr>
              <a:buFont typeface="Arial" panose="020B0604020202020204" pitchFamily="34" charset="0"/>
              <a:buChar char="•"/>
              <a:defRPr/>
            </a:pPr>
            <a:r>
              <a:rPr lang="en-US" sz="2000" dirty="0" smtClean="0"/>
              <a:t>We are more interested in energy available at the surface of the earth than in atmosphere.</a:t>
            </a:r>
          </a:p>
          <a:p>
            <a:pPr>
              <a:buFont typeface="Arial" panose="020B0604020202020204" pitchFamily="34" charset="0"/>
              <a:buChar char="•"/>
              <a:defRPr/>
            </a:pPr>
            <a:endParaRPr lang="en-US" sz="2000" baseline="30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Image result for Parabolic trough collector Mirror strip reflector Fresnel lens coll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31763"/>
            <a:ext cx="306228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8913"/>
            <a:ext cx="31686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1906588" y="4446588"/>
            <a:ext cx="33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 </a:t>
            </a:r>
          </a:p>
        </p:txBody>
      </p:sp>
      <p:sp>
        <p:nvSpPr>
          <p:cNvPr id="21509" name="Rectangle 6"/>
          <p:cNvSpPr>
            <a:spLocks noChangeArrowheads="1"/>
          </p:cNvSpPr>
          <p:nvPr/>
        </p:nvSpPr>
        <p:spPr bwMode="auto">
          <a:xfrm>
            <a:off x="923925" y="3340100"/>
            <a:ext cx="236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Fresnel lens collector</a:t>
            </a:r>
          </a:p>
        </p:txBody>
      </p:sp>
      <p:sp>
        <p:nvSpPr>
          <p:cNvPr id="21510" name="Rectangle 7"/>
          <p:cNvSpPr>
            <a:spLocks noChangeArrowheads="1"/>
          </p:cNvSpPr>
          <p:nvPr/>
        </p:nvSpPr>
        <p:spPr bwMode="auto">
          <a:xfrm>
            <a:off x="3995738" y="5732463"/>
            <a:ext cx="4897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Flat plate collector with adjustable mirrors</a:t>
            </a:r>
          </a:p>
        </p:txBody>
      </p:sp>
      <p:pic>
        <p:nvPicPr>
          <p:cNvPr id="21511" name="Picture 2" descr="Image result for flat plate collector with adjustable mirr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088" y="3008313"/>
            <a:ext cx="3175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755650" y="260350"/>
            <a:ext cx="7772400" cy="890588"/>
          </a:xfrm>
        </p:spPr>
        <p:txBody>
          <a:bodyPr/>
          <a:lstStyle/>
          <a:p>
            <a:pPr algn="l" eaLnBrk="1" hangingPunct="1">
              <a:defRPr/>
            </a:pPr>
            <a:r>
              <a:rPr lang="tr-TR" sz="3200" b="1" dirty="0" smtClean="0">
                <a:solidFill>
                  <a:srgbClr val="FF0000"/>
                </a:solidFill>
              </a:rPr>
              <a:t>1. Parabolic trough system </a:t>
            </a:r>
          </a:p>
        </p:txBody>
      </p:sp>
      <p:sp>
        <p:nvSpPr>
          <p:cNvPr id="8197" name="Rectangle 5"/>
          <p:cNvSpPr>
            <a:spLocks noGrp="1" noChangeArrowheads="1"/>
          </p:cNvSpPr>
          <p:nvPr>
            <p:ph type="subTitle" idx="1"/>
          </p:nvPr>
        </p:nvSpPr>
        <p:spPr>
          <a:xfrm>
            <a:off x="684213" y="1628775"/>
            <a:ext cx="7921625" cy="1800225"/>
          </a:xfrm>
        </p:spPr>
        <p:txBody>
          <a:bodyPr/>
          <a:lstStyle/>
          <a:p>
            <a:pPr algn="l" eaLnBrk="1" hangingPunct="1">
              <a:lnSpc>
                <a:spcPct val="90000"/>
              </a:lnSpc>
              <a:defRPr/>
            </a:pPr>
            <a:r>
              <a:rPr lang="en-US" sz="2400" dirty="0" smtClean="0"/>
              <a:t>Parabolic troughs are devices that are shaped like the letter “u”</a:t>
            </a:r>
            <a:r>
              <a:rPr lang="tr-TR" sz="2400" dirty="0" smtClean="0"/>
              <a:t>.</a:t>
            </a:r>
            <a:r>
              <a:rPr lang="en-US" sz="2400" dirty="0" smtClean="0"/>
              <a:t> The troughs concentrate sunlight onto a receiver tube that is positioned along the focal line of the trough. Sometimes a transparent glass tube envelops the receiver tube to reduce heat loss.</a:t>
            </a:r>
            <a:endParaRPr lang="tr-TR" sz="2400" dirty="0" smtClean="0"/>
          </a:p>
        </p:txBody>
      </p:sp>
      <p:pic>
        <p:nvPicPr>
          <p:cNvPr id="23556" name="Picture 6" descr="tech_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292600"/>
            <a:ext cx="3311525" cy="2160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7" name="Picture 9" descr="luzco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292600"/>
            <a:ext cx="33131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1"/>
          <p:cNvSpPr>
            <a:spLocks noChangeArrowheads="1"/>
          </p:cNvSpPr>
          <p:nvPr/>
        </p:nvSpPr>
        <p:spPr bwMode="auto">
          <a:xfrm>
            <a:off x="4716463" y="6491288"/>
            <a:ext cx="366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FontTx/>
              <a:buNone/>
            </a:pPr>
            <a:r>
              <a:rPr lang="tr-TR" sz="1400" b="1">
                <a:solidFill>
                  <a:schemeClr val="tx2"/>
                </a:solidFill>
              </a:rPr>
              <a:t>Figure 3.1.2 Parabolic trough system [3].</a:t>
            </a:r>
            <a:r>
              <a:rPr lang="tr-TR" sz="1800">
                <a:solidFill>
                  <a:schemeClr val="tx2"/>
                </a:solidFill>
              </a:rPr>
              <a:t> </a:t>
            </a:r>
          </a:p>
        </p:txBody>
      </p:sp>
      <p:sp>
        <p:nvSpPr>
          <p:cNvPr id="23559" name="Rectangle 12"/>
          <p:cNvSpPr>
            <a:spLocks noChangeArrowheads="1"/>
          </p:cNvSpPr>
          <p:nvPr/>
        </p:nvSpPr>
        <p:spPr bwMode="auto">
          <a:xfrm>
            <a:off x="395288" y="6491288"/>
            <a:ext cx="4281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FontTx/>
              <a:buNone/>
            </a:pPr>
            <a:r>
              <a:rPr lang="tr-TR" sz="1400" b="1">
                <a:solidFill>
                  <a:schemeClr val="tx2"/>
                </a:solidFill>
              </a:rPr>
              <a:t>Figure 3.1.1 Crossection of parabolic trough [4].</a:t>
            </a:r>
            <a:r>
              <a:rPr lang="tr-TR" sz="1800"/>
              <a:t> </a:t>
            </a:r>
          </a:p>
        </p:txBody>
      </p:sp>
      <p:sp>
        <p:nvSpPr>
          <p:cNvPr id="8205" name="Rectangle 13"/>
          <p:cNvSpPr>
            <a:spLocks noChangeArrowheads="1"/>
          </p:cNvSpPr>
          <p:nvPr/>
        </p:nvSpPr>
        <p:spPr bwMode="auto">
          <a:xfrm>
            <a:off x="4859338" y="3500438"/>
            <a:ext cx="3887787" cy="641350"/>
          </a:xfrm>
          <a:prstGeom prst="rect">
            <a:avLst/>
          </a:prstGeom>
          <a:noFill/>
          <a:ln w="9525">
            <a:noFill/>
            <a:miter lim="800000"/>
            <a:headEnd/>
            <a:tailEnd/>
          </a:ln>
          <a:effectLst/>
        </p:spPr>
        <p:txBody>
          <a:bodyPr>
            <a:spAutoFit/>
          </a:bodyPr>
          <a:lstStyle/>
          <a:p>
            <a:pPr eaLnBrk="1" hangingPunct="1">
              <a:defRPr/>
            </a:pPr>
            <a:r>
              <a:rPr lang="tr-TR">
                <a:effectLst>
                  <a:outerShdw blurRad="38100" dist="38100" dir="2700000" algn="tl">
                    <a:srgbClr val="000000"/>
                  </a:outerShdw>
                </a:effectLst>
                <a:latin typeface="Arial" charset="0"/>
              </a:rPr>
              <a:t>The parabolic trough sytem is shown in the figure 3.1.2 below.</a:t>
            </a:r>
            <a:endParaRPr lang="en-US">
              <a:effectLst>
                <a:outerShdw blurRad="38100" dist="38100" dir="2700000" algn="tl">
                  <a:srgbClr val="000000"/>
                </a:outerShdw>
              </a:effectLst>
              <a:latin typeface="Arial" charset="0"/>
            </a:endParaRPr>
          </a:p>
        </p:txBody>
      </p:sp>
      <p:sp>
        <p:nvSpPr>
          <p:cNvPr id="8206" name="Rectangle 14"/>
          <p:cNvSpPr>
            <a:spLocks noChangeArrowheads="1"/>
          </p:cNvSpPr>
          <p:nvPr/>
        </p:nvSpPr>
        <p:spPr bwMode="auto">
          <a:xfrm>
            <a:off x="827088" y="3429000"/>
            <a:ext cx="3384550" cy="641350"/>
          </a:xfrm>
          <a:prstGeom prst="rect">
            <a:avLst/>
          </a:prstGeom>
          <a:noFill/>
          <a:ln w="9525">
            <a:noFill/>
            <a:miter lim="800000"/>
            <a:headEnd/>
            <a:tailEnd/>
          </a:ln>
          <a:effectLst/>
        </p:spPr>
        <p:txBody>
          <a:bodyPr>
            <a:spAutoFit/>
          </a:bodyPr>
          <a:lstStyle/>
          <a:p>
            <a:pPr eaLnBrk="1" hangingPunct="1">
              <a:defRPr/>
            </a:pPr>
            <a:r>
              <a:rPr lang="en-US" dirty="0">
                <a:effectLst>
                  <a:outerShdw blurRad="38100" dist="38100" dir="2700000" algn="tl">
                    <a:srgbClr val="000000"/>
                  </a:outerShdw>
                </a:effectLst>
                <a:latin typeface="Arial" charset="0"/>
              </a:rPr>
              <a:t>T</a:t>
            </a:r>
            <a:r>
              <a:rPr lang="tr-TR" dirty="0">
                <a:effectLst>
                  <a:outerShdw blurRad="38100" dist="38100" dir="2700000" algn="tl">
                    <a:srgbClr val="000000"/>
                  </a:outerShdw>
                </a:effectLst>
                <a:latin typeface="Arial" charset="0"/>
              </a:rPr>
              <a:t>heir shapes are like letter </a:t>
            </a:r>
            <a:r>
              <a:rPr lang="en-US" dirty="0">
                <a:effectLst>
                  <a:outerShdw blurRad="38100" dist="38100" dir="2700000" algn="tl">
                    <a:srgbClr val="000000"/>
                  </a:outerShdw>
                </a:effectLst>
                <a:latin typeface="Arial" charset="0"/>
              </a:rPr>
              <a:t>“u”</a:t>
            </a:r>
            <a:r>
              <a:rPr lang="tr-TR" dirty="0">
                <a:effectLst>
                  <a:outerShdw blurRad="38100" dist="38100" dir="2700000" algn="tl">
                    <a:srgbClr val="000000"/>
                  </a:outerShdw>
                </a:effectLst>
                <a:latin typeface="Arial" charset="0"/>
              </a:rPr>
              <a:t> as shown figure 3.1.1 below.</a:t>
            </a:r>
            <a:endParaRPr lang="en-US" dirty="0">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a:xfrm>
            <a:off x="900113" y="476250"/>
            <a:ext cx="7416800" cy="792163"/>
          </a:xfrm>
        </p:spPr>
        <p:txBody>
          <a:bodyPr/>
          <a:lstStyle/>
          <a:p>
            <a:pPr algn="l" eaLnBrk="1" hangingPunct="1">
              <a:defRPr/>
            </a:pPr>
            <a:r>
              <a:rPr lang="en-US" sz="2400" smtClean="0"/>
              <a:t>Parabolic troughs often use single-axis or dual-axis tracking</a:t>
            </a:r>
            <a:r>
              <a:rPr lang="tr-TR" sz="2400" smtClean="0"/>
              <a:t>.</a:t>
            </a:r>
            <a:endParaRPr lang="en-US" sz="2400" smtClean="0"/>
          </a:p>
        </p:txBody>
      </p:sp>
      <p:pic>
        <p:nvPicPr>
          <p:cNvPr id="25603" name="Picture 12"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39608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3" descr="fi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565400"/>
            <a:ext cx="38163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4"/>
          <p:cNvSpPr>
            <a:spLocks noChangeArrowheads="1"/>
          </p:cNvSpPr>
          <p:nvPr/>
        </p:nvSpPr>
        <p:spPr bwMode="auto">
          <a:xfrm>
            <a:off x="323850" y="6021388"/>
            <a:ext cx="4464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FontTx/>
              <a:buNone/>
            </a:pPr>
            <a:r>
              <a:rPr lang="tr-TR" sz="1400" b="1">
                <a:solidFill>
                  <a:schemeClr val="tx2"/>
                </a:solidFill>
              </a:rPr>
              <a:t>Figure 3.1.3 One Axis Tracking Parabolic Trough with Axis Oriented E-W</a:t>
            </a:r>
            <a:r>
              <a:rPr lang="tr-TR" sz="1400" b="1"/>
              <a:t> </a:t>
            </a:r>
            <a:r>
              <a:rPr lang="tr-TR" sz="1400" b="1">
                <a:solidFill>
                  <a:schemeClr val="tx2"/>
                </a:solidFill>
              </a:rPr>
              <a:t>[8].</a:t>
            </a:r>
          </a:p>
        </p:txBody>
      </p:sp>
      <p:sp>
        <p:nvSpPr>
          <p:cNvPr id="7183" name="Rectangle 15"/>
          <p:cNvSpPr>
            <a:spLocks noChangeArrowheads="1"/>
          </p:cNvSpPr>
          <p:nvPr/>
        </p:nvSpPr>
        <p:spPr bwMode="auto">
          <a:xfrm>
            <a:off x="4716463" y="6021388"/>
            <a:ext cx="4308475" cy="304800"/>
          </a:xfrm>
          <a:prstGeom prst="rect">
            <a:avLst/>
          </a:prstGeom>
          <a:noFill/>
          <a:ln w="9525">
            <a:noFill/>
            <a:miter lim="800000"/>
            <a:headEnd/>
            <a:tailEnd/>
          </a:ln>
          <a:effectLst/>
        </p:spPr>
        <p:txBody>
          <a:bodyPr wrap="none">
            <a:spAutoFit/>
          </a:bodyPr>
          <a:lstStyle/>
          <a:p>
            <a:pPr eaLnBrk="1" hangingPunct="1">
              <a:defRPr/>
            </a:pPr>
            <a:r>
              <a:rPr lang="tr-TR" sz="1400" b="1">
                <a:solidFill>
                  <a:schemeClr val="tx2"/>
                </a:solidFill>
                <a:latin typeface="Arial" charset="0"/>
              </a:rPr>
              <a:t>Figure 3.1.4 Two </a:t>
            </a:r>
            <a:r>
              <a:rPr lang="tr-TR" sz="1400" b="1">
                <a:solidFill>
                  <a:schemeClr val="tx2"/>
                </a:solidFill>
                <a:effectLst>
                  <a:outerShdw blurRad="38100" dist="38100" dir="2700000" algn="tl">
                    <a:srgbClr val="000000"/>
                  </a:outerShdw>
                </a:effectLst>
                <a:latin typeface="Arial" charset="0"/>
              </a:rPr>
              <a:t>Axis Tracking Concentrator [8].</a:t>
            </a:r>
            <a:r>
              <a:rPr lang="tr-TR" sz="1400">
                <a:latin typeface="Arial" charset="0"/>
              </a:rPr>
              <a:t> </a:t>
            </a:r>
          </a:p>
        </p:txBody>
      </p:sp>
      <p:sp>
        <p:nvSpPr>
          <p:cNvPr id="7184" name="Rectangle 16"/>
          <p:cNvSpPr>
            <a:spLocks noChangeArrowheads="1"/>
          </p:cNvSpPr>
          <p:nvPr/>
        </p:nvSpPr>
        <p:spPr bwMode="auto">
          <a:xfrm>
            <a:off x="468313" y="1412875"/>
            <a:ext cx="4319587" cy="915988"/>
          </a:xfrm>
          <a:prstGeom prst="rect">
            <a:avLst/>
          </a:prstGeom>
          <a:noFill/>
          <a:ln w="9525">
            <a:noFill/>
            <a:miter lim="800000"/>
            <a:headEnd/>
            <a:tailEnd/>
          </a:ln>
          <a:effectLst/>
        </p:spPr>
        <p:txBody>
          <a:bodyPr>
            <a:spAutoFit/>
          </a:bodyPr>
          <a:lstStyle/>
          <a:p>
            <a:pPr eaLnBrk="1" hangingPunct="1">
              <a:defRPr/>
            </a:pPr>
            <a:r>
              <a:rPr lang="tr-TR" dirty="0">
                <a:effectLst>
                  <a:outerShdw blurRad="38100" dist="38100" dir="2700000" algn="tl">
                    <a:srgbClr val="000000"/>
                  </a:outerShdw>
                </a:effectLst>
                <a:latin typeface="Arial" charset="0"/>
              </a:rPr>
              <a:t>The below figure 3.1.3 shows one axis tracking parabolic trough with axis oriented E-W.</a:t>
            </a:r>
            <a:endParaRPr lang="en-US" dirty="0">
              <a:effectLst>
                <a:outerShdw blurRad="38100" dist="38100" dir="2700000" algn="tl">
                  <a:srgbClr val="000000"/>
                </a:outerShdw>
              </a:effectLst>
              <a:latin typeface="Arial" charset="0"/>
            </a:endParaRPr>
          </a:p>
        </p:txBody>
      </p:sp>
      <p:sp>
        <p:nvSpPr>
          <p:cNvPr id="7185" name="Rectangle 17"/>
          <p:cNvSpPr>
            <a:spLocks noChangeArrowheads="1"/>
          </p:cNvSpPr>
          <p:nvPr/>
        </p:nvSpPr>
        <p:spPr bwMode="auto">
          <a:xfrm>
            <a:off x="4859338" y="1412875"/>
            <a:ext cx="3889375" cy="641350"/>
          </a:xfrm>
          <a:prstGeom prst="rect">
            <a:avLst/>
          </a:prstGeom>
          <a:noFill/>
          <a:ln w="9525">
            <a:noFill/>
            <a:miter lim="800000"/>
            <a:headEnd/>
            <a:tailEnd/>
          </a:ln>
          <a:effectLst/>
        </p:spPr>
        <p:txBody>
          <a:bodyPr>
            <a:spAutoFit/>
          </a:bodyPr>
          <a:lstStyle/>
          <a:p>
            <a:pPr eaLnBrk="1" hangingPunct="1">
              <a:defRPr/>
            </a:pPr>
            <a:r>
              <a:rPr lang="tr-TR">
                <a:effectLst>
                  <a:outerShdw blurRad="38100" dist="38100" dir="2700000" algn="tl">
                    <a:srgbClr val="000000"/>
                  </a:outerShdw>
                </a:effectLst>
                <a:latin typeface="Arial" charset="0"/>
              </a:rPr>
              <a:t>The below figure 3.1.4 shows two axis tracking concentrator.</a:t>
            </a:r>
            <a:endParaRPr lang="en-US">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Grp="1" noChangeArrowheads="1"/>
          </p:cNvSpPr>
          <p:nvPr>
            <p:ph type="subTitle" idx="1"/>
          </p:nvPr>
        </p:nvSpPr>
        <p:spPr>
          <a:xfrm>
            <a:off x="971550" y="549275"/>
            <a:ext cx="7704138" cy="2519363"/>
          </a:xfrm>
        </p:spPr>
        <p:txBody>
          <a:bodyPr/>
          <a:lstStyle/>
          <a:p>
            <a:pPr algn="l" eaLnBrk="1" hangingPunct="1">
              <a:lnSpc>
                <a:spcPct val="90000"/>
              </a:lnSpc>
              <a:defRPr/>
            </a:pPr>
            <a:r>
              <a:rPr lang="en-US" sz="2400" dirty="0" smtClean="0"/>
              <a:t>Temperatures at the receiver can reach 400 °C and produce steam for generating electricity. In California, multi-megawatt power plants were built using parabolic troughs combined with gas turbines .</a:t>
            </a:r>
            <a:endParaRPr lang="tr-TR" sz="2400" dirty="0" smtClean="0"/>
          </a:p>
          <a:p>
            <a:pPr algn="l" eaLnBrk="1" hangingPunct="1">
              <a:lnSpc>
                <a:spcPct val="90000"/>
              </a:lnSpc>
              <a:defRPr/>
            </a:pPr>
            <a:r>
              <a:rPr lang="tr-TR" sz="2400" dirty="0" smtClean="0"/>
              <a:t>Parabolic trough combined with gas turbines is shown figure below.</a:t>
            </a:r>
            <a:endParaRPr lang="en-US" sz="2400" dirty="0" smtClean="0"/>
          </a:p>
          <a:p>
            <a:pPr eaLnBrk="1" hangingPunct="1">
              <a:lnSpc>
                <a:spcPct val="90000"/>
              </a:lnSpc>
              <a:defRPr/>
            </a:pPr>
            <a:endParaRPr lang="en-US" sz="2400" dirty="0" smtClean="0"/>
          </a:p>
        </p:txBody>
      </p:sp>
      <p:pic>
        <p:nvPicPr>
          <p:cNvPr id="27651" name="Picture 8" descr="se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781300"/>
            <a:ext cx="63373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10"/>
          <p:cNvSpPr>
            <a:spLocks noChangeArrowheads="1"/>
          </p:cNvSpPr>
          <p:nvPr/>
        </p:nvSpPr>
        <p:spPr bwMode="auto">
          <a:xfrm>
            <a:off x="2124075" y="6381750"/>
            <a:ext cx="533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tr-TR" sz="1400" b="1">
                <a:solidFill>
                  <a:schemeClr val="tx2"/>
                </a:solidFill>
              </a:rPr>
              <a:t>Figure 3.1.5 Parabolic trough combined with gas turbines [4].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sz="3200" dirty="0" smtClean="0">
                <a:solidFill>
                  <a:srgbClr val="FF0000"/>
                </a:solidFill>
              </a:rPr>
              <a:t>2) Mirror strip reflector:</a:t>
            </a:r>
            <a:endParaRPr lang="en-IN" sz="3200" dirty="0" smtClean="0">
              <a:solidFill>
                <a:srgbClr val="FF0000"/>
              </a:solidFill>
            </a:endParaRPr>
          </a:p>
        </p:txBody>
      </p:sp>
      <p:sp>
        <p:nvSpPr>
          <p:cNvPr id="3" name="Content Placeholder 2"/>
          <p:cNvSpPr>
            <a:spLocks noGrp="1"/>
          </p:cNvSpPr>
          <p:nvPr>
            <p:ph idx="1"/>
          </p:nvPr>
        </p:nvSpPr>
        <p:spPr>
          <a:xfrm>
            <a:off x="457200" y="1600200"/>
            <a:ext cx="4329113" cy="4533900"/>
          </a:xfrm>
        </p:spPr>
        <p:txBody>
          <a:bodyPr/>
          <a:lstStyle/>
          <a:p>
            <a:pPr eaLnBrk="1" hangingPunct="1">
              <a:buFont typeface="Arial" pitchFamily="34" charset="0"/>
              <a:buChar char="•"/>
              <a:defRPr/>
            </a:pPr>
            <a:r>
              <a:rPr lang="en-US" sz="2000" dirty="0" smtClean="0"/>
              <a:t> A number of plane or slightly curved mirror strips are mounted on a flat </a:t>
            </a:r>
            <a:r>
              <a:rPr lang="en-US" sz="2000" dirty="0" err="1" smtClean="0"/>
              <a:t>base.The</a:t>
            </a:r>
            <a:r>
              <a:rPr lang="en-US" sz="2000" dirty="0" smtClean="0"/>
              <a:t> angles of these strips are such that they reflect solar radiation from a specific direction on to the same focal line.</a:t>
            </a:r>
          </a:p>
          <a:p>
            <a:pPr eaLnBrk="1" hangingPunct="1">
              <a:buFont typeface="Arial" pitchFamily="34" charset="0"/>
              <a:buChar char="•"/>
              <a:defRPr/>
            </a:pPr>
            <a:r>
              <a:rPr lang="en-US" sz="2000" dirty="0" smtClean="0"/>
              <a:t>The angle of mirror must be adjusted to allow for changes in the suns </a:t>
            </a:r>
            <a:r>
              <a:rPr lang="en-US" sz="2000" dirty="0" err="1" smtClean="0"/>
              <a:t>elevation,while</a:t>
            </a:r>
            <a:r>
              <a:rPr lang="en-US" sz="2000" dirty="0" smtClean="0"/>
              <a:t> the focal line remains at same position.</a:t>
            </a:r>
          </a:p>
          <a:p>
            <a:pPr eaLnBrk="1" hangingPunct="1">
              <a:buFont typeface="Arial" pitchFamily="34" charset="0"/>
              <a:buChar char="•"/>
              <a:defRPr/>
            </a:pPr>
            <a:endParaRPr lang="en-IN" sz="2000" dirty="0" smtClean="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916113"/>
            <a:ext cx="39719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sz="3200" dirty="0" smtClean="0">
                <a:solidFill>
                  <a:srgbClr val="FF0000"/>
                </a:solidFill>
              </a:rPr>
              <a:t>3) Fresnel lens collector</a:t>
            </a:r>
            <a:endParaRPr lang="en-IN" sz="3200" dirty="0" smtClean="0">
              <a:solidFill>
                <a:srgbClr val="FF0000"/>
              </a:solidFill>
            </a:endParaRPr>
          </a:p>
        </p:txBody>
      </p:sp>
      <p:sp>
        <p:nvSpPr>
          <p:cNvPr id="3" name="Content Placeholder 2"/>
          <p:cNvSpPr>
            <a:spLocks noGrp="1"/>
          </p:cNvSpPr>
          <p:nvPr>
            <p:ph idx="1"/>
          </p:nvPr>
        </p:nvSpPr>
        <p:spPr/>
        <p:txBody>
          <a:bodyPr/>
          <a:lstStyle/>
          <a:p>
            <a:pPr eaLnBrk="1" hangingPunct="1">
              <a:defRPr/>
            </a:pPr>
            <a:r>
              <a:rPr lang="en-US" sz="2000" dirty="0" smtClean="0"/>
              <a:t>It has a trough shape </a:t>
            </a:r>
            <a:r>
              <a:rPr lang="en-US" sz="2000" dirty="0" err="1" smtClean="0"/>
              <a:t>collector,lens</a:t>
            </a:r>
            <a:r>
              <a:rPr lang="en-US" sz="2000" dirty="0" smtClean="0"/>
              <a:t> and receiver pipe..</a:t>
            </a:r>
          </a:p>
          <a:p>
            <a:pPr eaLnBrk="1" hangingPunct="1">
              <a:defRPr/>
            </a:pPr>
            <a:r>
              <a:rPr lang="en-US" sz="2000" dirty="0" smtClean="0"/>
              <a:t>The </a:t>
            </a:r>
            <a:r>
              <a:rPr lang="en-US" sz="2000" dirty="0" err="1" smtClean="0"/>
              <a:t>fresnel</a:t>
            </a:r>
            <a:r>
              <a:rPr lang="en-US" sz="2000" dirty="0" smtClean="0"/>
              <a:t> lens must be </a:t>
            </a:r>
            <a:r>
              <a:rPr lang="en-US" sz="2000" dirty="0" err="1" smtClean="0"/>
              <a:t>continously</a:t>
            </a:r>
            <a:r>
              <a:rPr lang="en-US" sz="2000" dirty="0" smtClean="0"/>
              <a:t>  be aligned with the sun in two directions namely both along and perpendicular to its </a:t>
            </a:r>
            <a:r>
              <a:rPr lang="en-US" sz="2000" dirty="0" err="1" smtClean="0"/>
              <a:t>length.this</a:t>
            </a:r>
            <a:r>
              <a:rPr lang="en-US" sz="2000" dirty="0" smtClean="0"/>
              <a:t> is achieved by orienting the trough in both north –south directions.</a:t>
            </a:r>
          </a:p>
          <a:p>
            <a:pPr eaLnBrk="1" hangingPunct="1">
              <a:defRPr/>
            </a:pPr>
            <a:r>
              <a:rPr lang="en-US" sz="2000" dirty="0" smtClean="0"/>
              <a:t>It has solar radiation absorber with central steel </a:t>
            </a:r>
            <a:r>
              <a:rPr lang="en-US" sz="2000" dirty="0" err="1" smtClean="0"/>
              <a:t>pipe.a</a:t>
            </a:r>
            <a:r>
              <a:rPr lang="en-US" sz="2000" dirty="0" smtClean="0"/>
              <a:t> hollow steel plug within the absorber restricts the flow of heat transfer to annular region.</a:t>
            </a:r>
          </a:p>
          <a:p>
            <a:pPr eaLnBrk="1" hangingPunct="1">
              <a:defRPr/>
            </a:pPr>
            <a:r>
              <a:rPr lang="en-US" sz="2000" dirty="0" smtClean="0"/>
              <a:t>The solar radiation is </a:t>
            </a:r>
            <a:r>
              <a:rPr lang="en-US" sz="2000" dirty="0" err="1" smtClean="0"/>
              <a:t>focussed</a:t>
            </a:r>
            <a:r>
              <a:rPr lang="en-US" sz="2000" dirty="0" smtClean="0"/>
              <a:t> into the absorber from the </a:t>
            </a:r>
            <a:r>
              <a:rPr lang="en-US" sz="2000" dirty="0" err="1" smtClean="0"/>
              <a:t>top,rather</a:t>
            </a:r>
            <a:r>
              <a:rPr lang="en-US" sz="2000" dirty="0" smtClean="0"/>
              <a:t> than from the bottom as in parabolic type.</a:t>
            </a:r>
            <a:endParaRPr lang="en-IN"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solidFill>
                  <a:srgbClr val="FF0000"/>
                </a:solidFill>
              </a:rPr>
              <a:t>4) Flat plate collector with adjustable mirrors</a:t>
            </a:r>
            <a:endParaRPr lang="en-IN" sz="2800" dirty="0" smtClean="0">
              <a:solidFill>
                <a:srgbClr val="FF0000"/>
              </a:solidFill>
            </a:endParaRPr>
          </a:p>
        </p:txBody>
      </p:sp>
      <p:pic>
        <p:nvPicPr>
          <p:cNvPr id="33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14875" y="2357438"/>
            <a:ext cx="3798888" cy="2971800"/>
          </a:xfrm>
          <a:noFill/>
          <a:extLst>
            <a:ext uri="{909E8E84-426E-40DD-AFC4-6F175D3DCCD1}">
              <a14:hiddenFill xmlns:a14="http://schemas.microsoft.com/office/drawing/2010/main">
                <a:solidFill>
                  <a:srgbClr val="FFFFFF"/>
                </a:solidFill>
              </a14:hiddenFill>
            </a:ext>
          </a:extLst>
        </p:spPr>
      </p:pic>
      <p:sp>
        <p:nvSpPr>
          <p:cNvPr id="33796" name="TextBox 4"/>
          <p:cNvSpPr txBox="1">
            <a:spLocks noChangeArrowheads="1"/>
          </p:cNvSpPr>
          <p:nvPr/>
        </p:nvSpPr>
        <p:spPr bwMode="auto">
          <a:xfrm>
            <a:off x="642938" y="2071688"/>
            <a:ext cx="392906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n-US" sz="2000"/>
              <a:t>It is the simplest type of concentrating collector .</a:t>
            </a:r>
          </a:p>
          <a:p>
            <a:pPr eaLnBrk="1" hangingPunct="1">
              <a:spcBef>
                <a:spcPct val="0"/>
              </a:spcBef>
              <a:buClrTx/>
              <a:buFontTx/>
              <a:buNone/>
            </a:pPr>
            <a:r>
              <a:rPr lang="en-US" sz="2000"/>
              <a:t>It consist of flat plate facing south with mirrors attached to its south and north edges.</a:t>
            </a:r>
          </a:p>
          <a:p>
            <a:pPr eaLnBrk="1" hangingPunct="1">
              <a:spcBef>
                <a:spcPct val="0"/>
              </a:spcBef>
              <a:buClrTx/>
              <a:buFontTx/>
              <a:buNone/>
            </a:pPr>
            <a:r>
              <a:rPr lang="en-US" sz="2000"/>
              <a:t>If the mirrors are set at proper angles,they reflect solar radiation onto the absorber plate.therefore absorber receives radiation in addition to that which is falling on it.</a:t>
            </a:r>
            <a:endParaRPr lang="en-IN"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rPr>
              <a:t>5.Compound parabolic concentrator</a:t>
            </a:r>
            <a:endParaRPr lang="en-US" sz="2800" b="1" dirty="0">
              <a:solidFill>
                <a:srgbClr val="FF0000"/>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It consist of two parabolic mirrors.</a:t>
            </a:r>
          </a:p>
          <a:p>
            <a:pPr>
              <a:buFont typeface="Arial" panose="020B0604020202020204" pitchFamily="34" charset="0"/>
              <a:buChar char="•"/>
            </a:pPr>
            <a:r>
              <a:rPr lang="en-US" sz="2000" dirty="0" smtClean="0"/>
              <a:t>Solar radiation from many directions is reflected towards bottom of the trough.</a:t>
            </a:r>
          </a:p>
          <a:p>
            <a:pPr>
              <a:buFont typeface="Arial" panose="020B0604020202020204" pitchFamily="34" charset="0"/>
              <a:buChar char="•"/>
            </a:pPr>
            <a:r>
              <a:rPr lang="en-US" sz="2000" dirty="0" smtClean="0"/>
              <a:t>It provides good concentration of both diffuse and direct radiations without adjustments of sun tracking.</a:t>
            </a:r>
          </a:p>
          <a:p>
            <a:pPr>
              <a:buFont typeface="Arial" panose="020B0604020202020204" pitchFamily="34" charset="0"/>
              <a:buChar char="•"/>
            </a:pPr>
            <a:r>
              <a:rPr lang="en-US" sz="2000" dirty="0" smtClean="0"/>
              <a:t>It can be designed for any absorber shapes.</a:t>
            </a:r>
          </a:p>
          <a:p>
            <a:pPr>
              <a:buFont typeface="Arial" panose="020B0604020202020204" pitchFamily="34" charset="0"/>
              <a:buChar char="•"/>
            </a:pPr>
            <a:r>
              <a:rPr lang="en-US" sz="2000" dirty="0" smtClean="0"/>
              <a:t>They are suitable for temperature range of 100-150</a:t>
            </a:r>
            <a:r>
              <a:rPr lang="en-US" sz="2000" baseline="30000" dirty="0" smtClean="0"/>
              <a:t>0</a:t>
            </a:r>
            <a:r>
              <a:rPr lang="en-US" sz="2000" dirty="0" smtClean="0"/>
              <a:t>C</a:t>
            </a:r>
            <a:endParaRPr lang="en-US" sz="2000" dirty="0"/>
          </a:p>
        </p:txBody>
      </p:sp>
    </p:spTree>
    <p:extLst>
      <p:ext uri="{BB962C8B-B14F-4D97-AF65-F5344CB8AC3E}">
        <p14:creationId xmlns:p14="http://schemas.microsoft.com/office/powerpoint/2010/main" val="2837129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22531" name="Picture 2" descr="Image result for compound parabolic collec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9538" y="1989138"/>
            <a:ext cx="4171950" cy="2890837"/>
          </a:xfrm>
          <a:noFill/>
          <a:extLst>
            <a:ext uri="{909E8E84-426E-40DD-AFC4-6F175D3DCCD1}">
              <a14:hiddenFill xmlns:a14="http://schemas.microsoft.com/office/drawing/2010/main">
                <a:solidFill>
                  <a:srgbClr val="FFFFFF"/>
                </a:solidFill>
              </a14:hiddenFill>
            </a:ext>
          </a:extLst>
        </p:spPr>
      </p:pic>
      <p:sp>
        <p:nvSpPr>
          <p:cNvPr id="22532" name="Rectangle 3"/>
          <p:cNvSpPr>
            <a:spLocks noChangeArrowheads="1"/>
          </p:cNvSpPr>
          <p:nvPr/>
        </p:nvSpPr>
        <p:spPr bwMode="auto">
          <a:xfrm>
            <a:off x="2741613" y="5300663"/>
            <a:ext cx="366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Compound parabolic concentrator</a:t>
            </a:r>
          </a:p>
        </p:txBody>
      </p:sp>
      <p:pic>
        <p:nvPicPr>
          <p:cNvPr id="225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1989138"/>
            <a:ext cx="353695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l"/>
            <a:r>
              <a:rPr lang="en-US" sz="3200" dirty="0" smtClean="0">
                <a:solidFill>
                  <a:srgbClr val="FFC000"/>
                </a:solidFill>
              </a:rPr>
              <a:t>Advantages of </a:t>
            </a:r>
            <a:r>
              <a:rPr lang="en-US" sz="3200" dirty="0" err="1" smtClean="0">
                <a:solidFill>
                  <a:srgbClr val="FFC000"/>
                </a:solidFill>
              </a:rPr>
              <a:t>conc</a:t>
            </a:r>
            <a:r>
              <a:rPr lang="en-US" sz="3200" dirty="0" smtClean="0">
                <a:solidFill>
                  <a:srgbClr val="FFC000"/>
                </a:solidFill>
              </a:rPr>
              <a:t> collector</a:t>
            </a:r>
            <a:endParaRPr lang="en-US" sz="3200" dirty="0">
              <a:solidFill>
                <a:srgbClr val="FFC000"/>
              </a:solidFill>
            </a:endParaRPr>
          </a:p>
        </p:txBody>
      </p:sp>
      <p:sp>
        <p:nvSpPr>
          <p:cNvPr id="3" name="Content Placeholder 2"/>
          <p:cNvSpPr>
            <a:spLocks noGrp="1"/>
          </p:cNvSpPr>
          <p:nvPr>
            <p:ph idx="1"/>
          </p:nvPr>
        </p:nvSpPr>
        <p:spPr>
          <a:xfrm>
            <a:off x="457200" y="980728"/>
            <a:ext cx="8229600" cy="4533900"/>
          </a:xfrm>
        </p:spPr>
        <p:txBody>
          <a:bodyPr/>
          <a:lstStyle/>
          <a:p>
            <a:pPr marL="457200" indent="-457200">
              <a:buFont typeface="+mj-lt"/>
              <a:buAutoNum type="arabicPeriod"/>
            </a:pPr>
            <a:r>
              <a:rPr lang="en-US" sz="2000" dirty="0" smtClean="0"/>
              <a:t>Reflecting surfaces require less material and are simple in construction.</a:t>
            </a:r>
          </a:p>
          <a:p>
            <a:pPr marL="457200" indent="-457200">
              <a:buFont typeface="+mj-lt"/>
              <a:buAutoNum type="arabicPeriod"/>
            </a:pPr>
            <a:r>
              <a:rPr lang="en-US" sz="2000" dirty="0" smtClean="0"/>
              <a:t>Absorber area is small compared to flat plate collector for same energy collection.</a:t>
            </a:r>
          </a:p>
          <a:p>
            <a:pPr marL="457200" indent="-457200">
              <a:buFont typeface="+mj-lt"/>
              <a:buAutoNum type="arabicPeriod"/>
            </a:pPr>
            <a:r>
              <a:rPr lang="en-US" sz="2000" dirty="0" smtClean="0"/>
              <a:t>Working fluid can attain higher temperature than flat plate system.</a:t>
            </a:r>
          </a:p>
          <a:p>
            <a:pPr marL="457200" indent="-457200">
              <a:buFont typeface="+mj-lt"/>
              <a:buAutoNum type="arabicPeriod"/>
            </a:pPr>
            <a:r>
              <a:rPr lang="en-US" sz="2000" dirty="0" smtClean="0"/>
              <a:t>Economically feasible system</a:t>
            </a:r>
          </a:p>
          <a:p>
            <a:pPr marL="0" indent="0">
              <a:buNone/>
            </a:pPr>
            <a:r>
              <a:rPr lang="en-US" dirty="0" smtClean="0">
                <a:solidFill>
                  <a:srgbClr val="FFC000"/>
                </a:solidFill>
              </a:rPr>
              <a:t>Disadvantages:</a:t>
            </a:r>
          </a:p>
          <a:p>
            <a:pPr marL="514350" indent="-514350">
              <a:buFont typeface="+mj-lt"/>
              <a:buAutoNum type="arabicPeriod"/>
            </a:pPr>
            <a:r>
              <a:rPr lang="en-US" sz="2000" dirty="0" smtClean="0"/>
              <a:t>Only beam component is collected.</a:t>
            </a:r>
          </a:p>
          <a:p>
            <a:pPr marL="514350" indent="-514350">
              <a:buFont typeface="+mj-lt"/>
              <a:buAutoNum type="arabicPeriod"/>
            </a:pPr>
            <a:r>
              <a:rPr lang="en-US" sz="2000" dirty="0" smtClean="0"/>
              <a:t>Expensive tracking systems</a:t>
            </a:r>
          </a:p>
          <a:p>
            <a:pPr marL="514350" indent="-514350">
              <a:buFont typeface="+mj-lt"/>
              <a:buAutoNum type="arabicPeriod"/>
            </a:pPr>
            <a:r>
              <a:rPr lang="en-US" sz="2000" dirty="0" smtClean="0"/>
              <a:t>Maintenance </a:t>
            </a:r>
            <a:r>
              <a:rPr lang="en-US" sz="2000" dirty="0" err="1" smtClean="0"/>
              <a:t>wrt</a:t>
            </a:r>
            <a:r>
              <a:rPr lang="en-US" sz="2000" dirty="0" smtClean="0"/>
              <a:t> </a:t>
            </a:r>
            <a:r>
              <a:rPr lang="en-US" sz="2000" dirty="0" err="1" smtClean="0"/>
              <a:t>dirt,weather,oxidation</a:t>
            </a:r>
            <a:r>
              <a:rPr lang="en-US" sz="2000" dirty="0" smtClean="0"/>
              <a:t> required.</a:t>
            </a:r>
          </a:p>
          <a:p>
            <a:pPr marL="514350" indent="-514350">
              <a:buFont typeface="+mj-lt"/>
              <a:buAutoNum type="arabicPeriod"/>
            </a:pPr>
            <a:r>
              <a:rPr lang="en-US" sz="2000" dirty="0" smtClean="0"/>
              <a:t>Non uniform flux in absorber.</a:t>
            </a:r>
          </a:p>
          <a:p>
            <a:pPr marL="514350" indent="-514350">
              <a:buFont typeface="+mj-lt"/>
              <a:buAutoNum type="arabicPeriod"/>
            </a:pPr>
            <a:r>
              <a:rPr lang="en-US" sz="2000" dirty="0" smtClean="0"/>
              <a:t>High initial cost</a:t>
            </a:r>
          </a:p>
          <a:p>
            <a:pPr marL="0" indent="0">
              <a:buNone/>
            </a:pPr>
            <a:endParaRPr lang="en-US" dirty="0"/>
          </a:p>
        </p:txBody>
      </p:sp>
    </p:spTree>
    <p:extLst>
      <p:ext uri="{BB962C8B-B14F-4D97-AF65-F5344CB8AC3E}">
        <p14:creationId xmlns:p14="http://schemas.microsoft.com/office/powerpoint/2010/main" val="3839064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1695450"/>
          </a:xfrm>
        </p:spPr>
        <p:txBody>
          <a:bodyPr>
            <a:noAutofit/>
          </a:bodyPr>
          <a:lstStyle/>
          <a:p>
            <a:pPr marL="0" indent="0">
              <a:buNone/>
            </a:pPr>
            <a:r>
              <a:rPr lang="en-US" sz="1800" b="1" dirty="0" smtClean="0">
                <a:solidFill>
                  <a:srgbClr val="FFC000"/>
                </a:solidFill>
              </a:rPr>
              <a:t>Zenith angle:</a:t>
            </a:r>
            <a:endParaRPr lang="en-US" sz="1800" b="1" dirty="0" smtClean="0">
              <a:effectLst/>
            </a:endParaRPr>
          </a:p>
          <a:p>
            <a:pPr marL="0" indent="0">
              <a:buNone/>
            </a:pPr>
            <a:r>
              <a:rPr lang="en-US" sz="1800" dirty="0" smtClean="0">
                <a:effectLst/>
              </a:rPr>
              <a:t>The zenith angle is the angle between the sun and the vertical. The zenith angle is similar to the elevation angle but it is measured from the vertical rather than from the horizontal, thus making the zenith angle = 90° - elevation.</a:t>
            </a:r>
          </a:p>
          <a:p>
            <a:pPr marL="0" indent="0">
              <a:buNone/>
            </a:pPr>
            <a:r>
              <a:rPr lang="en-US" sz="1800" b="1" dirty="0" smtClean="0">
                <a:solidFill>
                  <a:srgbClr val="FFC000"/>
                </a:solidFill>
                <a:effectLst/>
              </a:rPr>
              <a:t>Azimuth angle:</a:t>
            </a:r>
          </a:p>
          <a:p>
            <a:pPr marL="0" indent="0">
              <a:buNone/>
            </a:pPr>
            <a:r>
              <a:rPr lang="en-US" sz="1800" b="1" dirty="0" smtClean="0">
                <a:effectLst/>
              </a:rPr>
              <a:t>It is the solar angle in degrees along the</a:t>
            </a:r>
          </a:p>
          <a:p>
            <a:pPr marL="0" indent="0">
              <a:buNone/>
            </a:pPr>
            <a:r>
              <a:rPr lang="en-US" sz="1800" b="1" dirty="0" smtClean="0">
                <a:effectLst/>
              </a:rPr>
              <a:t>Horizon east or west of north. </a:t>
            </a:r>
            <a:endParaRPr lang="en-US" sz="1800" b="1" dirty="0"/>
          </a:p>
        </p:txBody>
      </p:sp>
      <p:pic>
        <p:nvPicPr>
          <p:cNvPr id="4" name="Picture 3"/>
          <p:cNvPicPr>
            <a:picLocks noChangeAspect="1"/>
          </p:cNvPicPr>
          <p:nvPr/>
        </p:nvPicPr>
        <p:blipFill>
          <a:blip r:embed="rId2"/>
          <a:stretch>
            <a:fillRect/>
          </a:stretch>
        </p:blipFill>
        <p:spPr>
          <a:xfrm>
            <a:off x="539552" y="3302246"/>
            <a:ext cx="3456384" cy="3231185"/>
          </a:xfrm>
          <a:prstGeom prst="rect">
            <a:avLst/>
          </a:prstGeom>
        </p:spPr>
      </p:pic>
      <p:pic>
        <p:nvPicPr>
          <p:cNvPr id="5" name="Picture 4"/>
          <p:cNvPicPr>
            <a:picLocks noChangeAspect="1"/>
          </p:cNvPicPr>
          <p:nvPr/>
        </p:nvPicPr>
        <p:blipFill>
          <a:blip r:embed="rId3"/>
          <a:stretch>
            <a:fillRect/>
          </a:stretch>
        </p:blipFill>
        <p:spPr>
          <a:xfrm>
            <a:off x="4860032" y="3302246"/>
            <a:ext cx="3501777" cy="3306763"/>
          </a:xfrm>
          <a:prstGeom prst="rect">
            <a:avLst/>
          </a:prstGeom>
        </p:spPr>
      </p:pic>
    </p:spTree>
    <p:extLst>
      <p:ext uri="{BB962C8B-B14F-4D97-AF65-F5344CB8AC3E}">
        <p14:creationId xmlns:p14="http://schemas.microsoft.com/office/powerpoint/2010/main" val="10123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engines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Solar energy has several features that can be used as an engine for irrigation</a:t>
            </a:r>
          </a:p>
          <a:p>
            <a:pPr marL="514350" indent="-514350">
              <a:buFont typeface="+mj-lt"/>
              <a:buAutoNum type="arabicPeriod"/>
            </a:pPr>
            <a:r>
              <a:rPr lang="en-US" dirty="0" smtClean="0"/>
              <a:t>The basic system has the following components:</a:t>
            </a:r>
          </a:p>
          <a:p>
            <a:pPr marL="0" indent="0">
              <a:buNone/>
            </a:pPr>
            <a:r>
              <a:rPr lang="en-US" dirty="0"/>
              <a:t>	</a:t>
            </a:r>
            <a:r>
              <a:rPr lang="en-US" dirty="0" smtClean="0"/>
              <a:t>a) solar collector</a:t>
            </a:r>
          </a:p>
          <a:p>
            <a:pPr marL="0" indent="0">
              <a:buNone/>
            </a:pPr>
            <a:r>
              <a:rPr lang="en-US" dirty="0"/>
              <a:t>	</a:t>
            </a:r>
            <a:r>
              <a:rPr lang="en-US" dirty="0" smtClean="0"/>
              <a:t>b) heat transport system</a:t>
            </a:r>
          </a:p>
          <a:p>
            <a:pPr marL="0" indent="0">
              <a:buNone/>
            </a:pPr>
            <a:r>
              <a:rPr lang="en-US" dirty="0"/>
              <a:t>	</a:t>
            </a:r>
            <a:r>
              <a:rPr lang="en-US" dirty="0" smtClean="0"/>
              <a:t>c) boiler</a:t>
            </a:r>
          </a:p>
          <a:p>
            <a:pPr marL="0" indent="0">
              <a:buNone/>
            </a:pPr>
            <a:r>
              <a:rPr lang="en-US" dirty="0"/>
              <a:t>	</a:t>
            </a:r>
            <a:r>
              <a:rPr lang="en-US" dirty="0" smtClean="0"/>
              <a:t>d) heat engine</a:t>
            </a:r>
          </a:p>
          <a:p>
            <a:pPr marL="0" indent="0">
              <a:buNone/>
            </a:pPr>
            <a:r>
              <a:rPr lang="en-US" dirty="0"/>
              <a:t>	</a:t>
            </a:r>
            <a:r>
              <a:rPr lang="en-US" dirty="0" smtClean="0"/>
              <a:t>e) condenser</a:t>
            </a:r>
          </a:p>
          <a:p>
            <a:pPr marL="0" indent="0">
              <a:buNone/>
            </a:pPr>
            <a:r>
              <a:rPr lang="en-US" dirty="0"/>
              <a:t>	</a:t>
            </a:r>
            <a:r>
              <a:rPr lang="en-US" dirty="0" smtClean="0"/>
              <a:t>f) pump</a:t>
            </a:r>
            <a:endParaRPr lang="en-US" dirty="0"/>
          </a:p>
        </p:txBody>
      </p:sp>
    </p:spTree>
    <p:extLst>
      <p:ext uri="{BB962C8B-B14F-4D97-AF65-F5344CB8AC3E}">
        <p14:creationId xmlns:p14="http://schemas.microsoft.com/office/powerpoint/2010/main" val="2244410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heat engines</a:t>
            </a:r>
            <a:endParaRPr lang="en-US" dirty="0"/>
          </a:p>
        </p:txBody>
      </p:sp>
      <p:sp>
        <p:nvSpPr>
          <p:cNvPr id="3" name="Content Placeholder 2"/>
          <p:cNvSpPr>
            <a:spLocks noGrp="1"/>
          </p:cNvSpPr>
          <p:nvPr>
            <p:ph idx="1"/>
          </p:nvPr>
        </p:nvSpPr>
        <p:spPr/>
        <p:txBody>
          <a:bodyPr/>
          <a:lstStyle/>
          <a:p>
            <a:r>
              <a:rPr lang="en-US" dirty="0" err="1" smtClean="0"/>
              <a:t>Rankine</a:t>
            </a:r>
            <a:r>
              <a:rPr lang="en-US" dirty="0" smtClean="0"/>
              <a:t> engine</a:t>
            </a:r>
          </a:p>
          <a:p>
            <a:r>
              <a:rPr lang="en-US" dirty="0" err="1" smtClean="0"/>
              <a:t>Stirling</a:t>
            </a:r>
            <a:r>
              <a:rPr lang="en-US" dirty="0" smtClean="0"/>
              <a:t> engine</a:t>
            </a:r>
          </a:p>
          <a:p>
            <a:r>
              <a:rPr lang="en-US" dirty="0" err="1" smtClean="0"/>
              <a:t>Brayton</a:t>
            </a:r>
            <a:r>
              <a:rPr lang="en-US" dirty="0" smtClean="0"/>
              <a:t> cycle engine</a:t>
            </a:r>
          </a:p>
          <a:p>
            <a:r>
              <a:rPr lang="en-US" dirty="0" smtClean="0"/>
              <a:t>Rotary piston engine</a:t>
            </a:r>
            <a:endParaRPr lang="en-US" dirty="0"/>
          </a:p>
        </p:txBody>
      </p:sp>
    </p:spTree>
    <p:extLst>
      <p:ext uri="{BB962C8B-B14F-4D97-AF65-F5344CB8AC3E}">
        <p14:creationId xmlns:p14="http://schemas.microsoft.com/office/powerpoint/2010/main" val="1441335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6" y="1052736"/>
            <a:ext cx="3894832" cy="2106935"/>
          </a:xfrm>
        </p:spPr>
        <p:txBody>
          <a:bodyPr>
            <a:normAutofit fontScale="90000"/>
          </a:bodyPr>
          <a:lstStyle/>
          <a:p>
            <a:r>
              <a:rPr lang="en-US" sz="3200" dirty="0" smtClean="0"/>
              <a:t>Solar pump</a:t>
            </a:r>
            <a:br>
              <a:rPr lang="en-US" sz="3200" dirty="0" smtClean="0"/>
            </a:br>
            <a:r>
              <a:rPr lang="en-US" sz="3200" dirty="0" smtClean="0"/>
              <a:t>for water pumping</a:t>
            </a:r>
            <a:br>
              <a:rPr lang="en-US" sz="3200" dirty="0" smtClean="0"/>
            </a:br>
            <a:r>
              <a:rPr lang="en-US" sz="3200" dirty="0" smtClean="0"/>
              <a:t>using flat plate collector </a:t>
            </a:r>
            <a:br>
              <a:rPr lang="en-US" sz="3200" dirty="0" smtClean="0"/>
            </a:br>
            <a:r>
              <a:rPr lang="en-US" sz="3200" dirty="0" smtClean="0"/>
              <a:t>and </a:t>
            </a:r>
            <a:r>
              <a:rPr lang="en-US" sz="3200" dirty="0" err="1" smtClean="0"/>
              <a:t>rankine</a:t>
            </a:r>
            <a:r>
              <a:rPr lang="en-US" sz="3200" dirty="0" smtClean="0"/>
              <a:t> engine.</a:t>
            </a:r>
            <a:endParaRPr lang="en-US" sz="3200" dirty="0"/>
          </a:p>
        </p:txBody>
      </p:sp>
      <p:pic>
        <p:nvPicPr>
          <p:cNvPr id="7" name="Content Placeholder 6"/>
          <p:cNvPicPr>
            <a:picLocks noGrp="1" noChangeAspect="1"/>
          </p:cNvPicPr>
          <p:nvPr>
            <p:ph idx="1"/>
          </p:nvPr>
        </p:nvPicPr>
        <p:blipFill>
          <a:blip r:embed="rId2"/>
          <a:stretch>
            <a:fillRect/>
          </a:stretch>
        </p:blipFill>
        <p:spPr>
          <a:xfrm>
            <a:off x="4427984" y="3789040"/>
            <a:ext cx="4500935" cy="2944844"/>
          </a:xfrm>
          <a:prstGeom prst="rect">
            <a:avLst/>
          </a:prstGeom>
        </p:spPr>
      </p:pic>
      <p:pic>
        <p:nvPicPr>
          <p:cNvPr id="8" name="Picture 7"/>
          <p:cNvPicPr>
            <a:picLocks noChangeAspect="1"/>
          </p:cNvPicPr>
          <p:nvPr/>
        </p:nvPicPr>
        <p:blipFill>
          <a:blip r:embed="rId3"/>
          <a:stretch>
            <a:fillRect/>
          </a:stretch>
        </p:blipFill>
        <p:spPr>
          <a:xfrm>
            <a:off x="4614094" y="0"/>
            <a:ext cx="4314825" cy="2466975"/>
          </a:xfrm>
          <a:prstGeom prst="rect">
            <a:avLst/>
          </a:prstGeom>
        </p:spPr>
      </p:pic>
    </p:spTree>
    <p:extLst>
      <p:ext uri="{BB962C8B-B14F-4D97-AF65-F5344CB8AC3E}">
        <p14:creationId xmlns:p14="http://schemas.microsoft.com/office/powerpoint/2010/main" val="4165109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a:t>
            </a:r>
            <a:r>
              <a:rPr lang="en-US" dirty="0" err="1" smtClean="0"/>
              <a:t>voltaics</a:t>
            </a:r>
            <a:r>
              <a:rPr lang="en-US" dirty="0" smtClean="0"/>
              <a:t> system-PV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defined as generation of electromotive force as a result of </a:t>
            </a:r>
            <a:r>
              <a:rPr lang="en-US" dirty="0" err="1" smtClean="0"/>
              <a:t>absorbtion</a:t>
            </a:r>
            <a:r>
              <a:rPr lang="en-US" dirty="0" smtClean="0"/>
              <a:t> of ionizing radiation.</a:t>
            </a:r>
          </a:p>
          <a:p>
            <a:r>
              <a:rPr lang="en-US" dirty="0" smtClean="0"/>
              <a:t>The device –solar cell</a:t>
            </a:r>
          </a:p>
          <a:p>
            <a:r>
              <a:rPr lang="en-US" dirty="0" smtClean="0"/>
              <a:t>Combination of solar cell-module or array</a:t>
            </a:r>
          </a:p>
          <a:p>
            <a:r>
              <a:rPr lang="en-US" dirty="0" smtClean="0"/>
              <a:t>Semiconductors</a:t>
            </a:r>
          </a:p>
          <a:p>
            <a:r>
              <a:rPr lang="en-US" dirty="0" smtClean="0"/>
              <a:t>As photons are received free electrical charges are generated.</a:t>
            </a:r>
          </a:p>
          <a:p>
            <a:r>
              <a:rPr lang="en-US" dirty="0" smtClean="0"/>
              <a:t>They can operate at lower temperatures.</a:t>
            </a:r>
          </a:p>
          <a:p>
            <a:r>
              <a:rPr lang="en-US" dirty="0" smtClean="0"/>
              <a:t>Efficiency-25%.</a:t>
            </a:r>
          </a:p>
          <a:p>
            <a:r>
              <a:rPr lang="en-US" dirty="0" err="1" smtClean="0"/>
              <a:t>Eff</a:t>
            </a:r>
            <a:r>
              <a:rPr lang="en-US" dirty="0" smtClean="0"/>
              <a:t> decreases with </a:t>
            </a:r>
            <a:r>
              <a:rPr lang="en-US" dirty="0" err="1" smtClean="0"/>
              <a:t>tempr</a:t>
            </a:r>
            <a:endParaRPr lang="en-US" dirty="0" smtClean="0"/>
          </a:p>
          <a:p>
            <a:r>
              <a:rPr lang="en-US" dirty="0" smtClean="0"/>
              <a:t>Silicon is used in solar cell</a:t>
            </a:r>
            <a:endParaRPr lang="en-US" dirty="0"/>
          </a:p>
        </p:txBody>
      </p:sp>
    </p:spTree>
    <p:extLst>
      <p:ext uri="{BB962C8B-B14F-4D97-AF65-F5344CB8AC3E}">
        <p14:creationId xmlns:p14="http://schemas.microsoft.com/office/powerpoint/2010/main" val="203357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PV system consist of</a:t>
            </a:r>
          </a:p>
          <a:p>
            <a:r>
              <a:rPr lang="en-US" dirty="0" smtClean="0"/>
              <a:t>Solar cell array</a:t>
            </a:r>
          </a:p>
          <a:p>
            <a:r>
              <a:rPr lang="en-US" dirty="0" smtClean="0"/>
              <a:t>Load leveler</a:t>
            </a:r>
          </a:p>
          <a:p>
            <a:r>
              <a:rPr lang="en-US" dirty="0" smtClean="0"/>
              <a:t>Storage system</a:t>
            </a:r>
          </a:p>
          <a:p>
            <a:r>
              <a:rPr lang="en-US" dirty="0" smtClean="0"/>
              <a:t>Tracking system</a:t>
            </a:r>
          </a:p>
          <a:p>
            <a:pPr marL="0" indent="0">
              <a:buNone/>
            </a:pPr>
            <a:r>
              <a:rPr lang="en-US" dirty="0" smtClean="0"/>
              <a:t>PV system can be used for power plants.</a:t>
            </a:r>
          </a:p>
          <a:p>
            <a:pPr marL="0" indent="0">
              <a:buNone/>
            </a:pPr>
            <a:r>
              <a:rPr lang="en-US" dirty="0" smtClean="0"/>
              <a:t>One square </a:t>
            </a:r>
            <a:r>
              <a:rPr lang="en-US" dirty="0" err="1" smtClean="0"/>
              <a:t>metre</a:t>
            </a:r>
            <a:r>
              <a:rPr lang="en-US" dirty="0" smtClean="0"/>
              <a:t> of fixed array facing south yield 0.5kwh of energy</a:t>
            </a:r>
            <a:endParaRPr lang="en-US" dirty="0"/>
          </a:p>
        </p:txBody>
      </p:sp>
    </p:spTree>
    <p:extLst>
      <p:ext uri="{BB962C8B-B14F-4D97-AF65-F5344CB8AC3E}">
        <p14:creationId xmlns:p14="http://schemas.microsoft.com/office/powerpoint/2010/main" val="625857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semiconductor with one side p type and other side n type is called p-n junction.</a:t>
            </a:r>
          </a:p>
          <a:p>
            <a:r>
              <a:rPr lang="en-US" dirty="0" smtClean="0"/>
              <a:t>When photons are absorbed  free electrons of n-side move to </a:t>
            </a:r>
            <a:r>
              <a:rPr lang="en-US" dirty="0"/>
              <a:t>p</a:t>
            </a:r>
            <a:r>
              <a:rPr lang="en-US" dirty="0" smtClean="0"/>
              <a:t> side, and</a:t>
            </a:r>
          </a:p>
          <a:p>
            <a:r>
              <a:rPr lang="en-US" dirty="0" smtClean="0"/>
              <a:t>Holes of p side move to n side to compensate for their deficiencies.</a:t>
            </a:r>
          </a:p>
          <a:p>
            <a:r>
              <a:rPr lang="en-US" dirty="0" smtClean="0"/>
              <a:t>This diffusion create electric field</a:t>
            </a:r>
            <a:endParaRPr lang="en-US" dirty="0"/>
          </a:p>
        </p:txBody>
      </p:sp>
    </p:spTree>
    <p:extLst>
      <p:ext uri="{BB962C8B-B14F-4D97-AF65-F5344CB8AC3E}">
        <p14:creationId xmlns:p14="http://schemas.microsoft.com/office/powerpoint/2010/main" val="35155856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solidFill>
              </a:rPr>
              <a:t>Stand alone solar systems</a:t>
            </a:r>
            <a:r>
              <a:rPr lang="en-US" sz="3200" dirty="0"/>
              <a:t/>
            </a:r>
            <a:br>
              <a:rPr lang="en-US" sz="3200" dirty="0"/>
            </a:br>
            <a:endParaRPr lang="en-US" sz="3200" dirty="0"/>
          </a:p>
        </p:txBody>
      </p:sp>
      <p:sp>
        <p:nvSpPr>
          <p:cNvPr id="3" name="Content Placeholder 2"/>
          <p:cNvSpPr>
            <a:spLocks noGrp="1"/>
          </p:cNvSpPr>
          <p:nvPr>
            <p:ph idx="1"/>
          </p:nvPr>
        </p:nvSpPr>
        <p:spPr>
          <a:xfrm>
            <a:off x="628650" y="1484784"/>
            <a:ext cx="7886700" cy="4351338"/>
          </a:xfrm>
        </p:spPr>
        <p:txBody>
          <a:bodyPr>
            <a:normAutofit/>
          </a:bodyPr>
          <a:lstStyle/>
          <a:p>
            <a:r>
              <a:rPr lang="en-US" sz="2000" dirty="0">
                <a:latin typeface="Arial" panose="020B0604020202020204" pitchFamily="34" charset="0"/>
                <a:cs typeface="Arial" panose="020B0604020202020204" pitchFamily="34" charset="0"/>
              </a:rPr>
              <a:t>A free standing or </a:t>
            </a:r>
            <a:r>
              <a:rPr lang="en-US" sz="2000" b="1" dirty="0">
                <a:latin typeface="Arial" panose="020B0604020202020204" pitchFamily="34" charset="0"/>
                <a:cs typeface="Arial" panose="020B0604020202020204" pitchFamily="34" charset="0"/>
              </a:rPr>
              <a:t>Stand Alone PV System</a:t>
            </a:r>
            <a:r>
              <a:rPr lang="en-US" sz="2000" dirty="0">
                <a:latin typeface="Arial" panose="020B0604020202020204" pitchFamily="34" charset="0"/>
                <a:cs typeface="Arial" panose="020B0604020202020204" pitchFamily="34" charset="0"/>
              </a:rPr>
              <a:t> is made up of a number of individual photovoltaic modules (or panels) usually of 12 volts with power outputs of between 50 and 100+ watts each.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These </a:t>
            </a:r>
            <a:r>
              <a:rPr lang="en-US" sz="2000" dirty="0">
                <a:latin typeface="Arial" panose="020B0604020202020204" pitchFamily="34" charset="0"/>
                <a:cs typeface="Arial" panose="020B0604020202020204" pitchFamily="34" charset="0"/>
              </a:rPr>
              <a:t>PV modules are then combined into a single array to give the desired power output.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simple </a:t>
            </a:r>
            <a:r>
              <a:rPr lang="en-US" sz="2000" i="1" dirty="0">
                <a:latin typeface="Arial" panose="020B0604020202020204" pitchFamily="34" charset="0"/>
                <a:cs typeface="Arial" panose="020B0604020202020204" pitchFamily="34" charset="0"/>
              </a:rPr>
              <a:t>stand alone PV system</a:t>
            </a:r>
            <a:r>
              <a:rPr lang="en-US" sz="2000" dirty="0">
                <a:latin typeface="Arial" panose="020B0604020202020204" pitchFamily="34" charset="0"/>
                <a:cs typeface="Arial" panose="020B0604020202020204" pitchFamily="34" charset="0"/>
              </a:rPr>
              <a:t> is an automatic solar system that produces electrical power to charge banks of batteries during the day for use at night when the suns energy is unavailable.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stand alone small scale PV system employs rechargeable batteries to store the electrical energy supplied by a PV panels or array</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652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3608" y="1196752"/>
            <a:ext cx="7033503" cy="5191862"/>
          </a:xfrm>
          <a:prstGeom prst="rect">
            <a:avLst/>
          </a:prstGeom>
        </p:spPr>
      </p:pic>
    </p:spTree>
    <p:extLst>
      <p:ext uri="{BB962C8B-B14F-4D97-AF65-F5344CB8AC3E}">
        <p14:creationId xmlns:p14="http://schemas.microsoft.com/office/powerpoint/2010/main" val="1274565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825625"/>
            <a:ext cx="7615758" cy="4351338"/>
          </a:xfrm>
        </p:spPr>
        <p:txBody>
          <a:bodyPr>
            <a:normAutofit/>
          </a:bodyPr>
          <a:lstStyle/>
          <a:p>
            <a:r>
              <a:rPr lang="en-US" sz="2000" dirty="0"/>
              <a:t>Stand alone PV systems are ideal for remote rural areas and applications where other power sources are either impractical or are unavailable to provide power for lighting, appliances and other uses</a:t>
            </a:r>
            <a:r>
              <a:rPr lang="en-US" sz="2000" dirty="0" smtClean="0"/>
              <a:t>.</a:t>
            </a:r>
          </a:p>
          <a:p>
            <a:r>
              <a:rPr lang="en-US" sz="2000" dirty="0" smtClean="0"/>
              <a:t> </a:t>
            </a:r>
            <a:r>
              <a:rPr lang="en-US" sz="2000" dirty="0"/>
              <a:t>In these cases, it is more cost effective to install a single stand alone PV system than pay the costs of having the local electricity company extend their power lines and cables directly to the home.</a:t>
            </a:r>
          </a:p>
        </p:txBody>
      </p:sp>
    </p:spTree>
    <p:extLst>
      <p:ext uri="{BB962C8B-B14F-4D97-AF65-F5344CB8AC3E}">
        <p14:creationId xmlns:p14="http://schemas.microsoft.com/office/powerpoint/2010/main" val="1931249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rPr>
              <a:t>Grid connected solar power satellite.</a:t>
            </a:r>
            <a:br>
              <a:rPr lang="en-US" sz="3200" b="1" dirty="0">
                <a:solidFill>
                  <a:srgbClr val="FFC000"/>
                </a:solidFill>
              </a:rPr>
            </a:br>
            <a:endParaRPr lang="en-US" sz="3200" b="1" dirty="0">
              <a:solidFill>
                <a:srgbClr val="FFC000"/>
              </a:solidFill>
            </a:endParaRPr>
          </a:p>
        </p:txBody>
      </p:sp>
      <p:sp>
        <p:nvSpPr>
          <p:cNvPr id="3" name="Content Placeholder 2"/>
          <p:cNvSpPr>
            <a:spLocks noGrp="1"/>
          </p:cNvSpPr>
          <p:nvPr>
            <p:ph idx="1"/>
          </p:nvPr>
        </p:nvSpPr>
        <p:spPr>
          <a:xfrm>
            <a:off x="628650" y="1825625"/>
            <a:ext cx="4303390" cy="4351338"/>
          </a:xfrm>
        </p:spPr>
        <p:txBody>
          <a:bodyPr>
            <a:normAutofit fontScale="85000" lnSpcReduction="20000"/>
          </a:bodyPr>
          <a:lstStyle/>
          <a:p>
            <a:r>
              <a:rPr lang="en-US" dirty="0"/>
              <a:t>A satellite with solar panels to convert light energy into electricity can be put into orbit. Indeed, most satellites in orbit today are powered by solar panels. </a:t>
            </a:r>
            <a:endParaRPr lang="en-US" dirty="0" smtClean="0"/>
          </a:p>
          <a:p>
            <a:r>
              <a:rPr lang="en-US" dirty="0" smtClean="0"/>
              <a:t>But </a:t>
            </a:r>
            <a:r>
              <a:rPr lang="en-US" dirty="0"/>
              <a:t>how can we get the energy from the satellite back to earth? </a:t>
            </a:r>
            <a:endParaRPr lang="en-US" dirty="0" smtClean="0"/>
          </a:p>
          <a:p>
            <a:r>
              <a:rPr lang="en-US" dirty="0" smtClean="0"/>
              <a:t>Clearly </a:t>
            </a:r>
            <a:r>
              <a:rPr lang="en-US" dirty="0"/>
              <a:t>it would be impossible to use the electric lines we use for long-distance power transmission on earth. This is where microwaves come in</a:t>
            </a:r>
            <a:r>
              <a:rPr lang="en-US" dirty="0" smtClean="0"/>
              <a:t>.</a:t>
            </a:r>
            <a:endParaRPr lang="en-US" dirty="0"/>
          </a:p>
        </p:txBody>
      </p:sp>
      <p:sp>
        <p:nvSpPr>
          <p:cNvPr id="4" name="AutoShape 2" descr="https://ethw.org/w/images/1/16/SolarSatellit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5299519" y="2060848"/>
            <a:ext cx="3844481" cy="3019797"/>
          </a:xfrm>
          <a:prstGeom prst="rect">
            <a:avLst/>
          </a:prstGeom>
        </p:spPr>
      </p:pic>
    </p:spTree>
    <p:extLst>
      <p:ext uri="{BB962C8B-B14F-4D97-AF65-F5344CB8AC3E}">
        <p14:creationId xmlns:p14="http://schemas.microsoft.com/office/powerpoint/2010/main" val="1694550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1800" b="1" dirty="0"/>
              <a:t>Solar radiation is absorbed in different stages</a:t>
            </a:r>
          </a:p>
        </p:txBody>
      </p:sp>
      <p:graphicFrame>
        <p:nvGraphicFramePr>
          <p:cNvPr id="4" name="Content Placeholder 3"/>
          <p:cNvGraphicFramePr>
            <a:graphicFrameLocks noGrp="1"/>
          </p:cNvGraphicFramePr>
          <p:nvPr>
            <p:ph idx="1"/>
          </p:nvPr>
        </p:nvGraphicFramePr>
        <p:xfrm>
          <a:off x="628650" y="2226469"/>
          <a:ext cx="2933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24300" y="1752600"/>
            <a:ext cx="4865688" cy="646113"/>
          </a:xfrm>
          <a:prstGeom prst="rect">
            <a:avLst/>
          </a:prstGeom>
          <a:solidFill>
            <a:schemeClr val="accent6"/>
          </a:solidFill>
        </p:spPr>
        <p:txBody>
          <a:bodyPr wrap="none">
            <a:spAutoFit/>
          </a:bodyPr>
          <a:lstStyle/>
          <a:p>
            <a:pPr eaLnBrk="1" hangingPunct="1">
              <a:defRPr/>
            </a:pPr>
            <a:r>
              <a:rPr lang="en-US" dirty="0"/>
              <a:t>Solar radiation that finally reaches the earth is</a:t>
            </a:r>
          </a:p>
          <a:p>
            <a:pPr eaLnBrk="1" hangingPunct="1">
              <a:defRPr/>
            </a:pPr>
            <a:r>
              <a:rPr lang="en-US" dirty="0"/>
              <a:t>Called </a:t>
            </a:r>
            <a:r>
              <a:rPr lang="en-US" b="1" dirty="0">
                <a:solidFill>
                  <a:schemeClr val="accent1"/>
                </a:solidFill>
              </a:rPr>
              <a:t>direct radiation </a:t>
            </a:r>
            <a:r>
              <a:rPr lang="en-US" dirty="0"/>
              <a:t>or beam radiation.</a:t>
            </a:r>
          </a:p>
        </p:txBody>
      </p:sp>
      <p:sp>
        <p:nvSpPr>
          <p:cNvPr id="6" name="TextBox 5"/>
          <p:cNvSpPr txBox="1"/>
          <p:nvPr/>
        </p:nvSpPr>
        <p:spPr>
          <a:xfrm>
            <a:off x="3924300" y="2735263"/>
            <a:ext cx="5133975" cy="922337"/>
          </a:xfrm>
          <a:prstGeom prst="rect">
            <a:avLst/>
          </a:prstGeom>
          <a:solidFill>
            <a:schemeClr val="accent5"/>
          </a:solidFill>
        </p:spPr>
        <p:txBody>
          <a:bodyPr wrap="none">
            <a:spAutoFit/>
          </a:bodyPr>
          <a:lstStyle/>
          <a:p>
            <a:pPr eaLnBrk="1" hangingPunct="1">
              <a:defRPr/>
            </a:pPr>
            <a:r>
              <a:rPr lang="en-US" b="1" dirty="0">
                <a:solidFill>
                  <a:srgbClr val="FF0000"/>
                </a:solidFill>
              </a:rPr>
              <a:t>Diffuse radiation </a:t>
            </a:r>
            <a:r>
              <a:rPr lang="en-US" dirty="0"/>
              <a:t>is that solar radiation received</a:t>
            </a:r>
          </a:p>
          <a:p>
            <a:pPr eaLnBrk="1" hangingPunct="1">
              <a:defRPr/>
            </a:pPr>
            <a:r>
              <a:rPr lang="en-US" dirty="0"/>
              <a:t> from the sun after its direction is changed by </a:t>
            </a:r>
          </a:p>
          <a:p>
            <a:pPr eaLnBrk="1" hangingPunct="1">
              <a:defRPr/>
            </a:pPr>
            <a:r>
              <a:rPr lang="en-US" dirty="0"/>
              <a:t>Reflection and scattering by the atmosphere.</a:t>
            </a:r>
          </a:p>
        </p:txBody>
      </p:sp>
      <p:sp>
        <p:nvSpPr>
          <p:cNvPr id="8198" name="TextBox 6"/>
          <p:cNvSpPr txBox="1">
            <a:spLocks noChangeArrowheads="1"/>
          </p:cNvSpPr>
          <p:nvPr/>
        </p:nvSpPr>
        <p:spPr bwMode="auto">
          <a:xfrm>
            <a:off x="2916238" y="5805488"/>
            <a:ext cx="55911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Total solar radiation=direct radiation+diffuse radiation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idea is that a satellite be equipped with a microwave generator, so that the electrical energy from the solar panels can be converted into a microwave beam. </a:t>
            </a:r>
            <a:endParaRPr lang="en-US" dirty="0" smtClean="0"/>
          </a:p>
          <a:p>
            <a:r>
              <a:rPr lang="en-US" dirty="0" smtClean="0"/>
              <a:t>Then </a:t>
            </a:r>
            <a:r>
              <a:rPr lang="en-US" dirty="0"/>
              <a:t>the microwave beam can be directed to antennas on the surface of the earth, which would convert the microwaves back to electrical energy. </a:t>
            </a:r>
            <a:endParaRPr lang="en-US" dirty="0" smtClean="0"/>
          </a:p>
          <a:p>
            <a:r>
              <a:rPr lang="en-US" dirty="0" smtClean="0"/>
              <a:t>The </a:t>
            </a:r>
            <a:r>
              <a:rPr lang="en-US" dirty="0"/>
              <a:t>energy could then either be used at the site of the antenna or injected into the electric-power network.</a:t>
            </a:r>
          </a:p>
          <a:p>
            <a:endParaRPr lang="en-US" dirty="0"/>
          </a:p>
          <a:p>
            <a:endParaRPr lang="en-US" dirty="0"/>
          </a:p>
        </p:txBody>
      </p:sp>
    </p:spTree>
    <p:extLst>
      <p:ext uri="{BB962C8B-B14F-4D97-AF65-F5344CB8AC3E}">
        <p14:creationId xmlns:p14="http://schemas.microsoft.com/office/powerpoint/2010/main" val="2366238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64790"/>
            <a:ext cx="7886700" cy="1325563"/>
          </a:xfrm>
        </p:spPr>
        <p:txBody>
          <a:bodyPr/>
          <a:lstStyle/>
          <a:p>
            <a:r>
              <a:rPr lang="en-US" b="1" dirty="0" smtClean="0">
                <a:solidFill>
                  <a:schemeClr val="bg1"/>
                </a:solidFill>
              </a:rPr>
              <a:t>Solar energy storage systems</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1.Thermal storage</a:t>
            </a:r>
          </a:p>
          <a:p>
            <a:pPr lvl="1"/>
            <a:r>
              <a:rPr lang="en-US" dirty="0" smtClean="0"/>
              <a:t>a) sensible heat storage</a:t>
            </a:r>
          </a:p>
          <a:p>
            <a:pPr lvl="1"/>
            <a:r>
              <a:rPr lang="en-US" dirty="0" smtClean="0"/>
              <a:t>B) latent heat storage</a:t>
            </a:r>
          </a:p>
          <a:p>
            <a:pPr marL="457200" lvl="1" indent="0">
              <a:buNone/>
            </a:pPr>
            <a:endParaRPr lang="en-US" dirty="0"/>
          </a:p>
          <a:p>
            <a:pPr marL="457200" lvl="1" indent="0">
              <a:buNone/>
            </a:pPr>
            <a:r>
              <a:rPr lang="en-US" dirty="0" smtClean="0"/>
              <a:t>Sensible heat is storage of heat by increase in temperature of a material.</a:t>
            </a:r>
          </a:p>
          <a:p>
            <a:pPr marL="457200" lvl="1" indent="0">
              <a:buNone/>
            </a:pPr>
            <a:r>
              <a:rPr lang="en-US" dirty="0" smtClean="0"/>
              <a:t>Storage by phase change is called latent heat.</a:t>
            </a:r>
          </a:p>
          <a:p>
            <a:pPr marL="457200" lvl="1" indent="0">
              <a:buNone/>
            </a:pPr>
            <a:r>
              <a:rPr lang="en-US" dirty="0" smtClean="0"/>
              <a:t>Thermal storage is essential for water heating and space heating.</a:t>
            </a:r>
          </a:p>
          <a:p>
            <a:pPr marL="457200" lvl="1" indent="0">
              <a:buNone/>
            </a:pPr>
            <a:r>
              <a:rPr lang="en-US" dirty="0" smtClean="0"/>
              <a:t>Water and rock are typical examples for sensible heat storage.</a:t>
            </a:r>
          </a:p>
          <a:p>
            <a:pPr marL="457200" lvl="1" indent="0">
              <a:buNone/>
            </a:pPr>
            <a:r>
              <a:rPr lang="en-US" dirty="0" err="1" smtClean="0"/>
              <a:t>Glauber</a:t>
            </a:r>
            <a:r>
              <a:rPr lang="en-US" dirty="0" smtClean="0"/>
              <a:t> salt is used as latent heat storage system.</a:t>
            </a:r>
            <a:endParaRPr lang="en-US" dirty="0"/>
          </a:p>
        </p:txBody>
      </p:sp>
    </p:spTree>
    <p:extLst>
      <p:ext uri="{BB962C8B-B14F-4D97-AF65-F5344CB8AC3E}">
        <p14:creationId xmlns:p14="http://schemas.microsoft.com/office/powerpoint/2010/main" val="1823100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2)electrical storage</a:t>
            </a:r>
          </a:p>
          <a:p>
            <a:r>
              <a:rPr lang="en-US" dirty="0" smtClean="0"/>
              <a:t>Capacitors can store large amount of energy for long period of time.</a:t>
            </a:r>
          </a:p>
          <a:p>
            <a:pPr marL="0" indent="0">
              <a:buNone/>
            </a:pPr>
            <a:r>
              <a:rPr lang="en-US" dirty="0" smtClean="0"/>
              <a:t>3) Chemical storage-methane</a:t>
            </a:r>
            <a:endParaRPr lang="en-US" dirty="0"/>
          </a:p>
        </p:txBody>
      </p:sp>
    </p:spTree>
    <p:extLst>
      <p:ext uri="{BB962C8B-B14F-4D97-AF65-F5344CB8AC3E}">
        <p14:creationId xmlns:p14="http://schemas.microsoft.com/office/powerpoint/2010/main" val="222464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a:solidFill>
                  <a:schemeClr val="tx1"/>
                </a:solidFill>
              </a:rPr>
              <a:t>Solar radiation data</a:t>
            </a:r>
          </a:p>
        </p:txBody>
      </p:sp>
      <p:sp>
        <p:nvSpPr>
          <p:cNvPr id="3" name="Content Placeholder 2"/>
          <p:cNvSpPr>
            <a:spLocks noGrp="1"/>
          </p:cNvSpPr>
          <p:nvPr>
            <p:ph idx="1"/>
          </p:nvPr>
        </p:nvSpPr>
        <p:spPr>
          <a:xfrm>
            <a:off x="628650" y="1341438"/>
            <a:ext cx="7019925" cy="4148137"/>
          </a:xfrm>
        </p:spPr>
        <p:txBody>
          <a:bodyPr>
            <a:noAutofit/>
          </a:bodyPr>
          <a:lstStyle/>
          <a:p>
            <a:pPr>
              <a:buFont typeface="Arial" panose="020B0604020202020204" pitchFamily="34" charset="0"/>
              <a:buChar char="•"/>
              <a:defRPr/>
            </a:pPr>
            <a:r>
              <a:rPr lang="en-US" sz="2400" dirty="0"/>
              <a:t>Solar radiation data include the following information:</a:t>
            </a:r>
          </a:p>
          <a:p>
            <a:pPr>
              <a:buFont typeface="Arial" panose="020B0604020202020204" pitchFamily="34" charset="0"/>
              <a:buChar char="•"/>
              <a:defRPr/>
            </a:pPr>
            <a:r>
              <a:rPr lang="en-US" sz="2400" dirty="0"/>
              <a:t>Whether they are instantaneous measurement or values integrated over some period of time.</a:t>
            </a:r>
          </a:p>
          <a:p>
            <a:pPr>
              <a:buFont typeface="Arial" panose="020B0604020202020204" pitchFamily="34" charset="0"/>
              <a:buChar char="•"/>
              <a:defRPr/>
            </a:pPr>
            <a:r>
              <a:rPr lang="en-US" sz="2400" dirty="0"/>
              <a:t>The time or time period of measurement.</a:t>
            </a:r>
          </a:p>
          <a:p>
            <a:pPr>
              <a:buFont typeface="Arial" panose="020B0604020202020204" pitchFamily="34" charset="0"/>
              <a:buChar char="•"/>
              <a:defRPr/>
            </a:pPr>
            <a:r>
              <a:rPr lang="en-US" sz="2400" dirty="0"/>
              <a:t>Whether the measurements are of </a:t>
            </a:r>
            <a:r>
              <a:rPr lang="en-US" sz="2400" dirty="0" err="1"/>
              <a:t>beam,diffuse</a:t>
            </a:r>
            <a:r>
              <a:rPr lang="en-US" sz="2400" dirty="0"/>
              <a:t> or total radiation, and the instrument used.</a:t>
            </a:r>
          </a:p>
          <a:p>
            <a:pPr>
              <a:buFont typeface="Arial" panose="020B0604020202020204" pitchFamily="34" charset="0"/>
              <a:buChar char="•"/>
              <a:defRPr/>
            </a:pPr>
            <a:r>
              <a:rPr lang="en-US" sz="2400" dirty="0"/>
              <a:t>Receiving surface orientation.</a:t>
            </a:r>
          </a:p>
          <a:p>
            <a:pPr>
              <a:buFont typeface="Arial" panose="020B0604020202020204" pitchFamily="34" charset="0"/>
              <a:buChar char="•"/>
              <a:defRPr/>
            </a:pPr>
            <a:r>
              <a:rPr lang="en-US" sz="2400" dirty="0"/>
              <a:t>The period over which they are averaged.</a:t>
            </a:r>
          </a:p>
          <a:p>
            <a:pPr>
              <a:buFont typeface="Arial" panose="020B0604020202020204" pitchFamily="34" charset="0"/>
              <a:buChar char="•"/>
              <a:defRPr/>
            </a:pPr>
            <a:r>
              <a:rPr lang="en-US" sz="2400" dirty="0"/>
              <a:t>Solar radiation is measured by </a:t>
            </a:r>
          </a:p>
          <a:p>
            <a:pPr lvl="1">
              <a:defRPr/>
            </a:pPr>
            <a:r>
              <a:rPr lang="en-US" sz="2400" dirty="0" err="1"/>
              <a:t>Pyrheliometer</a:t>
            </a:r>
            <a:endParaRPr lang="en-US" sz="2400" dirty="0"/>
          </a:p>
          <a:p>
            <a:pPr lvl="1">
              <a:defRPr/>
            </a:pPr>
            <a:r>
              <a:rPr lang="en-US" sz="2400" dirty="0" err="1"/>
              <a:t>pyranometer</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sz="2000" dirty="0" err="1"/>
              <a:t>Solarimeter</a:t>
            </a:r>
            <a:r>
              <a:rPr lang="en-US" sz="2000" dirty="0"/>
              <a:t> is the device to measure the solar radiation received by the earth which gives reading for instantaneous measurements.</a:t>
            </a:r>
          </a:p>
          <a:p>
            <a:pPr>
              <a:buFont typeface="Arial" panose="020B0604020202020204" pitchFamily="34" charset="0"/>
              <a:buChar char="•"/>
              <a:defRPr/>
            </a:pPr>
            <a:r>
              <a:rPr lang="en-US" sz="2000" dirty="0"/>
              <a:t>1 Langley=1cal/cm</a:t>
            </a:r>
            <a:r>
              <a:rPr lang="en-US" sz="2000" baseline="30000" dirty="0"/>
              <a:t>2</a:t>
            </a:r>
            <a:r>
              <a:rPr lang="en-US" sz="2000" dirty="0"/>
              <a:t> per </a:t>
            </a:r>
            <a:r>
              <a:rPr lang="en-US" sz="2000" dirty="0" err="1"/>
              <a:t>hr</a:t>
            </a:r>
            <a:r>
              <a:rPr lang="en-US" sz="2000" dirty="0"/>
              <a:t> or per day .</a:t>
            </a:r>
          </a:p>
          <a:p>
            <a:pPr>
              <a:buFont typeface="Arial" panose="020B0604020202020204" pitchFamily="34" charset="0"/>
              <a:buChar char="•"/>
              <a:defRPr/>
            </a:pPr>
            <a:r>
              <a:rPr lang="en-US" sz="2000" dirty="0"/>
              <a:t>Total daily solar radiation received in Kolkata on the basis of yearly </a:t>
            </a:r>
            <a:r>
              <a:rPr lang="en-US" sz="2000" dirty="0" err="1"/>
              <a:t>avg</a:t>
            </a:r>
            <a:r>
              <a:rPr lang="en-US" sz="2000" dirty="0"/>
              <a:t> is 680 Langley.</a:t>
            </a:r>
          </a:p>
          <a:p>
            <a:pPr>
              <a:buFont typeface="Arial" panose="020B0604020202020204" pitchFamily="34" charset="0"/>
              <a:buChar char="•"/>
              <a:defRPr/>
            </a:pPr>
            <a:r>
              <a:rPr lang="en-US" sz="2000" dirty="0"/>
              <a:t>Average solar radiation are also available from maps.</a:t>
            </a:r>
          </a:p>
          <a:p>
            <a:pPr>
              <a:buFont typeface="Arial" panose="020B0604020202020204" pitchFamily="34" charset="0"/>
              <a:buChar char="•"/>
              <a:defRPr/>
            </a:pPr>
            <a:r>
              <a:rPr lang="en-US" sz="2000" dirty="0"/>
              <a:t>Charts are also available.</a:t>
            </a:r>
          </a:p>
          <a:p>
            <a:pPr>
              <a:buFont typeface="Arial" panose="020B0604020202020204" pitchFamily="34" charset="0"/>
              <a:buChar char="•"/>
              <a:defRPr/>
            </a:pPr>
            <a:r>
              <a:rPr lang="en-US" sz="2000" dirty="0"/>
              <a:t>India lies between 7deg and 37deg N and receives annual </a:t>
            </a:r>
            <a:r>
              <a:rPr lang="en-US" sz="2000" dirty="0" err="1"/>
              <a:t>avg</a:t>
            </a:r>
            <a:r>
              <a:rPr lang="en-US" sz="2000" dirty="0"/>
              <a:t> intensity of solar radiation 400-700cal/cm</a:t>
            </a:r>
            <a:r>
              <a:rPr lang="en-US" sz="2000" baseline="30000" dirty="0"/>
              <a:t>2/</a:t>
            </a:r>
            <a:r>
              <a:rPr lang="en-US" sz="2000" dirty="0"/>
              <a:t> /day.</a:t>
            </a:r>
          </a:p>
          <a:p>
            <a:pPr>
              <a:buFont typeface="Arial" panose="020B0604020202020204" pitchFamily="34" charset="0"/>
              <a:buChar char="•"/>
              <a:defRPr/>
            </a:pPr>
            <a:r>
              <a:rPr lang="en-US" sz="2000" dirty="0"/>
              <a:t>The annual daily diffuse radiation by </a:t>
            </a:r>
            <a:r>
              <a:rPr lang="en-US" sz="2000" dirty="0" err="1"/>
              <a:t>india</a:t>
            </a:r>
            <a:r>
              <a:rPr lang="en-US" sz="2000" dirty="0"/>
              <a:t> is 7300Kj/m2/day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a:solidFill>
                  <a:schemeClr val="tx1"/>
                </a:solidFill>
              </a:rPr>
              <a:t>Solar collectors</a:t>
            </a:r>
          </a:p>
        </p:txBody>
      </p:sp>
      <p:sp>
        <p:nvSpPr>
          <p:cNvPr id="3" name="Content Placeholder 2"/>
          <p:cNvSpPr>
            <a:spLocks noGrp="1"/>
          </p:cNvSpPr>
          <p:nvPr>
            <p:ph idx="1"/>
          </p:nvPr>
        </p:nvSpPr>
        <p:spPr/>
        <p:txBody>
          <a:bodyPr>
            <a:normAutofit fontScale="92500" lnSpcReduction="20000"/>
          </a:bodyPr>
          <a:lstStyle/>
          <a:p>
            <a:pPr marL="0" indent="0">
              <a:buFont typeface="Wingdings" panose="05000000000000000000" pitchFamily="2" charset="2"/>
              <a:buNone/>
              <a:defRPr/>
            </a:pPr>
            <a:r>
              <a:rPr lang="en-US" dirty="0" smtClean="0"/>
              <a:t>Solar collectors are device to collect solar radiations and pass the energy to fluid in contact with </a:t>
            </a:r>
            <a:r>
              <a:rPr lang="en-US" dirty="0" err="1" smtClean="0"/>
              <a:t>it.they</a:t>
            </a:r>
            <a:r>
              <a:rPr lang="en-US" dirty="0" smtClean="0"/>
              <a:t> are of two types:</a:t>
            </a:r>
          </a:p>
          <a:p>
            <a:pPr>
              <a:buFont typeface="Arial" panose="020B0604020202020204" pitchFamily="34" charset="0"/>
              <a:buChar char="•"/>
              <a:defRPr/>
            </a:pPr>
            <a:r>
              <a:rPr lang="en-US" dirty="0" smtClean="0">
                <a:solidFill>
                  <a:schemeClr val="bg1"/>
                </a:solidFill>
              </a:rPr>
              <a:t>Non concentrating or flat type</a:t>
            </a:r>
          </a:p>
          <a:p>
            <a:pPr>
              <a:buFont typeface="Arial" panose="020B0604020202020204" pitchFamily="34" charset="0"/>
              <a:buChar char="•"/>
              <a:defRPr/>
            </a:pPr>
            <a:r>
              <a:rPr lang="en-US" dirty="0" smtClean="0">
                <a:solidFill>
                  <a:schemeClr val="bg1"/>
                </a:solidFill>
              </a:rPr>
              <a:t>Concentrating type</a:t>
            </a:r>
          </a:p>
          <a:p>
            <a:pPr marL="0" indent="0">
              <a:buFont typeface="Wingdings" panose="05000000000000000000" pitchFamily="2" charset="2"/>
              <a:buNone/>
              <a:defRPr/>
            </a:pPr>
            <a:r>
              <a:rPr lang="en-US" dirty="0" smtClean="0"/>
              <a:t>The fundamental principle of conversion of radiation to heat is </a:t>
            </a:r>
            <a:r>
              <a:rPr lang="en-US" u="sng" dirty="0" smtClean="0"/>
              <a:t>GREEN HOUSE EFFECT</a:t>
            </a:r>
            <a:r>
              <a:rPr lang="en-US" dirty="0" smtClean="0">
                <a:solidFill>
                  <a:srgbClr val="FF0000"/>
                </a:solidFill>
              </a:rPr>
              <a:t>.</a:t>
            </a:r>
          </a:p>
          <a:p>
            <a:pPr marL="0" indent="0">
              <a:buFont typeface="Wingdings" panose="05000000000000000000" pitchFamily="2" charset="2"/>
              <a:buNone/>
              <a:defRPr/>
            </a:pPr>
            <a:r>
              <a:rPr lang="en-US" dirty="0"/>
              <a:t>T</a:t>
            </a:r>
            <a:r>
              <a:rPr lang="en-US" dirty="0" smtClean="0"/>
              <a:t>he energy we receive from the sun comes in the form of light, a short wave radiation, not all of which is visible to human eye, when the radiation strikes a solid or liquid, it is absorbed and transformed to heat energy. The material becomes warm and stores the heat, conducts to surrounding materials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a:solidFill>
                  <a:schemeClr val="tx1"/>
                </a:solidFill>
              </a:rPr>
              <a:t>Flat plate collectors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sz="2000" dirty="0" smtClean="0"/>
              <a:t>Simple to construct</a:t>
            </a:r>
          </a:p>
          <a:p>
            <a:pPr>
              <a:buFont typeface="Arial" panose="020B0604020202020204" pitchFamily="34" charset="0"/>
              <a:buChar char="•"/>
              <a:defRPr/>
            </a:pPr>
            <a:r>
              <a:rPr lang="en-US" sz="2000" dirty="0" smtClean="0"/>
              <a:t>Below 90deg </a:t>
            </a:r>
            <a:r>
              <a:rPr lang="en-US" sz="2000" dirty="0" err="1" smtClean="0"/>
              <a:t>tempr</a:t>
            </a:r>
            <a:endParaRPr lang="en-US" sz="2000" dirty="0" smtClean="0"/>
          </a:p>
          <a:p>
            <a:pPr>
              <a:buFont typeface="Arial" panose="020B0604020202020204" pitchFamily="34" charset="0"/>
              <a:buChar char="•"/>
              <a:defRPr/>
            </a:pPr>
            <a:r>
              <a:rPr lang="en-US" sz="2000" dirty="0" smtClean="0"/>
              <a:t>Can collect both direct and diffuse radiation.</a:t>
            </a:r>
          </a:p>
          <a:p>
            <a:pPr>
              <a:buFont typeface="Arial" panose="020B0604020202020204" pitchFamily="34" charset="0"/>
              <a:buChar char="•"/>
              <a:defRPr/>
            </a:pPr>
            <a:r>
              <a:rPr lang="en-US" sz="2000" dirty="0" smtClean="0"/>
              <a:t>They are classified as</a:t>
            </a:r>
          </a:p>
          <a:p>
            <a:pPr lvl="1">
              <a:defRPr/>
            </a:pPr>
            <a:r>
              <a:rPr lang="en-US" sz="2000" dirty="0" smtClean="0"/>
              <a:t>Liquid heating collectors-for water </a:t>
            </a:r>
            <a:r>
              <a:rPr lang="en-US" sz="2000" dirty="0" err="1" smtClean="0"/>
              <a:t>heating,non</a:t>
            </a:r>
            <a:r>
              <a:rPr lang="en-US" sz="2000" dirty="0" smtClean="0"/>
              <a:t> freezing aqueous </a:t>
            </a:r>
            <a:r>
              <a:rPr lang="en-US" sz="2000" dirty="0" err="1" smtClean="0"/>
              <a:t>soln</a:t>
            </a:r>
            <a:endParaRPr lang="en-US" sz="2000" dirty="0" smtClean="0"/>
          </a:p>
          <a:p>
            <a:pPr lvl="1">
              <a:defRPr/>
            </a:pPr>
            <a:r>
              <a:rPr lang="en-US" sz="2000" dirty="0" smtClean="0"/>
              <a:t>Air or gas heating collectors-for solar air heaters.</a:t>
            </a:r>
          </a:p>
          <a:p>
            <a:pPr marL="342900" lvl="1" indent="0">
              <a:buFont typeface="Wingdings" panose="05000000000000000000" pitchFamily="2" charset="2"/>
              <a:buNone/>
              <a:defRPr/>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Flat plate collectors</a:t>
            </a:r>
            <a:endParaRPr lang="en-US" sz="3200" b="1" dirty="0">
              <a:solidFill>
                <a:schemeClr val="tx1"/>
              </a:solidFill>
            </a:endParaRPr>
          </a:p>
        </p:txBody>
      </p:sp>
      <p:pic>
        <p:nvPicPr>
          <p:cNvPr id="5" name="Content Placeholder 5" descr="Flat Plate Collector for use in Solar Hot Water System - Google Chrome"/>
          <p:cNvPicPr>
            <a:picLocks noChangeAspect="1"/>
          </p:cNvPicPr>
          <p:nvPr/>
        </p:nvPicPr>
        <p:blipFill rotWithShape="1">
          <a:blip r:embed="rId2"/>
          <a:srcRect l="27051" t="23659" r="13437" b="28096"/>
          <a:stretch/>
        </p:blipFill>
        <p:spPr>
          <a:xfrm>
            <a:off x="5267325" y="2492896"/>
            <a:ext cx="3248025" cy="2123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317" name="Rectangle 6"/>
          <p:cNvSpPr>
            <a:spLocks noChangeArrowheads="1"/>
          </p:cNvSpPr>
          <p:nvPr/>
        </p:nvSpPr>
        <p:spPr bwMode="auto">
          <a:xfrm>
            <a:off x="542925" y="2028825"/>
            <a:ext cx="4240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A solar flat plate collector typically consists of a large heat absorbing plate, usually a large sheet of copper or aluminium as they are both good conductors of heat, which is painted or chemically etched black to absorb as much solar radiation as possible for maximum efficiency. </a:t>
            </a:r>
          </a:p>
          <a:p>
            <a:pPr eaLnBrk="1" hangingPunct="1"/>
            <a:endParaRPr lang="en-US" sz="240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3788</TotalTime>
  <Words>2229</Words>
  <Application>Microsoft Office PowerPoint</Application>
  <PresentationFormat>On-screen Show (4:3)</PresentationFormat>
  <Paragraphs>222</Paragraphs>
  <Slides>42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Symbol</vt:lpstr>
      <vt:lpstr>Wingdings</vt:lpstr>
      <vt:lpstr>Office Theme</vt:lpstr>
      <vt:lpstr>  Unit-2  solar energy</vt:lpstr>
      <vt:lpstr>Solar constsant</vt:lpstr>
      <vt:lpstr>PowerPoint Presentation</vt:lpstr>
      <vt:lpstr>Solar radiation is absorbed in different stages</vt:lpstr>
      <vt:lpstr>Solar radiation data</vt:lpstr>
      <vt:lpstr>PowerPoint Presentation</vt:lpstr>
      <vt:lpstr>Solar collectors</vt:lpstr>
      <vt:lpstr>Flat plate collectors</vt:lpstr>
      <vt:lpstr>Flat plate collectors</vt:lpstr>
      <vt:lpstr>PowerPoint Presentation</vt:lpstr>
      <vt:lpstr>Air heat collectors or solar air heaters</vt:lpstr>
      <vt:lpstr>Advantages:</vt:lpstr>
      <vt:lpstr>Collector efficiency</vt:lpstr>
      <vt:lpstr>PowerPoint Presentation</vt:lpstr>
      <vt:lpstr>PowerPoint Presentation</vt:lpstr>
      <vt:lpstr>PowerPoint Presentation</vt:lpstr>
      <vt:lpstr>Concentrating type collector</vt:lpstr>
      <vt:lpstr>PowerPoint Presentation</vt:lpstr>
      <vt:lpstr>Types of Concentrating type collector</vt:lpstr>
      <vt:lpstr>PowerPoint Presentation</vt:lpstr>
      <vt:lpstr>1. Parabolic trough system </vt:lpstr>
      <vt:lpstr>PowerPoint Presentation</vt:lpstr>
      <vt:lpstr>PowerPoint Presentation</vt:lpstr>
      <vt:lpstr>2) Mirror strip reflector:</vt:lpstr>
      <vt:lpstr>3) Fresnel lens collector</vt:lpstr>
      <vt:lpstr>4) Flat plate collector with adjustable mirrors</vt:lpstr>
      <vt:lpstr>5.Compound parabolic concentrator</vt:lpstr>
      <vt:lpstr>PowerPoint Presentation</vt:lpstr>
      <vt:lpstr>Advantages of conc collector</vt:lpstr>
      <vt:lpstr>Solar engines</vt:lpstr>
      <vt:lpstr>Solar heat engines</vt:lpstr>
      <vt:lpstr>Solar pump for water pumping using flat plate collector  and rankine engine.</vt:lpstr>
      <vt:lpstr>Photo voltaics system-PV system</vt:lpstr>
      <vt:lpstr>PowerPoint Presentation</vt:lpstr>
      <vt:lpstr>PowerPoint Presentation</vt:lpstr>
      <vt:lpstr>Stand alone solar systems </vt:lpstr>
      <vt:lpstr>PowerPoint Presentation</vt:lpstr>
      <vt:lpstr>PowerPoint Presentation</vt:lpstr>
      <vt:lpstr>Grid connected solar power satellite. </vt:lpstr>
      <vt:lpstr>PowerPoint Presentation</vt:lpstr>
      <vt:lpstr>Solar energy storage systems</vt:lpstr>
      <vt:lpstr>PowerPoint Presentation</vt:lpstr>
    </vt:vector>
  </TitlesOfParts>
  <Company>KAPUCU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concentrating collectors</dc:title>
  <dc:creator>SERKAN</dc:creator>
  <cp:lastModifiedBy>asad</cp:lastModifiedBy>
  <cp:revision>156</cp:revision>
  <dcterms:created xsi:type="dcterms:W3CDTF">2004-10-15T15:49:57Z</dcterms:created>
  <dcterms:modified xsi:type="dcterms:W3CDTF">2019-01-28T05:51:58Z</dcterms:modified>
</cp:coreProperties>
</file>