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5" r:id="rId2"/>
    <p:sldId id="263" r:id="rId3"/>
    <p:sldId id="259" r:id="rId4"/>
    <p:sldId id="257" r:id="rId5"/>
    <p:sldId id="258" r:id="rId6"/>
    <p:sldId id="260" r:id="rId7"/>
    <p:sldId id="261" r:id="rId8"/>
    <p:sldId id="262" r:id="rId9"/>
    <p:sldId id="264" r:id="rId10"/>
    <p:sldId id="266" r:id="rId11"/>
    <p:sldId id="267" r:id="rId12"/>
    <p:sldId id="268" r:id="rId13"/>
    <p:sldId id="270" r:id="rId14"/>
    <p:sldId id="269" r:id="rId15"/>
    <p:sldId id="271" r:id="rId16"/>
    <p:sldId id="272" r:id="rId17"/>
    <p:sldId id="278" r:id="rId18"/>
    <p:sldId id="279" r:id="rId19"/>
    <p:sldId id="286" r:id="rId20"/>
    <p:sldId id="280" r:id="rId21"/>
    <p:sldId id="281" r:id="rId22"/>
    <p:sldId id="282" r:id="rId23"/>
    <p:sldId id="283" r:id="rId24"/>
    <p:sldId id="284" r:id="rId25"/>
    <p:sldId id="285" r:id="rId26"/>
    <p:sldId id="274" r:id="rId27"/>
    <p:sldId id="275" r:id="rId28"/>
    <p:sldId id="276"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55A65-3FE5-431B-BF3E-BC872609B151}" type="datetimeFigureOut">
              <a:rPr lang="en-US" smtClean="0"/>
              <a:t>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73D57-14A7-4B70-B92B-3168F13C0B36}" type="slidenum">
              <a:rPr lang="en-US" smtClean="0"/>
              <a:t>‹#›</a:t>
            </a:fld>
            <a:endParaRPr lang="en-US"/>
          </a:p>
        </p:txBody>
      </p:sp>
    </p:spTree>
    <p:extLst>
      <p:ext uri="{BB962C8B-B14F-4D97-AF65-F5344CB8AC3E}">
        <p14:creationId xmlns:p14="http://schemas.microsoft.com/office/powerpoint/2010/main" val="68453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96117A-F575-4ACA-9DD0-58958FEDEA12}"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03475-2B56-47A7-9DB0-B5A30FE6AAE0}" type="slidenum">
              <a:rPr lang="en-US" smtClean="0"/>
              <a:t>‹#›</a:t>
            </a:fld>
            <a:endParaRPr lang="en-US"/>
          </a:p>
        </p:txBody>
      </p:sp>
    </p:spTree>
    <p:extLst>
      <p:ext uri="{BB962C8B-B14F-4D97-AF65-F5344CB8AC3E}">
        <p14:creationId xmlns:p14="http://schemas.microsoft.com/office/powerpoint/2010/main" val="289605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6117A-F575-4ACA-9DD0-58958FEDEA12}"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03475-2B56-47A7-9DB0-B5A30FE6AAE0}" type="slidenum">
              <a:rPr lang="en-US" smtClean="0"/>
              <a:t>‹#›</a:t>
            </a:fld>
            <a:endParaRPr lang="en-US"/>
          </a:p>
        </p:txBody>
      </p:sp>
    </p:spTree>
    <p:extLst>
      <p:ext uri="{BB962C8B-B14F-4D97-AF65-F5344CB8AC3E}">
        <p14:creationId xmlns:p14="http://schemas.microsoft.com/office/powerpoint/2010/main" val="304256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6117A-F575-4ACA-9DD0-58958FEDEA12}"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03475-2B56-47A7-9DB0-B5A30FE6AAE0}" type="slidenum">
              <a:rPr lang="en-US" smtClean="0"/>
              <a:t>‹#›</a:t>
            </a:fld>
            <a:endParaRPr lang="en-US"/>
          </a:p>
        </p:txBody>
      </p:sp>
    </p:spTree>
    <p:extLst>
      <p:ext uri="{BB962C8B-B14F-4D97-AF65-F5344CB8AC3E}">
        <p14:creationId xmlns:p14="http://schemas.microsoft.com/office/powerpoint/2010/main" val="385139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6117A-F575-4ACA-9DD0-58958FEDEA12}"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03475-2B56-47A7-9DB0-B5A30FE6AAE0}" type="slidenum">
              <a:rPr lang="en-US" smtClean="0"/>
              <a:t>‹#›</a:t>
            </a:fld>
            <a:endParaRPr lang="en-US"/>
          </a:p>
        </p:txBody>
      </p:sp>
    </p:spTree>
    <p:extLst>
      <p:ext uri="{BB962C8B-B14F-4D97-AF65-F5344CB8AC3E}">
        <p14:creationId xmlns:p14="http://schemas.microsoft.com/office/powerpoint/2010/main" val="426088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96117A-F575-4ACA-9DD0-58958FEDEA12}"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03475-2B56-47A7-9DB0-B5A30FE6AAE0}" type="slidenum">
              <a:rPr lang="en-US" smtClean="0"/>
              <a:t>‹#›</a:t>
            </a:fld>
            <a:endParaRPr lang="en-US"/>
          </a:p>
        </p:txBody>
      </p:sp>
    </p:spTree>
    <p:extLst>
      <p:ext uri="{BB962C8B-B14F-4D97-AF65-F5344CB8AC3E}">
        <p14:creationId xmlns:p14="http://schemas.microsoft.com/office/powerpoint/2010/main" val="423941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96117A-F575-4ACA-9DD0-58958FEDEA12}" type="datetimeFigureOut">
              <a:rPr lang="en-US" smtClean="0"/>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03475-2B56-47A7-9DB0-B5A30FE6AAE0}" type="slidenum">
              <a:rPr lang="en-US" smtClean="0"/>
              <a:t>‹#›</a:t>
            </a:fld>
            <a:endParaRPr lang="en-US"/>
          </a:p>
        </p:txBody>
      </p:sp>
    </p:spTree>
    <p:extLst>
      <p:ext uri="{BB962C8B-B14F-4D97-AF65-F5344CB8AC3E}">
        <p14:creationId xmlns:p14="http://schemas.microsoft.com/office/powerpoint/2010/main" val="176111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96117A-F575-4ACA-9DD0-58958FEDEA12}" type="datetimeFigureOut">
              <a:rPr lang="en-US" smtClean="0"/>
              <a:t>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03475-2B56-47A7-9DB0-B5A30FE6AAE0}" type="slidenum">
              <a:rPr lang="en-US" smtClean="0"/>
              <a:t>‹#›</a:t>
            </a:fld>
            <a:endParaRPr lang="en-US"/>
          </a:p>
        </p:txBody>
      </p:sp>
    </p:spTree>
    <p:extLst>
      <p:ext uri="{BB962C8B-B14F-4D97-AF65-F5344CB8AC3E}">
        <p14:creationId xmlns:p14="http://schemas.microsoft.com/office/powerpoint/2010/main" val="388700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96117A-F575-4ACA-9DD0-58958FEDEA12}" type="datetimeFigureOut">
              <a:rPr lang="en-US" smtClean="0"/>
              <a:t>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03475-2B56-47A7-9DB0-B5A30FE6AAE0}" type="slidenum">
              <a:rPr lang="en-US" smtClean="0"/>
              <a:t>‹#›</a:t>
            </a:fld>
            <a:endParaRPr lang="en-US"/>
          </a:p>
        </p:txBody>
      </p:sp>
    </p:spTree>
    <p:extLst>
      <p:ext uri="{BB962C8B-B14F-4D97-AF65-F5344CB8AC3E}">
        <p14:creationId xmlns:p14="http://schemas.microsoft.com/office/powerpoint/2010/main" val="289130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6117A-F575-4ACA-9DD0-58958FEDEA12}" type="datetimeFigureOut">
              <a:rPr lang="en-US" smtClean="0"/>
              <a:t>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03475-2B56-47A7-9DB0-B5A30FE6AAE0}" type="slidenum">
              <a:rPr lang="en-US" smtClean="0"/>
              <a:t>‹#›</a:t>
            </a:fld>
            <a:endParaRPr lang="en-US"/>
          </a:p>
        </p:txBody>
      </p:sp>
    </p:spTree>
    <p:extLst>
      <p:ext uri="{BB962C8B-B14F-4D97-AF65-F5344CB8AC3E}">
        <p14:creationId xmlns:p14="http://schemas.microsoft.com/office/powerpoint/2010/main" val="305568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6117A-F575-4ACA-9DD0-58958FEDEA12}" type="datetimeFigureOut">
              <a:rPr lang="en-US" smtClean="0"/>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03475-2B56-47A7-9DB0-B5A30FE6AAE0}" type="slidenum">
              <a:rPr lang="en-US" smtClean="0"/>
              <a:t>‹#›</a:t>
            </a:fld>
            <a:endParaRPr lang="en-US"/>
          </a:p>
        </p:txBody>
      </p:sp>
    </p:spTree>
    <p:extLst>
      <p:ext uri="{BB962C8B-B14F-4D97-AF65-F5344CB8AC3E}">
        <p14:creationId xmlns:p14="http://schemas.microsoft.com/office/powerpoint/2010/main" val="310430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6117A-F575-4ACA-9DD0-58958FEDEA12}" type="datetimeFigureOut">
              <a:rPr lang="en-US" smtClean="0"/>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03475-2B56-47A7-9DB0-B5A30FE6AAE0}" type="slidenum">
              <a:rPr lang="en-US" smtClean="0"/>
              <a:t>‹#›</a:t>
            </a:fld>
            <a:endParaRPr lang="en-US"/>
          </a:p>
        </p:txBody>
      </p:sp>
    </p:spTree>
    <p:extLst>
      <p:ext uri="{BB962C8B-B14F-4D97-AF65-F5344CB8AC3E}">
        <p14:creationId xmlns:p14="http://schemas.microsoft.com/office/powerpoint/2010/main" val="40620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6117A-F575-4ACA-9DD0-58958FEDEA12}" type="datetimeFigureOut">
              <a:rPr lang="en-US" smtClean="0"/>
              <a:t>2/10/2019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03475-2B56-47A7-9DB0-B5A30FE6AAE0}" type="slidenum">
              <a:rPr lang="en-US" smtClean="0"/>
              <a:t>‹#›</a:t>
            </a:fld>
            <a:endParaRPr lang="en-US"/>
          </a:p>
        </p:txBody>
      </p:sp>
    </p:spTree>
    <p:extLst>
      <p:ext uri="{BB962C8B-B14F-4D97-AF65-F5344CB8AC3E}">
        <p14:creationId xmlns:p14="http://schemas.microsoft.com/office/powerpoint/2010/main" val="2403523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Alternating_current"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https://en.wikipedia.org/wiki/Induction_motor" TargetMode="External"/><Relationship Id="rId4" Type="http://schemas.openxmlformats.org/officeDocument/2006/relationships/hyperlink" Target="https://en.wikipedia.org/wiki/Electrical_generator"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Mini_hydr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Engine" TargetMode="External"/><Relationship Id="rId2" Type="http://schemas.openxmlformats.org/officeDocument/2006/relationships/hyperlink" Target="https://en.wikipedia.org/wiki/Magnetic_polarit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700"/>
            <a:ext cx="12191999" cy="6964590"/>
          </a:xfrm>
          <a:prstGeom prst="rect">
            <a:avLst/>
          </a:prstGeom>
        </p:spPr>
      </p:pic>
      <p:sp>
        <p:nvSpPr>
          <p:cNvPr id="5" name="TextBox 4"/>
          <p:cNvSpPr txBox="1"/>
          <p:nvPr/>
        </p:nvSpPr>
        <p:spPr>
          <a:xfrm>
            <a:off x="4343400" y="471170"/>
            <a:ext cx="6797040" cy="2554545"/>
          </a:xfrm>
          <a:prstGeom prst="rect">
            <a:avLst/>
          </a:prstGeom>
          <a:noFill/>
        </p:spPr>
        <p:txBody>
          <a:bodyPr wrap="square" rtlCol="0">
            <a:spAutoFit/>
          </a:bodyPr>
          <a:lstStyle/>
          <a:p>
            <a:r>
              <a:rPr lang="en-US" sz="8000" dirty="0" smtClean="0">
                <a:solidFill>
                  <a:schemeClr val="bg1"/>
                </a:solidFill>
              </a:rPr>
              <a:t>UNIT-3 </a:t>
            </a:r>
          </a:p>
          <a:p>
            <a:r>
              <a:rPr lang="en-US" sz="8000" dirty="0" smtClean="0">
                <a:solidFill>
                  <a:schemeClr val="bg1"/>
                </a:solidFill>
              </a:rPr>
              <a:t>WIND ENERGY</a:t>
            </a:r>
            <a:endParaRPr lang="en-US" sz="8000" dirty="0">
              <a:solidFill>
                <a:schemeClr val="bg1"/>
              </a:solidFill>
            </a:endParaRPr>
          </a:p>
        </p:txBody>
      </p:sp>
    </p:spTree>
    <p:extLst>
      <p:ext uri="{BB962C8B-B14F-4D97-AF65-F5344CB8AC3E}">
        <p14:creationId xmlns:p14="http://schemas.microsoft.com/office/powerpoint/2010/main" val="169708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Now the speed required to generate this power by the turbine with 30% efficiency can be calculated as follows: </a:t>
                </a:r>
              </a:p>
              <a:p>
                <a:r>
                  <a:rPr lang="en-US" dirty="0" smtClean="0"/>
                  <a:t> </a:t>
                </a:r>
                <a:r>
                  <a:rPr lang="en-US" dirty="0"/>
                  <a:t>Turbine output required = 120 Watts/m 2 </a:t>
                </a:r>
                <a:endParaRPr lang="en-US" dirty="0" smtClean="0"/>
              </a:p>
              <a:p>
                <a:r>
                  <a:rPr lang="en-US" dirty="0" smtClean="0"/>
                  <a:t> </a:t>
                </a:r>
                <a:r>
                  <a:rPr lang="en-US" dirty="0"/>
                  <a:t>Power Density at the blades = 120/ (0.3) = 400 watts/m 2 </a:t>
                </a:r>
                <a:endParaRPr lang="en-US" dirty="0" smtClean="0"/>
              </a:p>
              <a:p>
                <a:r>
                  <a:rPr lang="en-US" dirty="0" smtClean="0"/>
                  <a:t> </a:t>
                </a:r>
                <a:r>
                  <a:rPr lang="en-US" dirty="0"/>
                  <a:t>Therefore, the wind speed required to generate equivalent </a:t>
                </a:r>
                <a:r>
                  <a:rPr lang="en-US" dirty="0" smtClean="0"/>
                  <a:t>power</a:t>
                </a:r>
              </a:p>
              <a:p>
                <a:r>
                  <a:rPr lang="en-US" dirty="0" smtClean="0"/>
                  <a:t>will be=(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400</m:t>
                        </m:r>
                      </m:num>
                      <m:den>
                        <m:r>
                          <a:rPr lang="en-US" b="0" i="1" smtClean="0">
                            <a:latin typeface="Cambria Math" panose="02040503050406030204" pitchFamily="18" charset="0"/>
                          </a:rPr>
                          <m:t>0.6</m:t>
                        </m:r>
                      </m:den>
                    </m:f>
                    <m:r>
                      <a:rPr lang="en-US" b="0" i="1" smtClean="0">
                        <a:latin typeface="Cambria Math" panose="02040503050406030204" pitchFamily="18" charset="0"/>
                      </a:rPr>
                      <m:t> )</m:t>
                    </m:r>
                  </m:oMath>
                </a14:m>
                <a:r>
                  <a:rPr lang="en-US" baseline="30000" dirty="0" smtClean="0"/>
                  <a:t>1/3  </a:t>
                </a:r>
                <a:r>
                  <a:rPr lang="en-US" dirty="0" smtClean="0"/>
                  <a:t>=8.735m/s</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84589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fontScale="90000"/>
          </a:bodyPr>
          <a:lstStyle/>
          <a:p>
            <a:r>
              <a:rPr lang="en-US" dirty="0" smtClean="0"/>
              <a:t>Horizontal </a:t>
            </a:r>
            <a:r>
              <a:rPr lang="en-US" dirty="0" err="1" smtClean="0"/>
              <a:t>axis,vertical</a:t>
            </a:r>
            <a:r>
              <a:rPr lang="en-US" dirty="0" smtClean="0"/>
              <a:t> axis wind turbines.</a:t>
            </a:r>
            <a:endParaRPr lang="en-US" dirty="0"/>
          </a:p>
        </p:txBody>
      </p:sp>
      <p:pic>
        <p:nvPicPr>
          <p:cNvPr id="6" name="Content Placeholder 5"/>
          <p:cNvPicPr>
            <a:picLocks noGrp="1" noChangeAspect="1"/>
          </p:cNvPicPr>
          <p:nvPr>
            <p:ph idx="1"/>
          </p:nvPr>
        </p:nvPicPr>
        <p:blipFill>
          <a:blip r:embed="rId2"/>
          <a:stretch>
            <a:fillRect/>
          </a:stretch>
        </p:blipFill>
        <p:spPr>
          <a:xfrm>
            <a:off x="1346200" y="1254658"/>
            <a:ext cx="5283200" cy="3893248"/>
          </a:xfrm>
          <a:prstGeom prst="rect">
            <a:avLst/>
          </a:prstGeom>
        </p:spPr>
      </p:pic>
      <p:pic>
        <p:nvPicPr>
          <p:cNvPr id="7" name="Picture 6"/>
          <p:cNvPicPr>
            <a:picLocks noChangeAspect="1"/>
          </p:cNvPicPr>
          <p:nvPr/>
        </p:nvPicPr>
        <p:blipFill>
          <a:blip r:embed="rId3"/>
          <a:stretch>
            <a:fillRect/>
          </a:stretch>
        </p:blipFill>
        <p:spPr>
          <a:xfrm>
            <a:off x="6723037" y="1254659"/>
            <a:ext cx="4240237" cy="3893248"/>
          </a:xfrm>
          <a:prstGeom prst="rect">
            <a:avLst/>
          </a:prstGeom>
        </p:spPr>
      </p:pic>
    </p:spTree>
    <p:extLst>
      <p:ext uri="{BB962C8B-B14F-4D97-AF65-F5344CB8AC3E}">
        <p14:creationId xmlns:p14="http://schemas.microsoft.com/office/powerpoint/2010/main" val="224433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6575"/>
          </a:xfrm>
        </p:spPr>
        <p:txBody>
          <a:bodyPr>
            <a:normAutofit fontScale="90000"/>
          </a:bodyPr>
          <a:lstStyle/>
          <a:p>
            <a:r>
              <a:rPr lang="en-US" b="1" dirty="0" smtClean="0">
                <a:solidFill>
                  <a:srgbClr val="FF0000"/>
                </a:solidFill>
              </a:rPr>
              <a:t>Horizontal axis wind turbine</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406368" y="1066800"/>
            <a:ext cx="7794284" cy="5462057"/>
          </a:xfrm>
          <a:prstGeom prst="rect">
            <a:avLst/>
          </a:prstGeom>
        </p:spPr>
      </p:pic>
    </p:spTree>
    <p:extLst>
      <p:ext uri="{BB962C8B-B14F-4D97-AF65-F5344CB8AC3E}">
        <p14:creationId xmlns:p14="http://schemas.microsoft.com/office/powerpoint/2010/main" val="269121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68500" y="457812"/>
            <a:ext cx="6661751" cy="5719151"/>
          </a:xfrm>
          <a:prstGeom prst="rect">
            <a:avLst/>
          </a:prstGeom>
        </p:spPr>
      </p:pic>
    </p:spTree>
    <p:extLst>
      <p:ext uri="{BB962C8B-B14F-4D97-AF65-F5344CB8AC3E}">
        <p14:creationId xmlns:p14="http://schemas.microsoft.com/office/powerpoint/2010/main" val="368559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7675"/>
          </a:xfrm>
        </p:spPr>
        <p:txBody>
          <a:bodyPr>
            <a:normAutofit fontScale="90000"/>
          </a:bodyPr>
          <a:lstStyle/>
          <a:p>
            <a:r>
              <a:rPr lang="en-US" b="1" dirty="0" smtClean="0">
                <a:solidFill>
                  <a:srgbClr val="FF0000"/>
                </a:solidFill>
              </a:rPr>
              <a:t>Vertical axis wind turbine</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349501" y="978616"/>
            <a:ext cx="6443162" cy="5198347"/>
          </a:xfrm>
          <a:prstGeom prst="rect">
            <a:avLst/>
          </a:prstGeom>
        </p:spPr>
      </p:pic>
    </p:spTree>
    <p:extLst>
      <p:ext uri="{BB962C8B-B14F-4D97-AF65-F5344CB8AC3E}">
        <p14:creationId xmlns:p14="http://schemas.microsoft.com/office/powerpoint/2010/main" val="286835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8175"/>
          </a:xfrm>
        </p:spPr>
        <p:txBody>
          <a:bodyPr>
            <a:normAutofit/>
          </a:bodyPr>
          <a:lstStyle/>
          <a:p>
            <a:r>
              <a:rPr lang="en-US" sz="3200" b="1" dirty="0" smtClean="0"/>
              <a:t>Comparison of HORIZONTAL,VERTICAL AXIS WIND TURBINES</a:t>
            </a:r>
            <a:endParaRPr lang="en-US" sz="3200" b="1" dirty="0"/>
          </a:p>
        </p:txBody>
      </p:sp>
      <p:pic>
        <p:nvPicPr>
          <p:cNvPr id="4" name="Picture 3"/>
          <p:cNvPicPr>
            <a:picLocks noChangeAspect="1"/>
          </p:cNvPicPr>
          <p:nvPr/>
        </p:nvPicPr>
        <p:blipFill>
          <a:blip r:embed="rId2"/>
          <a:stretch>
            <a:fillRect/>
          </a:stretch>
        </p:blipFill>
        <p:spPr>
          <a:xfrm>
            <a:off x="1333500" y="1030470"/>
            <a:ext cx="8797219" cy="4430530"/>
          </a:xfrm>
          <a:prstGeom prst="rect">
            <a:avLst/>
          </a:prstGeom>
        </p:spPr>
      </p:pic>
    </p:spTree>
    <p:extLst>
      <p:ext uri="{BB962C8B-B14F-4D97-AF65-F5344CB8AC3E}">
        <p14:creationId xmlns:p14="http://schemas.microsoft.com/office/powerpoint/2010/main" val="201808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4675"/>
          </a:xfrm>
        </p:spPr>
        <p:txBody>
          <a:bodyPr>
            <a:normAutofit/>
          </a:bodyPr>
          <a:lstStyle/>
          <a:p>
            <a:r>
              <a:rPr lang="en-US" sz="3200" b="1" dirty="0" smtClean="0"/>
              <a:t>UPWIND,DOWNWIND TURBINES</a:t>
            </a:r>
            <a:endParaRPr lang="en-US" sz="3200" b="1" dirty="0"/>
          </a:p>
        </p:txBody>
      </p:sp>
      <p:pic>
        <p:nvPicPr>
          <p:cNvPr id="4" name="Content Placeholder 3"/>
          <p:cNvPicPr>
            <a:picLocks noGrp="1" noChangeAspect="1"/>
          </p:cNvPicPr>
          <p:nvPr>
            <p:ph idx="1"/>
          </p:nvPr>
        </p:nvPicPr>
        <p:blipFill>
          <a:blip r:embed="rId2"/>
          <a:stretch>
            <a:fillRect/>
          </a:stretch>
        </p:blipFill>
        <p:spPr>
          <a:xfrm>
            <a:off x="3356614" y="1825625"/>
            <a:ext cx="5478772" cy="4351338"/>
          </a:xfrm>
          <a:prstGeom prst="rect">
            <a:avLst/>
          </a:prstGeom>
        </p:spPr>
      </p:pic>
    </p:spTree>
    <p:extLst>
      <p:ext uri="{BB962C8B-B14F-4D97-AF65-F5344CB8AC3E}">
        <p14:creationId xmlns:p14="http://schemas.microsoft.com/office/powerpoint/2010/main" val="164609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30300" y="329468"/>
            <a:ext cx="9017000" cy="5961795"/>
          </a:xfrm>
          <a:prstGeom prst="rect">
            <a:avLst/>
          </a:prstGeom>
        </p:spPr>
      </p:pic>
    </p:spTree>
    <p:extLst>
      <p:ext uri="{BB962C8B-B14F-4D97-AF65-F5344CB8AC3E}">
        <p14:creationId xmlns:p14="http://schemas.microsoft.com/office/powerpoint/2010/main" val="126191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57300" y="393900"/>
            <a:ext cx="8369299" cy="6239560"/>
          </a:xfrm>
          <a:prstGeom prst="rect">
            <a:avLst/>
          </a:prstGeom>
        </p:spPr>
      </p:pic>
    </p:spTree>
    <p:extLst>
      <p:ext uri="{BB962C8B-B14F-4D97-AF65-F5344CB8AC3E}">
        <p14:creationId xmlns:p14="http://schemas.microsoft.com/office/powerpoint/2010/main" val="171803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turbine-generator.cn/image/Guyed-pol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6561" y="365126"/>
            <a:ext cx="8530539" cy="64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8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Contents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Wind energy conversion</a:t>
            </a:r>
          </a:p>
          <a:p>
            <a:pPr marL="514350" indent="-514350">
              <a:buFont typeface="+mj-lt"/>
              <a:buAutoNum type="arabicPeriod"/>
            </a:pPr>
            <a:r>
              <a:rPr lang="en-US" dirty="0" smtClean="0"/>
              <a:t>General formula-lift and drag-Basis of wind energy conversion-</a:t>
            </a:r>
          </a:p>
          <a:p>
            <a:pPr marL="514350" indent="-514350">
              <a:buFont typeface="+mj-lt"/>
              <a:buAutoNum type="arabicPeriod"/>
            </a:pPr>
            <a:r>
              <a:rPr lang="en-US" dirty="0" smtClean="0"/>
              <a:t>Effect of density-Frequency variances</a:t>
            </a:r>
          </a:p>
          <a:p>
            <a:pPr marL="514350" indent="-514350">
              <a:buFont typeface="+mj-lt"/>
              <a:buAutoNum type="arabicPeriod"/>
            </a:pPr>
            <a:r>
              <a:rPr lang="en-US" dirty="0" smtClean="0"/>
              <a:t>Angle of attack and wind speed.</a:t>
            </a:r>
          </a:p>
          <a:p>
            <a:pPr marL="514350" indent="-514350">
              <a:buFont typeface="+mj-lt"/>
              <a:buAutoNum type="arabicPeriod"/>
            </a:pPr>
            <a:r>
              <a:rPr lang="en-US" dirty="0" smtClean="0"/>
              <a:t>Windmill rotors-Horizontal and vertical axis rotors.</a:t>
            </a:r>
          </a:p>
          <a:p>
            <a:pPr marL="514350" indent="-514350">
              <a:buFont typeface="+mj-lt"/>
              <a:buAutoNum type="arabicPeriod"/>
            </a:pPr>
            <a:r>
              <a:rPr lang="en-US" dirty="0" smtClean="0"/>
              <a:t>Determination of torque coefficient</a:t>
            </a:r>
          </a:p>
          <a:p>
            <a:pPr marL="514350" indent="-514350">
              <a:buFont typeface="+mj-lt"/>
              <a:buAutoNum type="arabicPeriod"/>
            </a:pPr>
            <a:r>
              <a:rPr lang="en-US" dirty="0" smtClean="0"/>
              <a:t>Induction type generators-working principle</a:t>
            </a:r>
          </a:p>
          <a:p>
            <a:endParaRPr lang="en-US" dirty="0"/>
          </a:p>
        </p:txBody>
      </p:sp>
    </p:spTree>
    <p:extLst>
      <p:ext uri="{BB962C8B-B14F-4D97-AF65-F5344CB8AC3E}">
        <p14:creationId xmlns:p14="http://schemas.microsoft.com/office/powerpoint/2010/main" val="284091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82700" y="401264"/>
            <a:ext cx="8632763" cy="6456736"/>
          </a:xfrm>
          <a:prstGeom prst="rect">
            <a:avLst/>
          </a:prstGeom>
        </p:spPr>
      </p:pic>
    </p:spTree>
    <p:extLst>
      <p:ext uri="{BB962C8B-B14F-4D97-AF65-F5344CB8AC3E}">
        <p14:creationId xmlns:p14="http://schemas.microsoft.com/office/powerpoint/2010/main" val="310230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28800" y="365125"/>
            <a:ext cx="7701492" cy="5776119"/>
          </a:xfrm>
          <a:prstGeom prst="rect">
            <a:avLst/>
          </a:prstGeom>
        </p:spPr>
      </p:pic>
    </p:spTree>
    <p:extLst>
      <p:ext uri="{BB962C8B-B14F-4D97-AF65-F5344CB8AC3E}">
        <p14:creationId xmlns:p14="http://schemas.microsoft.com/office/powerpoint/2010/main" val="111672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02119" y="365125"/>
            <a:ext cx="7756239" cy="5811838"/>
          </a:xfrm>
          <a:prstGeom prst="rect">
            <a:avLst/>
          </a:prstGeom>
        </p:spPr>
      </p:pic>
    </p:spTree>
    <p:extLst>
      <p:ext uri="{BB962C8B-B14F-4D97-AF65-F5344CB8AC3E}">
        <p14:creationId xmlns:p14="http://schemas.microsoft.com/office/powerpoint/2010/main" val="213597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72303" y="377825"/>
            <a:ext cx="7745555" cy="5811838"/>
          </a:xfrm>
          <a:prstGeom prst="rect">
            <a:avLst/>
          </a:prstGeom>
        </p:spPr>
      </p:pic>
    </p:spTree>
    <p:extLst>
      <p:ext uri="{BB962C8B-B14F-4D97-AF65-F5344CB8AC3E}">
        <p14:creationId xmlns:p14="http://schemas.microsoft.com/office/powerpoint/2010/main" val="3338463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18072" y="365125"/>
            <a:ext cx="7738413" cy="5811838"/>
          </a:xfrm>
          <a:prstGeom prst="rect">
            <a:avLst/>
          </a:prstGeom>
        </p:spPr>
      </p:pic>
    </p:spTree>
    <p:extLst>
      <p:ext uri="{BB962C8B-B14F-4D97-AF65-F5344CB8AC3E}">
        <p14:creationId xmlns:p14="http://schemas.microsoft.com/office/powerpoint/2010/main" val="883688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21503" y="365125"/>
            <a:ext cx="7745555" cy="5811838"/>
          </a:xfrm>
          <a:prstGeom prst="rect">
            <a:avLst/>
          </a:prstGeom>
        </p:spPr>
      </p:pic>
    </p:spTree>
    <p:extLst>
      <p:ext uri="{BB962C8B-B14F-4D97-AF65-F5344CB8AC3E}">
        <p14:creationId xmlns:p14="http://schemas.microsoft.com/office/powerpoint/2010/main" val="788763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generators</a:t>
            </a:r>
            <a:endParaRPr lang="en-US" dirty="0"/>
          </a:p>
        </p:txBody>
      </p:sp>
      <p:pic>
        <p:nvPicPr>
          <p:cNvPr id="4" name="Content Placeholder 3"/>
          <p:cNvPicPr>
            <a:picLocks noGrp="1" noChangeAspect="1"/>
          </p:cNvPicPr>
          <p:nvPr>
            <p:ph idx="1"/>
          </p:nvPr>
        </p:nvPicPr>
        <p:blipFill>
          <a:blip r:embed="rId2"/>
          <a:stretch>
            <a:fillRect/>
          </a:stretch>
        </p:blipFill>
        <p:spPr>
          <a:xfrm>
            <a:off x="7551737" y="1845439"/>
            <a:ext cx="3802063" cy="3185124"/>
          </a:xfrm>
          <a:prstGeom prst="rect">
            <a:avLst/>
          </a:prstGeom>
        </p:spPr>
      </p:pic>
      <p:sp>
        <p:nvSpPr>
          <p:cNvPr id="5" name="Rectangle 4"/>
          <p:cNvSpPr/>
          <p:nvPr/>
        </p:nvSpPr>
        <p:spPr>
          <a:xfrm>
            <a:off x="838200" y="1845439"/>
            <a:ext cx="6096000" cy="3416320"/>
          </a:xfrm>
          <a:prstGeom prst="rect">
            <a:avLst/>
          </a:prstGeom>
        </p:spPr>
        <p:txBody>
          <a:bodyPr>
            <a:spAutoFit/>
          </a:bodyPr>
          <a:lstStyle/>
          <a:p>
            <a:r>
              <a:rPr lang="en-US" sz="2400" dirty="0"/>
              <a:t>An </a:t>
            </a:r>
            <a:r>
              <a:rPr lang="en-US" sz="2400" b="1" dirty="0"/>
              <a:t>induction generator</a:t>
            </a:r>
            <a:r>
              <a:rPr lang="en-US" sz="2400" dirty="0"/>
              <a:t> or </a:t>
            </a:r>
            <a:r>
              <a:rPr lang="en-US" sz="2400" i="1" dirty="0"/>
              <a:t>asynchronous generator</a:t>
            </a:r>
            <a:r>
              <a:rPr lang="en-US" sz="2400" dirty="0"/>
              <a:t> is a type of </a:t>
            </a:r>
            <a:r>
              <a:rPr lang="en-US" sz="2400" dirty="0">
                <a:hlinkClick r:id="rId3" tooltip="Alternating current"/>
              </a:rPr>
              <a:t>alternating current</a:t>
            </a:r>
            <a:r>
              <a:rPr lang="en-US" sz="2400" dirty="0"/>
              <a:t> (AC) </a:t>
            </a:r>
            <a:r>
              <a:rPr lang="en-US" sz="2400" dirty="0">
                <a:hlinkClick r:id="rId4" tooltip="Electrical generator"/>
              </a:rPr>
              <a:t>electrical generator</a:t>
            </a:r>
            <a:r>
              <a:rPr lang="en-US" sz="2400" dirty="0"/>
              <a:t> that uses the principles of </a:t>
            </a:r>
            <a:r>
              <a:rPr lang="en-US" sz="2400" dirty="0">
                <a:hlinkClick r:id="rId5" tooltip="Induction motor"/>
              </a:rPr>
              <a:t>induction motors</a:t>
            </a:r>
            <a:r>
              <a:rPr lang="en-US" sz="2400" dirty="0"/>
              <a:t> to produce power. Induction generators operate by mechanically turning their rotors faster than synchronous speed. A regular AC induction motor usually can be used as a generator, without any internal modifications. </a:t>
            </a:r>
          </a:p>
        </p:txBody>
      </p:sp>
    </p:spTree>
    <p:extLst>
      <p:ext uri="{BB962C8B-B14F-4D97-AF65-F5344CB8AC3E}">
        <p14:creationId xmlns:p14="http://schemas.microsoft.com/office/powerpoint/2010/main" val="1476710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r>
              <a:rPr lang="en-US" sz="2400" b="1" u="sng" dirty="0" smtClean="0"/>
              <a:t>Applications</a:t>
            </a:r>
            <a:r>
              <a:rPr lang="en-US" sz="2400" b="1" dirty="0" smtClean="0"/>
              <a:t>:</a:t>
            </a:r>
            <a:endParaRPr lang="en-US" sz="2400" b="1" dirty="0"/>
          </a:p>
        </p:txBody>
      </p:sp>
      <p:sp>
        <p:nvSpPr>
          <p:cNvPr id="3" name="Content Placeholder 2"/>
          <p:cNvSpPr>
            <a:spLocks noGrp="1"/>
          </p:cNvSpPr>
          <p:nvPr>
            <p:ph idx="1"/>
          </p:nvPr>
        </p:nvSpPr>
        <p:spPr>
          <a:xfrm>
            <a:off x="838200" y="1117600"/>
            <a:ext cx="10515600" cy="4351338"/>
          </a:xfrm>
        </p:spPr>
        <p:txBody>
          <a:bodyPr>
            <a:normAutofit/>
          </a:bodyPr>
          <a:lstStyle/>
          <a:p>
            <a:pPr marL="0" indent="0">
              <a:buNone/>
            </a:pPr>
            <a:r>
              <a:rPr lang="en-US" sz="2000" dirty="0"/>
              <a:t>Induction generators are useful in applications such as </a:t>
            </a:r>
            <a:r>
              <a:rPr lang="en-US" sz="2000" dirty="0">
                <a:hlinkClick r:id="rId2" tooltip="Mini hydro"/>
              </a:rPr>
              <a:t>mini hydro</a:t>
            </a:r>
            <a:r>
              <a:rPr lang="en-US" sz="2000" dirty="0"/>
              <a:t> power plants, wind turbines, or in reducing high-pressure gas streams to lower pressure, because they can recover energy with relatively simple controls</a:t>
            </a:r>
            <a:r>
              <a:rPr lang="en-US" sz="2000" dirty="0" smtClean="0"/>
              <a:t>.</a:t>
            </a:r>
            <a:r>
              <a:rPr lang="en-US" sz="2000" b="1" dirty="0"/>
              <a:t> </a:t>
            </a:r>
            <a:endParaRPr lang="en-US" sz="2000" b="1" dirty="0" smtClean="0"/>
          </a:p>
          <a:p>
            <a:pPr marL="0" indent="0">
              <a:buNone/>
            </a:pPr>
            <a:r>
              <a:rPr lang="en-US" sz="2000" b="1" u="sng" dirty="0" smtClean="0"/>
              <a:t>Principle </a:t>
            </a:r>
            <a:r>
              <a:rPr lang="en-US" sz="2000" b="1" u="sng" dirty="0"/>
              <a:t>of </a:t>
            </a:r>
            <a:r>
              <a:rPr lang="en-US" sz="2000" b="1" u="sng" dirty="0" smtClean="0"/>
              <a:t>operation</a:t>
            </a:r>
            <a:r>
              <a:rPr lang="en-US" sz="2000" b="1" dirty="0" smtClean="0"/>
              <a:t>:</a:t>
            </a:r>
            <a:endParaRPr lang="en-US" sz="2000" b="1" dirty="0"/>
          </a:p>
          <a:p>
            <a:pPr marL="0" indent="0">
              <a:buNone/>
            </a:pPr>
            <a:r>
              <a:rPr lang="en-US" sz="2000" dirty="0"/>
              <a:t>An induction generator produces electrical power when its rotor is turned faster than the </a:t>
            </a:r>
            <a:r>
              <a:rPr lang="en-US" sz="2000" i="1" dirty="0"/>
              <a:t>synchronous speed</a:t>
            </a:r>
            <a:r>
              <a:rPr lang="en-US" sz="2000" dirty="0"/>
              <a:t>. For a typical four-pole motor (two pairs of poles on stator) operating on a 60 Hz electrical grid, the synchronous speed is 1800 rotations per minute (rpm). </a:t>
            </a:r>
            <a:endParaRPr lang="en-US" sz="2000" dirty="0" smtClean="0"/>
          </a:p>
          <a:p>
            <a:pPr marL="0" indent="0">
              <a:buNone/>
            </a:pPr>
            <a:r>
              <a:rPr lang="en-US" sz="2000" dirty="0" smtClean="0"/>
              <a:t>The </a:t>
            </a:r>
            <a:r>
              <a:rPr lang="en-US" sz="2000" dirty="0"/>
              <a:t>same four-pole motor operating on a 50 Hz grid will have a synchronous speed of 1500 RPM. The motor normally turns slightly slower than the synchronous speed; </a:t>
            </a:r>
            <a:endParaRPr lang="en-US" sz="2000" dirty="0" smtClean="0"/>
          </a:p>
          <a:p>
            <a:pPr marL="0" indent="0">
              <a:buNone/>
            </a:pPr>
            <a:r>
              <a:rPr lang="en-US" sz="2000" dirty="0" smtClean="0"/>
              <a:t>The </a:t>
            </a:r>
            <a:r>
              <a:rPr lang="en-US" sz="2000" dirty="0"/>
              <a:t>difference between synchronous and operating speed is called "slip" and is usually expressed as per cent of the synchronous speed. For example, a motor operating at 1450 RPM that has a synchronous speed of 1500 RPM is running at a slip of +3.3%. </a:t>
            </a:r>
          </a:p>
          <a:p>
            <a:endParaRPr lang="en-US" sz="2000" dirty="0"/>
          </a:p>
          <a:p>
            <a:endParaRPr lang="en-US" sz="2000" dirty="0"/>
          </a:p>
        </p:txBody>
      </p:sp>
    </p:spTree>
    <p:extLst>
      <p:ext uri="{BB962C8B-B14F-4D97-AF65-F5344CB8AC3E}">
        <p14:creationId xmlns:p14="http://schemas.microsoft.com/office/powerpoint/2010/main" val="3426464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000" dirty="0"/>
              <a:t>In normal motor operation, the stator flux rotation is faster than the rotor rotation. This causes the stator flux to induce rotor currents, which create a rotor flux with </a:t>
            </a:r>
            <a:r>
              <a:rPr lang="en-US" sz="2000" dirty="0">
                <a:hlinkClick r:id="rId2" tooltip="Magnetic polarity"/>
              </a:rPr>
              <a:t>magnetic polarity</a:t>
            </a:r>
            <a:r>
              <a:rPr lang="en-US" sz="2000" dirty="0"/>
              <a:t> opposite to stator. In this way, the rotor is dragged along behind stator flux, with the currents in the rotor induced at the slip frequency. </a:t>
            </a:r>
          </a:p>
          <a:p>
            <a:pPr marL="0" indent="0">
              <a:buNone/>
            </a:pPr>
            <a:r>
              <a:rPr lang="en-US" sz="2000" dirty="0"/>
              <a:t>In generator operation, a </a:t>
            </a:r>
            <a:r>
              <a:rPr lang="en-US" sz="2000" dirty="0">
                <a:hlinkClick r:id="rId3" tooltip="Engine"/>
              </a:rPr>
              <a:t>prime mover</a:t>
            </a:r>
            <a:r>
              <a:rPr lang="en-US" sz="2000" dirty="0"/>
              <a:t> (turbine or engine) drives the rotor above the synchronous speed (negative slip). The stator flux still induces currents in the rotor, but since the opposing rotor flux is now cutting the stator coils, an active current is produced in stator coils and the motor now operates as a generator, sending power back to the electrical grid. </a:t>
            </a:r>
          </a:p>
          <a:p>
            <a:endParaRPr lang="en-US" sz="2000" dirty="0"/>
          </a:p>
        </p:txBody>
      </p:sp>
    </p:spTree>
    <p:extLst>
      <p:ext uri="{BB962C8B-B14F-4D97-AF65-F5344CB8AC3E}">
        <p14:creationId xmlns:p14="http://schemas.microsoft.com/office/powerpoint/2010/main" val="4108067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2249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Wind results from air in motion.</a:t>
            </a:r>
          </a:p>
          <a:p>
            <a:r>
              <a:rPr lang="en-US" dirty="0" smtClean="0"/>
              <a:t>Solar radiation heats the air near </a:t>
            </a:r>
            <a:r>
              <a:rPr lang="en-US" dirty="0" err="1" smtClean="0"/>
              <a:t>equator,and</a:t>
            </a:r>
            <a:r>
              <a:rPr lang="en-US" dirty="0" smtClean="0"/>
              <a:t> this low density air is buoyed up. Thus wind is caused by solar energy irradiating the earth.</a:t>
            </a:r>
          </a:p>
          <a:p>
            <a:r>
              <a:rPr lang="en-US" dirty="0" smtClean="0"/>
              <a:t>It has been estimated that 2% of all solar radiation falling on the surface of earth.</a:t>
            </a:r>
          </a:p>
          <a:p>
            <a:r>
              <a:rPr lang="en-US" dirty="0" smtClean="0"/>
              <a:t>The power obtained by wind mill is depended on:</a:t>
            </a:r>
          </a:p>
          <a:p>
            <a:pPr marL="0" indent="0">
              <a:buNone/>
            </a:pPr>
            <a:r>
              <a:rPr lang="en-US" sz="2000" dirty="0" smtClean="0"/>
              <a:t>	1)wind speed</a:t>
            </a:r>
          </a:p>
          <a:p>
            <a:pPr marL="914400" lvl="2" indent="0">
              <a:buNone/>
            </a:pPr>
            <a:r>
              <a:rPr lang="en-US" dirty="0" smtClean="0"/>
              <a:t>2)cross section of wind swept by rotor</a:t>
            </a:r>
          </a:p>
          <a:p>
            <a:pPr marL="914400" lvl="2" indent="0">
              <a:buNone/>
            </a:pPr>
            <a:r>
              <a:rPr lang="en-US" dirty="0" smtClean="0"/>
              <a:t>3) overall conversion efficiency of rotor</a:t>
            </a:r>
            <a:endParaRPr lang="en-US" dirty="0"/>
          </a:p>
        </p:txBody>
      </p:sp>
    </p:spTree>
    <p:extLst>
      <p:ext uri="{BB962C8B-B14F-4D97-AF65-F5344CB8AC3E}">
        <p14:creationId xmlns:p14="http://schemas.microsoft.com/office/powerpoint/2010/main" val="220088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wind turbine</a:t>
            </a:r>
            <a:endParaRPr lang="en-US" dirty="0"/>
          </a:p>
        </p:txBody>
      </p:sp>
      <p:pic>
        <p:nvPicPr>
          <p:cNvPr id="4" name="Content Placeholder 3" descr="Turbine Technical Drawing Enlarg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1" y="1768884"/>
            <a:ext cx="5951830" cy="477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64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1100" y="1211255"/>
            <a:ext cx="6096000" cy="466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14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46100"/>
                <a:ext cx="10515600" cy="5630863"/>
              </a:xfrm>
            </p:spPr>
            <p:txBody>
              <a:bodyPr>
                <a:normAutofit/>
              </a:bodyPr>
              <a:lstStyle/>
              <a:p>
                <a:r>
                  <a:rPr lang="en-US" dirty="0" smtClean="0"/>
                  <a:t>Well designed blades will typically extract 70% of theoretical  </a:t>
                </a:r>
                <a:r>
                  <a:rPr lang="en-US" dirty="0" err="1" smtClean="0"/>
                  <a:t>maximum,but</a:t>
                </a:r>
                <a:r>
                  <a:rPr lang="en-US" dirty="0" smtClean="0"/>
                  <a:t> losses during transmission in different parts bring down its efficiency to 35%.</a:t>
                </a:r>
              </a:p>
              <a:p>
                <a:r>
                  <a:rPr lang="en-US" dirty="0" smtClean="0"/>
                  <a:t>Wind mill works on the principle in which kinetic energy is converted into mechanical energy.</a:t>
                </a:r>
              </a:p>
              <a:p>
                <a:r>
                  <a:rPr lang="en-US" dirty="0" smtClean="0"/>
                  <a:t>Kinetic energy=</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smtClean="0"/>
                  <a:t>mV</a:t>
                </a:r>
                <a:r>
                  <a:rPr lang="en-US" baseline="30000" dirty="0" smtClean="0"/>
                  <a:t>2</a:t>
                </a:r>
              </a:p>
              <a:p>
                <a:r>
                  <a:rPr lang="en-US" dirty="0" smtClean="0"/>
                  <a:t>m=</a:t>
                </a:r>
                <a:r>
                  <a:rPr lang="el-GR" dirty="0" smtClean="0"/>
                  <a:t>ρ</a:t>
                </a:r>
                <a:r>
                  <a:rPr lang="en-US" dirty="0" smtClean="0"/>
                  <a:t>AV</a:t>
                </a:r>
              </a:p>
              <a:p>
                <a:r>
                  <a:rPr lang="en-US" dirty="0" smtClean="0"/>
                  <a:t>K.E=</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l-GR" dirty="0" smtClean="0"/>
                  <a:t>ρ</a:t>
                </a:r>
                <a:r>
                  <a:rPr lang="en-US" dirty="0" smtClean="0"/>
                  <a:t>AV .V</a:t>
                </a:r>
                <a:r>
                  <a:rPr lang="en-US" baseline="30000" dirty="0" smtClean="0"/>
                  <a:t>2</a:t>
                </a:r>
              </a:p>
              <a:p>
                <a:pPr marL="457200" lvl="1" indent="0">
                  <a:buNone/>
                </a:pPr>
                <a:r>
                  <a:rPr lang="en-US" dirty="0" smtClean="0"/>
                  <a:t>Power=</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l-GR" dirty="0" smtClean="0"/>
                  <a:t>ρ</a:t>
                </a:r>
                <a:r>
                  <a:rPr lang="en-US" dirty="0" smtClean="0"/>
                  <a:t>AV</a:t>
                </a:r>
                <a:r>
                  <a:rPr lang="en-US" baseline="30000" dirty="0" smtClean="0"/>
                  <a:t>3</a:t>
                </a:r>
                <a:r>
                  <a:rPr lang="en-US" dirty="0" smtClean="0"/>
                  <a:t> watt</a:t>
                </a:r>
              </a:p>
              <a:p>
                <a:pPr marL="457200" lvl="1" indent="0">
                  <a:buNone/>
                </a:pPr>
                <a:r>
                  <a:rPr lang="en-US" dirty="0" smtClean="0"/>
                  <a:t>Max power obtained in horizontal axis wind turbine=</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27</m:t>
                        </m:r>
                      </m:den>
                    </m:f>
                  </m:oMath>
                </a14:m>
                <a:r>
                  <a:rPr lang="el-GR" dirty="0"/>
                  <a:t> ρ</a:t>
                </a:r>
                <a:r>
                  <a:rPr lang="en-US" dirty="0"/>
                  <a:t>AV</a:t>
                </a:r>
                <a:r>
                  <a:rPr lang="en-US" baseline="30000" dirty="0"/>
                  <a:t>3</a:t>
                </a:r>
                <a:r>
                  <a:rPr lang="en-US" dirty="0"/>
                  <a:t> </a:t>
                </a:r>
                <a:endParaRPr lang="en-US" dirty="0" smtClean="0"/>
              </a:p>
              <a:p>
                <a:pPr marL="457200" lvl="1" indent="0">
                  <a:buNone/>
                </a:pPr>
                <a:r>
                  <a:rPr lang="en-US" dirty="0" smtClean="0"/>
                  <a:t>Power/area is called power density w/m</a:t>
                </a:r>
                <a:r>
                  <a:rPr lang="en-US" baseline="30000" dirty="0" smtClean="0"/>
                  <a:t>2</a:t>
                </a:r>
                <a:endParaRPr lang="en-US" baseline="30000" dirty="0"/>
              </a:p>
              <a:p>
                <a:pPr marL="457200" lvl="1"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46100"/>
                <a:ext cx="10515600" cy="5630863"/>
              </a:xfrm>
              <a:blipFill rotWithShape="0">
                <a:blip r:embed="rId2"/>
                <a:stretch>
                  <a:fillRect l="-1043" t="-1842" r="-58"/>
                </a:stretch>
              </a:blipFill>
            </p:spPr>
            <p:txBody>
              <a:bodyPr/>
              <a:lstStyle/>
              <a:p>
                <a:r>
                  <a:rPr lang="en-US">
                    <a:noFill/>
                  </a:rPr>
                  <a:t> </a:t>
                </a:r>
              </a:p>
            </p:txBody>
          </p:sp>
        </mc:Fallback>
      </mc:AlternateContent>
    </p:spTree>
    <p:extLst>
      <p:ext uri="{BB962C8B-B14F-4D97-AF65-F5344CB8AC3E}">
        <p14:creationId xmlns:p14="http://schemas.microsoft.com/office/powerpoint/2010/main" val="290781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Power is proportional to cube of velocity.</a:t>
            </a:r>
          </a:p>
          <a:p>
            <a:r>
              <a:rPr lang="en-US" dirty="0" smtClean="0"/>
              <a:t>Double of velocity increases 8 times the power.</a:t>
            </a:r>
          </a:p>
          <a:p>
            <a:pPr marL="0" indent="0">
              <a:buNone/>
            </a:pPr>
            <a:r>
              <a:rPr lang="en-US" u="sng" dirty="0" smtClean="0">
                <a:solidFill>
                  <a:srgbClr val="FF0000"/>
                </a:solidFill>
              </a:rPr>
              <a:t>Lift and drag</a:t>
            </a:r>
          </a:p>
          <a:p>
            <a:pPr marL="0" indent="0">
              <a:buNone/>
            </a:pPr>
            <a:r>
              <a:rPr lang="en-US" dirty="0" smtClean="0"/>
              <a:t>Lift and drag are two primary mechanisms </a:t>
            </a:r>
          </a:p>
          <a:p>
            <a:pPr marL="0" indent="0">
              <a:buNone/>
            </a:pPr>
            <a:r>
              <a:rPr lang="en-US" dirty="0" smtClean="0"/>
              <a:t>for producing forces from the Wind.</a:t>
            </a:r>
          </a:p>
          <a:p>
            <a:pPr marL="0" indent="0">
              <a:buNone/>
            </a:pPr>
            <a:endParaRPr lang="en-US" dirty="0"/>
          </a:p>
        </p:txBody>
      </p:sp>
      <p:pic>
        <p:nvPicPr>
          <p:cNvPr id="4" name="Picture 3"/>
          <p:cNvPicPr>
            <a:picLocks noChangeAspect="1"/>
          </p:cNvPicPr>
          <p:nvPr/>
        </p:nvPicPr>
        <p:blipFill>
          <a:blip r:embed="rId2"/>
          <a:stretch>
            <a:fillRect/>
          </a:stretch>
        </p:blipFill>
        <p:spPr>
          <a:xfrm>
            <a:off x="8147050" y="2148213"/>
            <a:ext cx="3206750" cy="3706162"/>
          </a:xfrm>
          <a:prstGeom prst="rect">
            <a:avLst/>
          </a:prstGeom>
        </p:spPr>
      </p:pic>
    </p:spTree>
    <p:extLst>
      <p:ext uri="{BB962C8B-B14F-4D97-AF65-F5344CB8AC3E}">
        <p14:creationId xmlns:p14="http://schemas.microsoft.com/office/powerpoint/2010/main" val="66075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949325"/>
            <a:ext cx="10515600" cy="4351338"/>
          </a:xfrm>
        </p:spPr>
        <p:txBody>
          <a:bodyPr>
            <a:noAutofit/>
          </a:bodyPr>
          <a:lstStyle/>
          <a:p>
            <a:r>
              <a:rPr lang="en-US" dirty="0"/>
              <a:t>The </a:t>
            </a:r>
            <a:r>
              <a:rPr lang="en-US" b="1" dirty="0"/>
              <a:t>Lift Force</a:t>
            </a:r>
            <a:r>
              <a:rPr lang="en-US" dirty="0"/>
              <a:t> is perpendicular to the wind direction.</a:t>
            </a:r>
          </a:p>
          <a:p>
            <a:r>
              <a:rPr lang="en-US" dirty="0"/>
              <a:t> It is caused by a pressure difference between the air on either side of the blade. </a:t>
            </a:r>
            <a:endParaRPr lang="en-US" dirty="0" smtClean="0"/>
          </a:p>
          <a:p>
            <a:r>
              <a:rPr lang="en-US" dirty="0" smtClean="0"/>
              <a:t>The</a:t>
            </a:r>
            <a:r>
              <a:rPr lang="en-US" dirty="0"/>
              <a:t> </a:t>
            </a:r>
            <a:r>
              <a:rPr lang="en-US" b="1" dirty="0"/>
              <a:t>Drag Force</a:t>
            </a:r>
            <a:r>
              <a:rPr lang="en-US" dirty="0"/>
              <a:t> is in the same direction as the wind. </a:t>
            </a:r>
            <a:endParaRPr lang="en-US" dirty="0" smtClean="0"/>
          </a:p>
          <a:p>
            <a:r>
              <a:rPr lang="en-US" dirty="0" smtClean="0"/>
              <a:t>The </a:t>
            </a:r>
            <a:r>
              <a:rPr lang="en-US" dirty="0"/>
              <a:t>ratio between lift and drag largely depends on the shape of the blade and the angle of the main line of the blade (chord line) and the main wind direction - the angle of attack. The lift force is largest for streamlined</a:t>
            </a:r>
          </a:p>
          <a:p>
            <a:r>
              <a:rPr lang="en-US" dirty="0"/>
              <a:t>Depending on the design of the turbine, either drag or lift moves the blades. </a:t>
            </a:r>
            <a:endParaRPr lang="en-US" dirty="0" smtClean="0"/>
          </a:p>
          <a:p>
            <a:r>
              <a:rPr lang="en-US" dirty="0" smtClean="0"/>
              <a:t>Most </a:t>
            </a:r>
            <a:r>
              <a:rPr lang="en-US" dirty="0"/>
              <a:t>wind turbines today use the </a:t>
            </a:r>
            <a:r>
              <a:rPr lang="en-US" dirty="0" err="1"/>
              <a:t>prinicple</a:t>
            </a:r>
            <a:r>
              <a:rPr lang="en-US" dirty="0"/>
              <a:t> of lift rather than drag.</a:t>
            </a:r>
          </a:p>
          <a:p>
            <a:r>
              <a:rPr lang="en-US" dirty="0"/>
              <a:t>For efficient operation a wind turbine blade needs to function with as much lift and minimum drag as possible.</a:t>
            </a:r>
          </a:p>
          <a:p>
            <a:endParaRPr lang="en-US" dirty="0"/>
          </a:p>
        </p:txBody>
      </p:sp>
    </p:spTree>
    <p:extLst>
      <p:ext uri="{BB962C8B-B14F-4D97-AF65-F5344CB8AC3E}">
        <p14:creationId xmlns:p14="http://schemas.microsoft.com/office/powerpoint/2010/main" val="197655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However, we need to remember that the efficiency of the turbine is a function of wind speed. </a:t>
            </a:r>
            <a:endParaRPr lang="en-US" dirty="0" smtClean="0"/>
          </a:p>
          <a:p>
            <a:r>
              <a:rPr lang="en-US" dirty="0" smtClean="0"/>
              <a:t>It </a:t>
            </a:r>
            <a:r>
              <a:rPr lang="en-US" dirty="0"/>
              <a:t>varies with wind speed. </a:t>
            </a:r>
            <a:endParaRPr lang="en-US" dirty="0" smtClean="0"/>
          </a:p>
          <a:p>
            <a:r>
              <a:rPr lang="en-US" dirty="0" smtClean="0"/>
              <a:t> </a:t>
            </a:r>
            <a:r>
              <a:rPr lang="en-US" dirty="0"/>
              <a:t>Now, let us try to calculate the wind speed required to generate power equivalent to 1 square meter PV panel with 12% efficiency</a:t>
            </a:r>
            <a:r>
              <a:rPr lang="en-US" dirty="0" smtClean="0"/>
              <a:t>.</a:t>
            </a:r>
          </a:p>
          <a:p>
            <a:r>
              <a:rPr lang="en-US" dirty="0" smtClean="0"/>
              <a:t>We </a:t>
            </a:r>
            <a:r>
              <a:rPr lang="en-US" dirty="0"/>
              <a:t>know that solar insolation available at the PV panel is 1000 watts/m 2 at standard condition. </a:t>
            </a:r>
            <a:endParaRPr lang="en-US" dirty="0" smtClean="0"/>
          </a:p>
          <a:p>
            <a:r>
              <a:rPr lang="en-US" dirty="0" smtClean="0"/>
              <a:t>Hence </a:t>
            </a:r>
            <a:r>
              <a:rPr lang="en-US" dirty="0"/>
              <a:t>the output of the PV panel with 12% efficiency would be 120 watts.</a:t>
            </a:r>
          </a:p>
        </p:txBody>
      </p:sp>
    </p:spTree>
    <p:extLst>
      <p:ext uri="{BB962C8B-B14F-4D97-AF65-F5344CB8AC3E}">
        <p14:creationId xmlns:p14="http://schemas.microsoft.com/office/powerpoint/2010/main" val="4232167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624</Words>
  <Application>Microsoft Office PowerPoint</Application>
  <PresentationFormat>Widescreen</PresentationFormat>
  <Paragraphs>63</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 Math</vt:lpstr>
      <vt:lpstr>Office Theme</vt:lpstr>
      <vt:lpstr>PowerPoint Presentation</vt:lpstr>
      <vt:lpstr>Contents</vt:lpstr>
      <vt:lpstr>PowerPoint Presentation</vt:lpstr>
      <vt:lpstr>Parts of wind turbine</vt:lpstr>
      <vt:lpstr>PowerPoint Presentation</vt:lpstr>
      <vt:lpstr>PowerPoint Presentation</vt:lpstr>
      <vt:lpstr>PowerPoint Presentation</vt:lpstr>
      <vt:lpstr>PowerPoint Presentation</vt:lpstr>
      <vt:lpstr>PowerPoint Presentation</vt:lpstr>
      <vt:lpstr>PowerPoint Presentation</vt:lpstr>
      <vt:lpstr>Horizontal axis,vertical axis wind turbines.</vt:lpstr>
      <vt:lpstr>Horizontal axis wind turbine</vt:lpstr>
      <vt:lpstr>PowerPoint Presentation</vt:lpstr>
      <vt:lpstr>Vertical axis wind turbine</vt:lpstr>
      <vt:lpstr>Comparison of HORIZONTAL,VERTICAL AXIS WIND TURBINES</vt:lpstr>
      <vt:lpstr>UPWIND,DOWNWIND TURBINES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Induction generators</vt:lpstr>
      <vt:lpstr>Applications: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asad</dc:creator>
  <cp:lastModifiedBy>asad</cp:lastModifiedBy>
  <cp:revision>35</cp:revision>
  <dcterms:created xsi:type="dcterms:W3CDTF">2019-01-27T02:13:28Z</dcterms:created>
  <dcterms:modified xsi:type="dcterms:W3CDTF">2019-02-10T16:03:03Z</dcterms:modified>
</cp:coreProperties>
</file>