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4" d="100"/>
          <a:sy n="64" d="100"/>
        </p:scale>
        <p:origin x="-1470"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6400" y="685800"/>
            <a:ext cx="5791200" cy="1200329"/>
          </a:xfrm>
          <a:prstGeom prst="rect">
            <a:avLst/>
          </a:prstGeom>
        </p:spPr>
        <p:txBody>
          <a:bodyPr wrap="square">
            <a:spAutoFit/>
          </a:bodyPr>
          <a:lstStyle/>
          <a:p>
            <a:pPr algn="ctr" fontAlgn="base"/>
            <a:r>
              <a:rPr lang="en-US" sz="3600" b="1" dirty="0" smtClean="0">
                <a:solidFill>
                  <a:srgbClr val="FF0000"/>
                </a:solidFill>
                <a:latin typeface="Times New Roman" pitchFamily="18" charset="0"/>
                <a:cs typeface="Times New Roman" pitchFamily="18" charset="0"/>
              </a:rPr>
              <a:t>SOFTWARES USED IN ESTIMATION COSTING</a:t>
            </a:r>
            <a:endParaRPr lang="en-US" sz="3600" dirty="0">
              <a:solidFill>
                <a:srgbClr val="FF0000"/>
              </a:solidFill>
              <a:latin typeface="Times New Roman" pitchFamily="18" charset="0"/>
              <a:cs typeface="Times New Roman" pitchFamily="18" charset="0"/>
            </a:endParaRPr>
          </a:p>
        </p:txBody>
      </p:sp>
      <p:pic>
        <p:nvPicPr>
          <p:cNvPr id="3" name="Picture 2" descr="extraxion-quantity-takeoff-software-500x500.jpg"/>
          <p:cNvPicPr>
            <a:picLocks noChangeAspect="1"/>
          </p:cNvPicPr>
          <p:nvPr/>
        </p:nvPicPr>
        <p:blipFill>
          <a:blip r:embed="rId2"/>
          <a:srcRect t="33200" r="3200" b="18800"/>
          <a:stretch>
            <a:fillRect/>
          </a:stretch>
        </p:blipFill>
        <p:spPr>
          <a:xfrm>
            <a:off x="1676400" y="2286000"/>
            <a:ext cx="6146800" cy="304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990600"/>
            <a:ext cx="8077200" cy="3970318"/>
          </a:xfrm>
          <a:prstGeom prst="rect">
            <a:avLst/>
          </a:prstGeom>
        </p:spPr>
        <p:txBody>
          <a:bodyPr wrap="square">
            <a:spAutoFit/>
          </a:bodyPr>
          <a:lstStyle/>
          <a:p>
            <a:pPr algn="just">
              <a:lnSpc>
                <a:spcPct val="150000"/>
              </a:lnSpc>
              <a:buFont typeface="Wingdings" pitchFamily="2" charset="2"/>
              <a:buChar char="v"/>
            </a:pPr>
            <a:r>
              <a:rPr lang="en-US" sz="2800" dirty="0" smtClean="0">
                <a:latin typeface="Times New Roman" pitchFamily="18" charset="0"/>
                <a:cs typeface="Times New Roman" pitchFamily="18" charset="0"/>
              </a:rPr>
              <a:t> Microsoft Project creates budgets based on assignment work and resource rates. As resources are assigned to tasks and assignment work estimated, Microsoft Project calculates the cost equals the work times the rate. This rolls up to the task level, then to any summary tasks and finally to the project level.</a:t>
            </a:r>
          </a:p>
        </p:txBody>
      </p:sp>
      <p:sp>
        <p:nvSpPr>
          <p:cNvPr id="3" name="Rectangle 2"/>
          <p:cNvSpPr/>
          <p:nvPr/>
        </p:nvSpPr>
        <p:spPr>
          <a:xfrm>
            <a:off x="609600" y="685800"/>
            <a:ext cx="8077200" cy="461665"/>
          </a:xfrm>
          <a:prstGeom prst="rect">
            <a:avLst/>
          </a:prstGeom>
        </p:spPr>
        <p:txBody>
          <a:bodyPr wrap="square">
            <a:spAutoFit/>
          </a:bodyPr>
          <a:lstStyle/>
          <a:p>
            <a:pPr algn="ctr"/>
            <a:r>
              <a:rPr lang="en-US" sz="2400" b="1" dirty="0" smtClean="0">
                <a:solidFill>
                  <a:srgbClr val="FF0000"/>
                </a:solidFill>
                <a:latin typeface="Times New Roman" pitchFamily="18" charset="0"/>
                <a:cs typeface="Times New Roman" pitchFamily="18" charset="0"/>
              </a:rPr>
              <a:t>MS PROJECT</a:t>
            </a:r>
            <a:endParaRPr lang="en-US"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685800"/>
            <a:ext cx="8077200" cy="523220"/>
          </a:xfrm>
          <a:prstGeom prst="rect">
            <a:avLst/>
          </a:prstGeom>
        </p:spPr>
        <p:txBody>
          <a:bodyPr wrap="square">
            <a:spAutoFit/>
          </a:bodyPr>
          <a:lstStyle/>
          <a:p>
            <a:pPr algn="ctr"/>
            <a:r>
              <a:rPr lang="en-US" sz="2800" b="1" dirty="0" smtClean="0">
                <a:solidFill>
                  <a:srgbClr val="FF0000"/>
                </a:solidFill>
                <a:latin typeface="Times New Roman" pitchFamily="18" charset="0"/>
                <a:cs typeface="Times New Roman" pitchFamily="18" charset="0"/>
              </a:rPr>
              <a:t>MS PROJECT – KEY ELEMENTS</a:t>
            </a:r>
            <a:endParaRPr lang="en-US" sz="2800" dirty="0"/>
          </a:p>
        </p:txBody>
      </p:sp>
      <p:sp>
        <p:nvSpPr>
          <p:cNvPr id="4" name="Rectangle 3"/>
          <p:cNvSpPr/>
          <p:nvPr/>
        </p:nvSpPr>
        <p:spPr>
          <a:xfrm>
            <a:off x="685800" y="1447800"/>
            <a:ext cx="7848600" cy="3892861"/>
          </a:xfrm>
          <a:prstGeom prst="rect">
            <a:avLst/>
          </a:prstGeom>
        </p:spPr>
        <p:txBody>
          <a:bodyPr wrap="square">
            <a:spAutoFit/>
          </a:bodyPr>
          <a:lstStyle/>
          <a:p>
            <a:pPr marL="342900" indent="-342900" algn="just">
              <a:lnSpc>
                <a:spcPct val="150000"/>
              </a:lnSpc>
              <a:buFont typeface="+mj-lt"/>
              <a:buAutoNum type="arabicPeriod"/>
            </a:pPr>
            <a:r>
              <a:rPr lang="en-US" sz="2800" b="1" dirty="0" smtClean="0">
                <a:latin typeface="Times New Roman" pitchFamily="18" charset="0"/>
                <a:cs typeface="Times New Roman" pitchFamily="18" charset="0"/>
              </a:rPr>
              <a:t>RESOURCES</a:t>
            </a:r>
          </a:p>
          <a:p>
            <a:pPr marL="342900" indent="-342900" algn="just">
              <a:lnSpc>
                <a:spcPct val="150000"/>
              </a:lnSpc>
              <a:buFont typeface="+mj-lt"/>
              <a:buAutoNum type="arabicPeriod"/>
            </a:pPr>
            <a:r>
              <a:rPr lang="en-US" sz="2800" b="1" dirty="0" smtClean="0">
                <a:latin typeface="Times New Roman" pitchFamily="18" charset="0"/>
                <a:cs typeface="Times New Roman" pitchFamily="18" charset="0"/>
              </a:rPr>
              <a:t>ALLOCATION</a:t>
            </a:r>
          </a:p>
          <a:p>
            <a:pPr marL="342900" indent="-342900" algn="just">
              <a:lnSpc>
                <a:spcPct val="150000"/>
              </a:lnSpc>
              <a:buFont typeface="+mj-lt"/>
              <a:buAutoNum type="arabicPeriod"/>
            </a:pPr>
            <a:r>
              <a:rPr lang="en-US" sz="2800" b="1" dirty="0" smtClean="0">
                <a:latin typeface="Times New Roman" pitchFamily="18" charset="0"/>
                <a:cs typeface="Times New Roman" pitchFamily="18" charset="0"/>
              </a:rPr>
              <a:t>SCHEDULING</a:t>
            </a:r>
          </a:p>
          <a:p>
            <a:pPr marL="342900" indent="-342900" algn="just">
              <a:lnSpc>
                <a:spcPct val="150000"/>
              </a:lnSpc>
              <a:buFont typeface="+mj-lt"/>
              <a:buAutoNum type="arabicPeriod"/>
            </a:pPr>
            <a:r>
              <a:rPr lang="en-US" sz="2800" b="1" dirty="0" smtClean="0">
                <a:latin typeface="Times New Roman" pitchFamily="18" charset="0"/>
                <a:cs typeface="Times New Roman" pitchFamily="18" charset="0"/>
              </a:rPr>
              <a:t>PREDECESSOR &amp; SUCESSOR</a:t>
            </a:r>
          </a:p>
          <a:p>
            <a:pPr marL="342900" indent="-342900" algn="just">
              <a:lnSpc>
                <a:spcPct val="150000"/>
              </a:lnSpc>
              <a:buFont typeface="+mj-lt"/>
              <a:buAutoNum type="arabicPeriod"/>
            </a:pPr>
            <a:r>
              <a:rPr lang="en-US" sz="2800" b="1" dirty="0" smtClean="0">
                <a:latin typeface="Times New Roman" pitchFamily="18" charset="0"/>
                <a:cs typeface="Times New Roman" pitchFamily="18" charset="0"/>
              </a:rPr>
              <a:t>GANT CHART</a:t>
            </a:r>
          </a:p>
          <a:p>
            <a:pPr marL="342900" indent="-342900" algn="just">
              <a:lnSpc>
                <a:spcPct val="150000"/>
              </a:lnSpc>
              <a:buFont typeface="+mj-lt"/>
              <a:buAutoNum type="arabicPeriod"/>
            </a:pPr>
            <a:r>
              <a:rPr lang="en-US" sz="2800" b="1" dirty="0" smtClean="0">
                <a:latin typeface="Times New Roman" pitchFamily="18" charset="0"/>
                <a:cs typeface="Times New Roman" pitchFamily="18" charset="0"/>
              </a:rPr>
              <a:t>CRITICAL PATH</a:t>
            </a:r>
            <a:endParaRPr lang="en-US" sz="2800" b="1"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762000"/>
            <a:ext cx="8382000" cy="6186309"/>
          </a:xfrm>
          <a:prstGeom prst="rect">
            <a:avLst/>
          </a:prstGeom>
        </p:spPr>
        <p:txBody>
          <a:bodyPr wrap="square">
            <a:spAutoFit/>
          </a:bodyPr>
          <a:lstStyle/>
          <a:p>
            <a:pPr marL="342900" lvl="0" indent="-342900" algn="just">
              <a:lnSpc>
                <a:spcPct val="150000"/>
              </a:lnSpc>
              <a:buFont typeface="+mj-lt"/>
              <a:buAutoNum type="arabicPeriod"/>
            </a:pPr>
            <a:r>
              <a:rPr lang="en-US" sz="2400" b="1" dirty="0" smtClean="0">
                <a:solidFill>
                  <a:prstClr val="black"/>
                </a:solidFill>
                <a:latin typeface="Times New Roman" pitchFamily="18" charset="0"/>
                <a:cs typeface="Times New Roman" pitchFamily="18" charset="0"/>
              </a:rPr>
              <a:t>RESOURCES: </a:t>
            </a:r>
            <a:r>
              <a:rPr lang="en-US" sz="2400" dirty="0" smtClean="0">
                <a:solidFill>
                  <a:prstClr val="black"/>
                </a:solidFill>
                <a:latin typeface="Times New Roman" pitchFamily="18" charset="0"/>
                <a:cs typeface="Times New Roman" pitchFamily="18" charset="0"/>
              </a:rPr>
              <a:t>Resources are referred to as profile which is needed to perform a particular task.</a:t>
            </a:r>
          </a:p>
          <a:p>
            <a:pPr marL="342900" lvl="0" indent="-342900" algn="just">
              <a:lnSpc>
                <a:spcPct val="150000"/>
              </a:lnSpc>
              <a:buFont typeface="+mj-lt"/>
              <a:buAutoNum type="arabicPeriod"/>
            </a:pPr>
            <a:r>
              <a:rPr lang="en-US" sz="2400" b="1" dirty="0" smtClean="0">
                <a:solidFill>
                  <a:prstClr val="black"/>
                </a:solidFill>
                <a:latin typeface="Times New Roman" pitchFamily="18" charset="0"/>
                <a:cs typeface="Times New Roman" pitchFamily="18" charset="0"/>
              </a:rPr>
              <a:t> ALLOCATION: </a:t>
            </a:r>
            <a:r>
              <a:rPr lang="en-US" sz="2400" dirty="0" smtClean="0">
                <a:solidFill>
                  <a:prstClr val="black"/>
                </a:solidFill>
                <a:latin typeface="Times New Roman" pitchFamily="18" charset="0"/>
                <a:cs typeface="Times New Roman" pitchFamily="18" charset="0"/>
              </a:rPr>
              <a:t>Defining the resources to a particular task is called allocation.</a:t>
            </a:r>
          </a:p>
          <a:p>
            <a:pPr marL="342900" lvl="0" indent="-342900" algn="just">
              <a:lnSpc>
                <a:spcPct val="150000"/>
              </a:lnSpc>
              <a:buFont typeface="+mj-lt"/>
              <a:buAutoNum type="arabicPeriod"/>
            </a:pPr>
            <a:r>
              <a:rPr lang="en-US" sz="2400" b="1" dirty="0" smtClean="0">
                <a:solidFill>
                  <a:prstClr val="black"/>
                </a:solidFill>
                <a:latin typeface="Times New Roman" pitchFamily="18" charset="0"/>
                <a:cs typeface="Times New Roman" pitchFamily="18" charset="0"/>
              </a:rPr>
              <a:t>SCHEDULING: </a:t>
            </a:r>
            <a:r>
              <a:rPr lang="en-US" sz="2400" dirty="0" smtClean="0">
                <a:solidFill>
                  <a:prstClr val="black"/>
                </a:solidFill>
                <a:latin typeface="Times New Roman" pitchFamily="18" charset="0"/>
                <a:cs typeface="Times New Roman" pitchFamily="18" charset="0"/>
              </a:rPr>
              <a:t>It is one of the important task in Microsoft project. Scheduling is done in two ways</a:t>
            </a:r>
          </a:p>
          <a:p>
            <a:pPr marL="2628900" lvl="5" indent="-342900" algn="just">
              <a:lnSpc>
                <a:spcPct val="150000"/>
              </a:lnSpc>
              <a:buFont typeface="+mj-lt"/>
              <a:buAutoNum type="arabicPeriod"/>
            </a:pPr>
            <a:r>
              <a:rPr lang="en-US" sz="2400" dirty="0" smtClean="0">
                <a:solidFill>
                  <a:prstClr val="black"/>
                </a:solidFill>
                <a:latin typeface="Times New Roman" pitchFamily="18" charset="0"/>
                <a:cs typeface="Times New Roman" pitchFamily="18" charset="0"/>
              </a:rPr>
              <a:t>Manual scheduling</a:t>
            </a:r>
          </a:p>
          <a:p>
            <a:pPr marL="2628900" lvl="5" indent="-342900" algn="just">
              <a:lnSpc>
                <a:spcPct val="150000"/>
              </a:lnSpc>
              <a:buFont typeface="+mj-lt"/>
              <a:buAutoNum type="arabicPeriod"/>
            </a:pPr>
            <a:r>
              <a:rPr lang="en-US" sz="2400" dirty="0" smtClean="0">
                <a:solidFill>
                  <a:prstClr val="black"/>
                </a:solidFill>
                <a:latin typeface="Times New Roman" pitchFamily="18" charset="0"/>
                <a:cs typeface="Times New Roman" pitchFamily="18" charset="0"/>
              </a:rPr>
              <a:t>Automatic scheduling</a:t>
            </a:r>
          </a:p>
          <a:p>
            <a:pPr marL="457200" lvl="5" indent="-457200" algn="just">
              <a:lnSpc>
                <a:spcPct val="150000"/>
              </a:lnSpc>
              <a:buFont typeface="+mj-lt"/>
              <a:buAutoNum type="arabicPeriod" startAt="4"/>
            </a:pPr>
            <a:r>
              <a:rPr lang="en-US" sz="2400" b="1" dirty="0" smtClean="0">
                <a:solidFill>
                  <a:prstClr val="black"/>
                </a:solidFill>
                <a:latin typeface="Times New Roman" pitchFamily="18" charset="0"/>
                <a:cs typeface="Times New Roman" pitchFamily="18" charset="0"/>
              </a:rPr>
              <a:t>PREDECESSOR &amp; SUCESSOR: </a:t>
            </a:r>
            <a:r>
              <a:rPr lang="en-US" sz="2400" dirty="0" smtClean="0">
                <a:solidFill>
                  <a:prstClr val="black"/>
                </a:solidFill>
                <a:latin typeface="Times New Roman" pitchFamily="18" charset="0"/>
                <a:cs typeface="Times New Roman" pitchFamily="18" charset="0"/>
              </a:rPr>
              <a:t>Predecessor is the task preceding a particular task and </a:t>
            </a:r>
            <a:r>
              <a:rPr lang="en-US" sz="2400" dirty="0" err="1" smtClean="0">
                <a:solidFill>
                  <a:prstClr val="black"/>
                </a:solidFill>
                <a:latin typeface="Times New Roman" pitchFamily="18" charset="0"/>
                <a:cs typeface="Times New Roman" pitchFamily="18" charset="0"/>
              </a:rPr>
              <a:t>Sucessor</a:t>
            </a:r>
            <a:r>
              <a:rPr lang="en-US" sz="2400" dirty="0" smtClean="0">
                <a:solidFill>
                  <a:prstClr val="black"/>
                </a:solidFill>
                <a:latin typeface="Times New Roman" pitchFamily="18" charset="0"/>
                <a:cs typeface="Times New Roman" pitchFamily="18" charset="0"/>
              </a:rPr>
              <a:t> is the task performed after the particular task.</a:t>
            </a:r>
            <a:r>
              <a:rPr lang="en-US" sz="2400" b="1" dirty="0" smtClean="0">
                <a:solidFill>
                  <a:prstClr val="black"/>
                </a:solidFill>
                <a:latin typeface="Times New Roman" pitchFamily="18" charset="0"/>
                <a:cs typeface="Times New Roman" pitchFamily="18" charset="0"/>
              </a:rPr>
              <a:t> </a:t>
            </a:r>
          </a:p>
        </p:txBody>
      </p:sp>
      <p:sp>
        <p:nvSpPr>
          <p:cNvPr id="3" name="Rectangle 2"/>
          <p:cNvSpPr/>
          <p:nvPr/>
        </p:nvSpPr>
        <p:spPr>
          <a:xfrm>
            <a:off x="609600" y="381000"/>
            <a:ext cx="8077200" cy="523220"/>
          </a:xfrm>
          <a:prstGeom prst="rect">
            <a:avLst/>
          </a:prstGeom>
        </p:spPr>
        <p:txBody>
          <a:bodyPr wrap="square">
            <a:spAutoFit/>
          </a:bodyPr>
          <a:lstStyle/>
          <a:p>
            <a:pPr algn="ctr"/>
            <a:r>
              <a:rPr lang="en-US" sz="2800" b="1" dirty="0" smtClean="0">
                <a:solidFill>
                  <a:srgbClr val="FF0000"/>
                </a:solidFill>
                <a:latin typeface="Times New Roman" pitchFamily="18" charset="0"/>
                <a:cs typeface="Times New Roman" pitchFamily="18" charset="0"/>
              </a:rPr>
              <a:t>MS PROJECT – KEY ELEMENTS</a:t>
            </a:r>
            <a:endParaRPr lang="en-US" sz="2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381000"/>
            <a:ext cx="8077200" cy="523220"/>
          </a:xfrm>
          <a:prstGeom prst="rect">
            <a:avLst/>
          </a:prstGeom>
        </p:spPr>
        <p:txBody>
          <a:bodyPr wrap="square">
            <a:spAutoFit/>
          </a:bodyPr>
          <a:lstStyle/>
          <a:p>
            <a:pPr algn="ctr"/>
            <a:r>
              <a:rPr lang="en-US" sz="2800" b="1" dirty="0" smtClean="0">
                <a:solidFill>
                  <a:srgbClr val="FF0000"/>
                </a:solidFill>
                <a:latin typeface="Times New Roman" pitchFamily="18" charset="0"/>
                <a:cs typeface="Times New Roman" pitchFamily="18" charset="0"/>
              </a:rPr>
              <a:t>MS PROJECT – KEY ELEMENTS</a:t>
            </a:r>
            <a:endParaRPr lang="en-US" sz="2800" dirty="0"/>
          </a:p>
        </p:txBody>
      </p:sp>
      <p:sp>
        <p:nvSpPr>
          <p:cNvPr id="3" name="Rectangle 2"/>
          <p:cNvSpPr/>
          <p:nvPr/>
        </p:nvSpPr>
        <p:spPr>
          <a:xfrm>
            <a:off x="457200" y="762000"/>
            <a:ext cx="8382000" cy="2308324"/>
          </a:xfrm>
          <a:prstGeom prst="rect">
            <a:avLst/>
          </a:prstGeom>
        </p:spPr>
        <p:txBody>
          <a:bodyPr wrap="square">
            <a:spAutoFit/>
          </a:bodyPr>
          <a:lstStyle/>
          <a:p>
            <a:pPr marL="284163" lvl="0" indent="-284163" algn="just">
              <a:lnSpc>
                <a:spcPct val="150000"/>
              </a:lnSpc>
              <a:buFont typeface="+mj-lt"/>
              <a:buAutoNum type="arabicPeriod" startAt="5"/>
            </a:pPr>
            <a:r>
              <a:rPr lang="en-US" sz="2400" b="1" dirty="0" smtClean="0">
                <a:solidFill>
                  <a:prstClr val="black"/>
                </a:solidFill>
                <a:latin typeface="Times New Roman" pitchFamily="18" charset="0"/>
                <a:cs typeface="Times New Roman" pitchFamily="18" charset="0"/>
              </a:rPr>
              <a:t>GANT CHART: </a:t>
            </a:r>
            <a:r>
              <a:rPr lang="en-US" sz="2400" dirty="0" smtClean="0">
                <a:solidFill>
                  <a:prstClr val="black"/>
                </a:solidFill>
                <a:latin typeface="Times New Roman" pitchFamily="18" charset="0"/>
                <a:cs typeface="Times New Roman" pitchFamily="18" charset="0"/>
              </a:rPr>
              <a:t>It shows the overall duration of project in the defined constraints.</a:t>
            </a:r>
          </a:p>
          <a:p>
            <a:pPr marL="284163" lvl="0" indent="-284163" algn="just">
              <a:lnSpc>
                <a:spcPct val="150000"/>
              </a:lnSpc>
              <a:buFont typeface="+mj-lt"/>
              <a:buAutoNum type="arabicPeriod" startAt="5"/>
            </a:pPr>
            <a:r>
              <a:rPr lang="en-US" sz="2400" b="1" dirty="0" smtClean="0">
                <a:solidFill>
                  <a:prstClr val="black"/>
                </a:solidFill>
                <a:latin typeface="Times New Roman" pitchFamily="18" charset="0"/>
                <a:cs typeface="Times New Roman" pitchFamily="18" charset="0"/>
              </a:rPr>
              <a:t>CRITICAL PATH: </a:t>
            </a:r>
            <a:r>
              <a:rPr lang="en-US" sz="2400" dirty="0" smtClean="0">
                <a:solidFill>
                  <a:prstClr val="black"/>
                </a:solidFill>
                <a:latin typeface="Times New Roman" pitchFamily="18" charset="0"/>
                <a:cs typeface="Times New Roman" pitchFamily="18" charset="0"/>
              </a:rPr>
              <a:t>Longest duration in the network analysis diagram.</a:t>
            </a:r>
            <a:endParaRPr lang="en-US" sz="2400" b="1" dirty="0" smtClean="0">
              <a:solidFill>
                <a:prstClr val="black"/>
              </a:solidFill>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381000"/>
            <a:ext cx="8077200" cy="523220"/>
          </a:xfrm>
          <a:prstGeom prst="rect">
            <a:avLst/>
          </a:prstGeom>
        </p:spPr>
        <p:txBody>
          <a:bodyPr wrap="square">
            <a:spAutoFit/>
          </a:bodyPr>
          <a:lstStyle/>
          <a:p>
            <a:pPr algn="ctr"/>
            <a:r>
              <a:rPr lang="en-US" sz="2800" b="1" dirty="0" smtClean="0">
                <a:solidFill>
                  <a:srgbClr val="FF0000"/>
                </a:solidFill>
                <a:latin typeface="Times New Roman" pitchFamily="18" charset="0"/>
                <a:cs typeface="Times New Roman" pitchFamily="18" charset="0"/>
              </a:rPr>
              <a:t>TYPES OF PREDECESSORS</a:t>
            </a:r>
            <a:endParaRPr lang="en-US" sz="2800" dirty="0"/>
          </a:p>
        </p:txBody>
      </p:sp>
      <p:sp>
        <p:nvSpPr>
          <p:cNvPr id="3" name="Rectangle 2"/>
          <p:cNvSpPr/>
          <p:nvPr/>
        </p:nvSpPr>
        <p:spPr>
          <a:xfrm>
            <a:off x="685800" y="1447800"/>
            <a:ext cx="7848600" cy="2677656"/>
          </a:xfrm>
          <a:prstGeom prst="rect">
            <a:avLst/>
          </a:prstGeom>
        </p:spPr>
        <p:txBody>
          <a:bodyPr wrap="square">
            <a:spAutoFit/>
          </a:bodyPr>
          <a:lstStyle/>
          <a:p>
            <a:pPr marL="342900" indent="-342900" algn="just">
              <a:lnSpc>
                <a:spcPct val="150000"/>
              </a:lnSpc>
              <a:buFont typeface="+mj-lt"/>
              <a:buAutoNum type="arabicPeriod"/>
            </a:pPr>
            <a:r>
              <a:rPr lang="en-US" sz="2800" b="1" dirty="0" smtClean="0">
                <a:latin typeface="Times New Roman" pitchFamily="18" charset="0"/>
                <a:cs typeface="Times New Roman" pitchFamily="18" charset="0"/>
              </a:rPr>
              <a:t>FINISH TO START (FS)</a:t>
            </a:r>
          </a:p>
          <a:p>
            <a:pPr marL="342900" indent="-342900" algn="just">
              <a:lnSpc>
                <a:spcPct val="150000"/>
              </a:lnSpc>
              <a:buFont typeface="+mj-lt"/>
              <a:buAutoNum type="arabicPeriod"/>
            </a:pPr>
            <a:r>
              <a:rPr lang="en-US" sz="2800" b="1" dirty="0" smtClean="0">
                <a:latin typeface="Times New Roman" pitchFamily="18" charset="0"/>
                <a:cs typeface="Times New Roman" pitchFamily="18" charset="0"/>
              </a:rPr>
              <a:t>START TO START (SS)</a:t>
            </a:r>
          </a:p>
          <a:p>
            <a:pPr marL="342900" indent="-342900" algn="just">
              <a:lnSpc>
                <a:spcPct val="150000"/>
              </a:lnSpc>
              <a:buFont typeface="+mj-lt"/>
              <a:buAutoNum type="arabicPeriod"/>
            </a:pPr>
            <a:r>
              <a:rPr lang="en-US" sz="2800" b="1" dirty="0" smtClean="0">
                <a:latin typeface="Times New Roman" pitchFamily="18" charset="0"/>
                <a:cs typeface="Times New Roman" pitchFamily="18" charset="0"/>
              </a:rPr>
              <a:t>START TO FINISH (SF)</a:t>
            </a:r>
          </a:p>
          <a:p>
            <a:pPr marL="342900" indent="-342900" algn="just">
              <a:lnSpc>
                <a:spcPct val="150000"/>
              </a:lnSpc>
              <a:buFont typeface="+mj-lt"/>
              <a:buAutoNum type="arabicPeriod"/>
            </a:pPr>
            <a:r>
              <a:rPr lang="en-US" sz="2800" b="1" dirty="0" smtClean="0">
                <a:latin typeface="Times New Roman" pitchFamily="18" charset="0"/>
                <a:cs typeface="Times New Roman" pitchFamily="18" charset="0"/>
              </a:rPr>
              <a:t>FINISH TO FINISH (FF)</a:t>
            </a:r>
            <a:endParaRPr lang="en-US" sz="2800" b="1"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2895600"/>
            <a:ext cx="7848600" cy="905056"/>
          </a:xfrm>
          <a:prstGeom prst="rect">
            <a:avLst/>
          </a:prstGeom>
        </p:spPr>
        <p:txBody>
          <a:bodyPr wrap="square">
            <a:spAutoFit/>
          </a:bodyPr>
          <a:lstStyle/>
          <a:p>
            <a:pPr marL="342900" indent="-342900" algn="ctr">
              <a:lnSpc>
                <a:spcPct val="150000"/>
              </a:lnSpc>
            </a:pPr>
            <a:r>
              <a:rPr lang="en-US" sz="4000" b="1" dirty="0" smtClean="0">
                <a:latin typeface="Times New Roman" pitchFamily="18" charset="0"/>
                <a:cs typeface="Times New Roman" pitchFamily="18" charset="0"/>
              </a:rPr>
              <a:t>THANK YOU</a:t>
            </a:r>
            <a:endParaRPr lang="en-US" sz="4000" b="1"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609600"/>
            <a:ext cx="7467600" cy="5262979"/>
          </a:xfrm>
          <a:prstGeom prst="rect">
            <a:avLst/>
          </a:prstGeom>
        </p:spPr>
        <p:txBody>
          <a:bodyPr wrap="square">
            <a:spAutoFit/>
          </a:bodyPr>
          <a:lstStyle/>
          <a:p>
            <a:pPr algn="just" fontAlgn="base">
              <a:lnSpc>
                <a:spcPct val="150000"/>
              </a:lnSpc>
            </a:pPr>
            <a:r>
              <a:rPr lang="en-US" sz="2800" b="1" dirty="0" smtClean="0">
                <a:solidFill>
                  <a:srgbClr val="FF0000"/>
                </a:solidFill>
              </a:rPr>
              <a:t>STACK Takeoff &amp; Estimating:</a:t>
            </a:r>
            <a:endParaRPr lang="en-US" sz="2800" dirty="0" smtClean="0">
              <a:solidFill>
                <a:srgbClr val="FF0000"/>
              </a:solidFill>
            </a:endParaRPr>
          </a:p>
          <a:p>
            <a:pPr algn="just" fontAlgn="base">
              <a:lnSpc>
                <a:spcPct val="150000"/>
              </a:lnSpc>
            </a:pPr>
            <a:r>
              <a:rPr lang="en-US" sz="2800" dirty="0" smtClean="0"/>
              <a:t>STACK Estimating is a cloud-based on-screen takeoff and estimating tool for professional contractors of all business sizes and all trades. STACK users can quickly and easily upload digital plans and complete takeoffs using the software. Then users can create detailed estimates and submit accurate bids.</a:t>
            </a:r>
            <a:endParaRPr lang="en-US"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stack takeoff &amp; estimating software"/>
          <p:cNvPicPr>
            <a:picLocks noChangeAspect="1" noChangeArrowheads="1"/>
          </p:cNvPicPr>
          <p:nvPr/>
        </p:nvPicPr>
        <p:blipFill>
          <a:blip r:embed="rId2"/>
          <a:srcRect/>
          <a:stretch>
            <a:fillRect/>
          </a:stretch>
        </p:blipFill>
        <p:spPr bwMode="auto">
          <a:xfrm>
            <a:off x="228600" y="914400"/>
            <a:ext cx="8562940" cy="42672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Image result for stack takeoff &amp; estimating software"/>
          <p:cNvPicPr>
            <a:picLocks noChangeAspect="1" noChangeArrowheads="1"/>
          </p:cNvPicPr>
          <p:nvPr/>
        </p:nvPicPr>
        <p:blipFill>
          <a:blip r:embed="rId2"/>
          <a:srcRect/>
          <a:stretch>
            <a:fillRect/>
          </a:stretch>
        </p:blipFill>
        <p:spPr bwMode="auto">
          <a:xfrm>
            <a:off x="685800" y="685800"/>
            <a:ext cx="7991172" cy="46482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990601"/>
            <a:ext cx="8153400" cy="5196166"/>
          </a:xfrm>
          <a:prstGeom prst="rect">
            <a:avLst/>
          </a:prstGeom>
        </p:spPr>
        <p:txBody>
          <a:bodyPr wrap="square">
            <a:spAutoFit/>
          </a:bodyPr>
          <a:lstStyle/>
          <a:p>
            <a:pPr algn="just">
              <a:lnSpc>
                <a:spcPct val="150000"/>
              </a:lnSpc>
            </a:pPr>
            <a:r>
              <a:rPr lang="en-US" sz="2800" dirty="0" err="1" smtClean="0">
                <a:latin typeface="Times New Roman" pitchFamily="18" charset="0"/>
                <a:cs typeface="Times New Roman" pitchFamily="18" charset="0"/>
              </a:rPr>
              <a:t>Esticom</a:t>
            </a:r>
            <a:r>
              <a:rPr lang="en-US" sz="2800" dirty="0" smtClean="0">
                <a:latin typeface="Times New Roman" pitchFamily="18" charset="0"/>
                <a:cs typeface="Times New Roman" pitchFamily="18" charset="0"/>
              </a:rPr>
              <a:t> is a cloud-based construction takeoff and estimating platform that helps contractors manage construction projects with real-time access to labor, pricing, plans and material database. Primarily catering to trades such as electrical, plumbing, structured cabling, fire safety, security and HVAC, </a:t>
            </a:r>
            <a:r>
              <a:rPr lang="en-US" sz="2800" dirty="0" err="1" smtClean="0">
                <a:latin typeface="Times New Roman" pitchFamily="18" charset="0"/>
                <a:cs typeface="Times New Roman" pitchFamily="18" charset="0"/>
              </a:rPr>
              <a:t>Esticom</a:t>
            </a:r>
            <a:r>
              <a:rPr lang="en-US" sz="2800" dirty="0" smtClean="0">
                <a:latin typeface="Times New Roman" pitchFamily="18" charset="0"/>
                <a:cs typeface="Times New Roman" pitchFamily="18" charset="0"/>
              </a:rPr>
              <a:t> provides tools to handle operations, purpose-built estimates and projects.</a:t>
            </a:r>
            <a:endParaRPr lang="en-US" sz="2800" dirty="0">
              <a:latin typeface="Times New Roman" pitchFamily="18" charset="0"/>
              <a:cs typeface="Times New Roman" pitchFamily="18" charset="0"/>
            </a:endParaRPr>
          </a:p>
        </p:txBody>
      </p:sp>
      <p:sp>
        <p:nvSpPr>
          <p:cNvPr id="3" name="Rectangle 2"/>
          <p:cNvSpPr/>
          <p:nvPr/>
        </p:nvSpPr>
        <p:spPr>
          <a:xfrm>
            <a:off x="685800" y="457200"/>
            <a:ext cx="1638590" cy="579967"/>
          </a:xfrm>
          <a:prstGeom prst="rect">
            <a:avLst/>
          </a:prstGeom>
        </p:spPr>
        <p:txBody>
          <a:bodyPr wrap="none">
            <a:spAutoFit/>
          </a:bodyPr>
          <a:lstStyle/>
          <a:p>
            <a:pPr algn="just" fontAlgn="base">
              <a:lnSpc>
                <a:spcPct val="150000"/>
              </a:lnSpc>
            </a:pPr>
            <a:r>
              <a:rPr lang="en-US" sz="2400" b="1" dirty="0" smtClean="0">
                <a:solidFill>
                  <a:srgbClr val="FF0000"/>
                </a:solidFill>
                <a:latin typeface="Times New Roman" pitchFamily="18" charset="0"/>
                <a:cs typeface="Times New Roman" pitchFamily="18" charset="0"/>
              </a:rPr>
              <a:t>ESTICOM</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Take-off"/>
          <p:cNvPicPr>
            <a:picLocks noChangeAspect="1" noChangeArrowheads="1"/>
          </p:cNvPicPr>
          <p:nvPr/>
        </p:nvPicPr>
        <p:blipFill>
          <a:blip r:embed="rId2"/>
          <a:srcRect/>
          <a:stretch>
            <a:fillRect/>
          </a:stretch>
        </p:blipFill>
        <p:spPr bwMode="auto">
          <a:xfrm>
            <a:off x="0" y="609600"/>
            <a:ext cx="9239250" cy="45720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533400"/>
            <a:ext cx="8305800" cy="3970318"/>
          </a:xfrm>
          <a:prstGeom prst="rect">
            <a:avLst/>
          </a:prstGeom>
        </p:spPr>
        <p:txBody>
          <a:bodyPr wrap="square">
            <a:spAutoFit/>
          </a:bodyPr>
          <a:lstStyle/>
          <a:p>
            <a:pPr algn="just" fontAlgn="base">
              <a:lnSpc>
                <a:spcPct val="150000"/>
              </a:lnSpc>
            </a:pPr>
            <a:r>
              <a:rPr lang="en-US" sz="2800" b="1" dirty="0" err="1" smtClean="0">
                <a:solidFill>
                  <a:srgbClr val="FF0000"/>
                </a:solidFill>
                <a:latin typeface="Times New Roman" pitchFamily="18" charset="0"/>
                <a:cs typeface="Times New Roman" pitchFamily="18" charset="0"/>
              </a:rPr>
              <a:t>TurboBid</a:t>
            </a:r>
            <a:r>
              <a:rPr lang="en-US" sz="2800" b="1" dirty="0" smtClean="0">
                <a:solidFill>
                  <a:srgbClr val="FF0000"/>
                </a:solidFill>
                <a:latin typeface="Times New Roman" pitchFamily="18" charset="0"/>
                <a:cs typeface="Times New Roman" pitchFamily="18" charset="0"/>
              </a:rPr>
              <a:t> Estimating:</a:t>
            </a:r>
          </a:p>
          <a:p>
            <a:pPr algn="just" fontAlgn="base">
              <a:lnSpc>
                <a:spcPct val="150000"/>
              </a:lnSpc>
            </a:pPr>
            <a:r>
              <a:rPr lang="en-US" sz="2800" dirty="0" err="1" smtClean="0">
                <a:latin typeface="Times New Roman" pitchFamily="18" charset="0"/>
                <a:cs typeface="Times New Roman" pitchFamily="18" charset="0"/>
              </a:rPr>
              <a:t>TurboBid</a:t>
            </a:r>
            <a:r>
              <a:rPr lang="en-US" sz="2800" dirty="0" smtClean="0">
                <a:latin typeface="Times New Roman" pitchFamily="18" charset="0"/>
                <a:cs typeface="Times New Roman" pitchFamily="18" charset="0"/>
              </a:rPr>
              <a:t> is an on-premise estimating software solution for small and midsize contractors designed to help them complete project estimations, regardless of the type of work, whether it's new residential, light commercial, remodeling, service work or flat rate pricing.</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Digital Take-off"/>
          <p:cNvPicPr>
            <a:picLocks noChangeAspect="1" noChangeArrowheads="1"/>
          </p:cNvPicPr>
          <p:nvPr/>
        </p:nvPicPr>
        <p:blipFill>
          <a:blip r:embed="rId2"/>
          <a:srcRect/>
          <a:stretch>
            <a:fillRect/>
          </a:stretch>
        </p:blipFill>
        <p:spPr bwMode="auto">
          <a:xfrm>
            <a:off x="0" y="228600"/>
            <a:ext cx="9144000" cy="6221692"/>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685800"/>
            <a:ext cx="8077200" cy="461665"/>
          </a:xfrm>
          <a:prstGeom prst="rect">
            <a:avLst/>
          </a:prstGeom>
        </p:spPr>
        <p:txBody>
          <a:bodyPr wrap="square">
            <a:spAutoFit/>
          </a:bodyPr>
          <a:lstStyle/>
          <a:p>
            <a:pPr algn="ctr"/>
            <a:r>
              <a:rPr lang="en-US" sz="2400" b="1" dirty="0" smtClean="0">
                <a:solidFill>
                  <a:srgbClr val="FF0000"/>
                </a:solidFill>
                <a:latin typeface="Times New Roman" pitchFamily="18" charset="0"/>
                <a:cs typeface="Times New Roman" pitchFamily="18" charset="0"/>
              </a:rPr>
              <a:t>MS PROJECT</a:t>
            </a:r>
            <a:endParaRPr lang="en-US" sz="2400" dirty="0"/>
          </a:p>
        </p:txBody>
      </p:sp>
      <p:sp>
        <p:nvSpPr>
          <p:cNvPr id="3" name="Rectangle 2"/>
          <p:cNvSpPr/>
          <p:nvPr/>
        </p:nvSpPr>
        <p:spPr>
          <a:xfrm>
            <a:off x="457200" y="1295400"/>
            <a:ext cx="8458200" cy="3970318"/>
          </a:xfrm>
          <a:prstGeom prst="rect">
            <a:avLst/>
          </a:prstGeom>
        </p:spPr>
        <p:txBody>
          <a:bodyPr wrap="square">
            <a:spAutoFit/>
          </a:bodyPr>
          <a:lstStyle/>
          <a:p>
            <a:pPr algn="just">
              <a:lnSpc>
                <a:spcPct val="150000"/>
              </a:lnSpc>
              <a:buFont typeface="Wingdings" pitchFamily="2" charset="2"/>
              <a:buChar char="v"/>
            </a:pPr>
            <a:r>
              <a:rPr lang="en-US" sz="2800" dirty="0" smtClean="0">
                <a:latin typeface="Times New Roman" pitchFamily="18" charset="0"/>
                <a:cs typeface="Times New Roman" pitchFamily="18" charset="0"/>
              </a:rPr>
              <a:t> Microsoft Project is the world's most popular project management software developed and sold by Microsoft.</a:t>
            </a:r>
          </a:p>
          <a:p>
            <a:pPr algn="just">
              <a:lnSpc>
                <a:spcPct val="150000"/>
              </a:lnSpc>
            </a:pPr>
            <a:endParaRPr lang="en-US" sz="2800" dirty="0" smtClean="0">
              <a:latin typeface="Times New Roman" pitchFamily="18" charset="0"/>
              <a:cs typeface="Times New Roman" pitchFamily="18" charset="0"/>
            </a:endParaRPr>
          </a:p>
          <a:p>
            <a:pPr algn="just">
              <a:lnSpc>
                <a:spcPct val="150000"/>
              </a:lnSpc>
              <a:buFont typeface="Wingdings" pitchFamily="2" charset="2"/>
              <a:buChar char="v"/>
            </a:pPr>
            <a:r>
              <a:rPr lang="en-US" sz="2800" dirty="0" smtClean="0"/>
              <a:t> </a:t>
            </a:r>
            <a:r>
              <a:rPr lang="en-US" sz="2800" dirty="0" smtClean="0">
                <a:latin typeface="Times New Roman" pitchFamily="18" charset="0"/>
                <a:cs typeface="Times New Roman" pitchFamily="18" charset="0"/>
              </a:rPr>
              <a:t>The application is designed to assist project managers in developing plans, assigning resources to tasks, tracking progress, managing budgets and </a:t>
            </a:r>
            <a:r>
              <a:rPr lang="en-US" sz="2800" dirty="0" err="1" smtClean="0">
                <a:latin typeface="Times New Roman" pitchFamily="18" charset="0"/>
                <a:cs typeface="Times New Roman" pitchFamily="18" charset="0"/>
              </a:rPr>
              <a:t>analysing</a:t>
            </a:r>
            <a:r>
              <a:rPr lang="en-US" sz="2800" dirty="0" smtClean="0">
                <a:latin typeface="Times New Roman" pitchFamily="18" charset="0"/>
                <a:cs typeface="Times New Roman" pitchFamily="18" charset="0"/>
              </a:rPr>
              <a:t> workloads.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754</TotalTime>
  <Words>427</Words>
  <Application>Microsoft Office PowerPoint</Application>
  <PresentationFormat>On-screen Show (4:3)</PresentationFormat>
  <Paragraphs>36</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sai shraddha</dc:creator>
  <cp:lastModifiedBy>sai shraddha</cp:lastModifiedBy>
  <cp:revision>13</cp:revision>
  <dcterms:created xsi:type="dcterms:W3CDTF">2006-08-16T00:00:00Z</dcterms:created>
  <dcterms:modified xsi:type="dcterms:W3CDTF">2020-02-20T06:18:23Z</dcterms:modified>
</cp:coreProperties>
</file>