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90" r:id="rId2"/>
    <p:sldId id="259" r:id="rId3"/>
    <p:sldId id="260" r:id="rId4"/>
    <p:sldId id="256" r:id="rId5"/>
    <p:sldId id="261" r:id="rId6"/>
    <p:sldId id="257" r:id="rId7"/>
    <p:sldId id="258" r:id="rId8"/>
    <p:sldId id="262" r:id="rId9"/>
    <p:sldId id="267" r:id="rId10"/>
    <p:sldId id="263" r:id="rId11"/>
    <p:sldId id="268" r:id="rId12"/>
    <p:sldId id="264" r:id="rId13"/>
    <p:sldId id="265" r:id="rId14"/>
    <p:sldId id="266"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 id="287" r:id="rId35"/>
    <p:sldId id="28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99DDF6-9937-41E6-880A-C695C21F80B4}" type="datetimeFigureOut">
              <a:rPr lang="en-US" smtClean="0"/>
              <a:pPr/>
              <a:t>3/28/2019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D2CA2F-4CD9-4E45-A4BE-8754D69FB396}"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225230-CF15-4CC3-98DB-77AC65AD958B}" type="datetimeFigureOut">
              <a:rPr lang="en-US" smtClean="0"/>
              <a:pPr/>
              <a:t>3/28/2019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DA7484-0800-4A8D-8BF5-D1A5AC1628F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DA7484-0800-4A8D-8BF5-D1A5AC1628FA}"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ECB4FD-1A7F-45B4-9232-A8368005C00A}" type="datetimeFigureOut">
              <a:rPr lang="en-US" smtClean="0"/>
              <a:pPr/>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0F326B-29A7-4D42-B8DA-DEF22E4BD0D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CB4FD-1A7F-45B4-9232-A8368005C00A}" type="datetimeFigureOut">
              <a:rPr lang="en-US" smtClean="0"/>
              <a:pPr/>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0F326B-29A7-4D42-B8DA-DEF22E4BD0D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CB4FD-1A7F-45B4-9232-A8368005C00A}" type="datetimeFigureOut">
              <a:rPr lang="en-US" smtClean="0"/>
              <a:pPr/>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0F326B-29A7-4D42-B8DA-DEF22E4BD0D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CB4FD-1A7F-45B4-9232-A8368005C00A}" type="datetimeFigureOut">
              <a:rPr lang="en-US" smtClean="0"/>
              <a:pPr/>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0F326B-29A7-4D42-B8DA-DEF22E4BD0D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ECB4FD-1A7F-45B4-9232-A8368005C00A}" type="datetimeFigureOut">
              <a:rPr lang="en-US" smtClean="0"/>
              <a:pPr/>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0F326B-29A7-4D42-B8DA-DEF22E4BD0D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ECB4FD-1A7F-45B4-9232-A8368005C00A}" type="datetimeFigureOut">
              <a:rPr lang="en-US" smtClean="0"/>
              <a:pPr/>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0F326B-29A7-4D42-B8DA-DEF22E4BD0D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ECB4FD-1A7F-45B4-9232-A8368005C00A}" type="datetimeFigureOut">
              <a:rPr lang="en-US" smtClean="0"/>
              <a:pPr/>
              <a:t>3/28/2019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0F326B-29A7-4D42-B8DA-DEF22E4BD0D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ECB4FD-1A7F-45B4-9232-A8368005C00A}" type="datetimeFigureOut">
              <a:rPr lang="en-US" smtClean="0"/>
              <a:pPr/>
              <a:t>3/28/2019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0F326B-29A7-4D42-B8DA-DEF22E4BD0D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CB4FD-1A7F-45B4-9232-A8368005C00A}" type="datetimeFigureOut">
              <a:rPr lang="en-US" smtClean="0"/>
              <a:pPr/>
              <a:t>3/28/2019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0F326B-29A7-4D42-B8DA-DEF22E4BD0D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CB4FD-1A7F-45B4-9232-A8368005C00A}" type="datetimeFigureOut">
              <a:rPr lang="en-US" smtClean="0"/>
              <a:pPr/>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0F326B-29A7-4D42-B8DA-DEF22E4BD0D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CB4FD-1A7F-45B4-9232-A8368005C00A}" type="datetimeFigureOut">
              <a:rPr lang="en-US" smtClean="0"/>
              <a:pPr/>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0F326B-29A7-4D42-B8DA-DEF22E4BD0D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CB4FD-1A7F-45B4-9232-A8368005C00A}" type="datetimeFigureOut">
              <a:rPr lang="en-US" smtClean="0"/>
              <a:pPr/>
              <a:t>3/28/2019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F326B-29A7-4D42-B8DA-DEF22E4BD0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33400" y="228600"/>
            <a:ext cx="7686675" cy="3448050"/>
          </a:xfrm>
          <a:prstGeom prst="rect">
            <a:avLst/>
          </a:prstGeom>
          <a:noFill/>
          <a:ln w="9525">
            <a:noFill/>
            <a:miter lim="800000"/>
            <a:headEnd/>
            <a:tailEnd/>
          </a:ln>
          <a:effectLst/>
        </p:spPr>
      </p:pic>
      <p:sp>
        <p:nvSpPr>
          <p:cNvPr id="7" name="TextBox 6"/>
          <p:cNvSpPr txBox="1"/>
          <p:nvPr/>
        </p:nvSpPr>
        <p:spPr>
          <a:xfrm>
            <a:off x="2743200" y="3733800"/>
            <a:ext cx="6400800" cy="1200329"/>
          </a:xfrm>
          <a:prstGeom prst="rect">
            <a:avLst/>
          </a:prstGeom>
          <a:noFill/>
        </p:spPr>
        <p:txBody>
          <a:bodyPr wrap="square" rtlCol="0">
            <a:spAutoFit/>
          </a:bodyPr>
          <a:lstStyle/>
          <a:p>
            <a:r>
              <a:rPr lang="en-US" sz="3600" b="1" dirty="0" smtClean="0"/>
              <a:t>Steering system</a:t>
            </a:r>
          </a:p>
          <a:p>
            <a:r>
              <a:rPr lang="en-US" sz="3600" b="1" dirty="0" smtClean="0"/>
              <a:t> </a:t>
            </a:r>
            <a:r>
              <a:rPr lang="en-US" sz="3600" b="1" dirty="0" smtClean="0"/>
              <a:t>                     -  Dr. P. </a:t>
            </a:r>
            <a:r>
              <a:rPr lang="en-US" sz="3600" b="1" dirty="0" err="1" smtClean="0"/>
              <a:t>Ravichander</a:t>
            </a:r>
            <a:endParaRPr lang="en-US"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400800" cy="461665"/>
          </a:xfrm>
          <a:prstGeom prst="rect">
            <a:avLst/>
          </a:prstGeom>
          <a:noFill/>
        </p:spPr>
        <p:txBody>
          <a:bodyPr wrap="square" rtlCol="0">
            <a:spAutoFit/>
          </a:bodyPr>
          <a:lstStyle/>
          <a:p>
            <a:r>
              <a:rPr lang="en-US" sz="2400" b="1" dirty="0" smtClean="0"/>
              <a:t>Steering Gearbox: </a:t>
            </a:r>
            <a:endParaRPr lang="en-US" sz="2400" b="1" dirty="0"/>
          </a:p>
        </p:txBody>
      </p:sp>
      <p:sp>
        <p:nvSpPr>
          <p:cNvPr id="3" name="TextBox 2"/>
          <p:cNvSpPr txBox="1"/>
          <p:nvPr/>
        </p:nvSpPr>
        <p:spPr>
          <a:xfrm>
            <a:off x="0" y="533400"/>
            <a:ext cx="8991600" cy="5663089"/>
          </a:xfrm>
          <a:prstGeom prst="rect">
            <a:avLst/>
          </a:prstGeom>
          <a:noFill/>
        </p:spPr>
        <p:txBody>
          <a:bodyPr wrap="square" rtlCol="0">
            <a:spAutoFit/>
          </a:bodyPr>
          <a:lstStyle/>
          <a:p>
            <a:pPr algn="just">
              <a:buFont typeface="Arial" pitchFamily="34" charset="0"/>
              <a:buChar char="•"/>
            </a:pPr>
            <a:r>
              <a:rPr lang="en-US" sz="2000" dirty="0" smtClean="0"/>
              <a:t>The steering gearbox mainly consists of two gears enclosed in a housing. One of them is attached to the steering shaft and the other is attached to the steering linkages which are further attached to the front wheels.</a:t>
            </a:r>
          </a:p>
          <a:p>
            <a:pPr algn="just"/>
            <a:r>
              <a:rPr lang="en-US" sz="2000" dirty="0" smtClean="0"/>
              <a:t>The Primary function of a steering gearbox:</a:t>
            </a:r>
          </a:p>
          <a:p>
            <a:pPr marL="342900" indent="-342900" algn="just">
              <a:buAutoNum type="arabicParenR"/>
            </a:pPr>
            <a:r>
              <a:rPr lang="en-US" sz="2000" dirty="0" smtClean="0"/>
              <a:t>It converts the rotary motion of the steering wheel into straight line motion, which will move the steering linkages.</a:t>
            </a:r>
          </a:p>
          <a:p>
            <a:pPr marL="342900" indent="-342900" algn="just">
              <a:buAutoNum type="arabicParenR"/>
            </a:pPr>
            <a:r>
              <a:rPr lang="en-US" sz="2000" dirty="0" smtClean="0"/>
              <a:t>It provide mechanical advantages(i.e. gear reduction it may be 12:1 to 35:1) which enables the driver to steer the vehicle easily.</a:t>
            </a:r>
          </a:p>
          <a:p>
            <a:pPr marL="342900" indent="-342900" algn="just"/>
            <a:r>
              <a:rPr lang="en-US" sz="2400" b="1" dirty="0" smtClean="0"/>
              <a:t>Types of steering boxes: </a:t>
            </a:r>
          </a:p>
          <a:p>
            <a:pPr marL="457200" indent="-457200" algn="just">
              <a:buAutoNum type="arabicParenR"/>
            </a:pPr>
            <a:r>
              <a:rPr lang="en-US" sz="2000" b="1" dirty="0" smtClean="0"/>
              <a:t>Worm and sector steering gear box: </a:t>
            </a:r>
          </a:p>
          <a:p>
            <a:pPr marL="457200" indent="-457200" algn="just">
              <a:buFont typeface="Arial" pitchFamily="34" charset="0"/>
              <a:buChar char="•"/>
            </a:pPr>
            <a:r>
              <a:rPr lang="en-US" sz="2000" dirty="0" smtClean="0"/>
              <a:t>In this type of steering gear, a worm is placed at the end of the steering shaft and it is in constant mesh with a sector gear mounted on a sector shaft which is attached to the </a:t>
            </a:r>
            <a:r>
              <a:rPr lang="en-US" sz="2000" b="1" dirty="0" smtClean="0"/>
              <a:t>pitman arm ( Drop arm)</a:t>
            </a:r>
            <a:r>
              <a:rPr lang="en-US" sz="2000" dirty="0" smtClean="0"/>
              <a:t>.</a:t>
            </a:r>
          </a:p>
          <a:p>
            <a:pPr marL="457200" indent="-457200" algn="just">
              <a:buFont typeface="Arial" pitchFamily="34" charset="0"/>
              <a:buChar char="•"/>
            </a:pPr>
            <a:r>
              <a:rPr lang="en-US" sz="2000" dirty="0" smtClean="0"/>
              <a:t>The worm shaft is supported in the housing with the help of two bearings, one at the top and the other at the bottom, so that it can rotate easily.</a:t>
            </a:r>
          </a:p>
          <a:p>
            <a:pPr marL="457200" indent="-457200" algn="just">
              <a:buFont typeface="Arial" pitchFamily="34" charset="0"/>
              <a:buChar char="•"/>
            </a:pPr>
            <a:r>
              <a:rPr lang="en-US" sz="2000" dirty="0" smtClean="0"/>
              <a:t>The sector shaft is also held in the housing with bronze bushes on either side.  </a:t>
            </a:r>
          </a:p>
          <a:p>
            <a:pPr marL="457200" indent="-457200" algn="just">
              <a:buFont typeface="Arial" pitchFamily="34" charset="0"/>
              <a:buChar char="•"/>
            </a:pPr>
            <a:r>
              <a:rPr lang="en-US" sz="2000" dirty="0" smtClean="0"/>
              <a:t>This type of steering gear is commonly used in tractors.</a:t>
            </a:r>
          </a:p>
          <a:p>
            <a:pPr algn="just">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762000"/>
            <a:ext cx="4286250" cy="42005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724400" y="533400"/>
            <a:ext cx="4181475" cy="4333875"/>
          </a:xfrm>
          <a:prstGeom prst="rect">
            <a:avLst/>
          </a:prstGeom>
          <a:noFill/>
          <a:ln w="9525">
            <a:noFill/>
            <a:miter lim="800000"/>
            <a:headEnd/>
            <a:tailEnd/>
          </a:ln>
          <a:effectLst/>
        </p:spPr>
      </p:pic>
      <p:sp>
        <p:nvSpPr>
          <p:cNvPr id="4" name="TextBox 3"/>
          <p:cNvSpPr txBox="1"/>
          <p:nvPr/>
        </p:nvSpPr>
        <p:spPr>
          <a:xfrm>
            <a:off x="152400" y="5334000"/>
            <a:ext cx="8991600" cy="1323439"/>
          </a:xfrm>
          <a:prstGeom prst="rect">
            <a:avLst/>
          </a:prstGeom>
          <a:noFill/>
        </p:spPr>
        <p:txBody>
          <a:bodyPr wrap="square" rtlCol="0">
            <a:spAutoFit/>
          </a:bodyPr>
          <a:lstStyle/>
          <a:p>
            <a:pPr algn="just"/>
            <a:r>
              <a:rPr lang="en-US" sz="2000" b="1" dirty="0" smtClean="0"/>
              <a:t>2) Worm and roller steering gear:</a:t>
            </a:r>
          </a:p>
          <a:p>
            <a:pPr algn="just">
              <a:buFont typeface="Arial" pitchFamily="34" charset="0"/>
              <a:buChar char="•"/>
            </a:pPr>
            <a:r>
              <a:rPr lang="en-US" sz="2000" b="1" dirty="0" smtClean="0"/>
              <a:t> </a:t>
            </a:r>
            <a:r>
              <a:rPr lang="en-US" sz="2000" dirty="0" smtClean="0"/>
              <a:t>This type of steering gear is similar to worm and sector type. </a:t>
            </a:r>
          </a:p>
          <a:p>
            <a:pPr algn="just">
              <a:buFont typeface="Arial" pitchFamily="34" charset="0"/>
              <a:buChar char="•"/>
            </a:pPr>
            <a:r>
              <a:rPr lang="en-US" sz="2000" dirty="0" smtClean="0"/>
              <a:t>The difference is that in this case, a complete gear is fixed on the sector shaft whereas in sector type, only a sector of the gear is used.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554545"/>
          </a:xfrm>
          <a:prstGeom prst="rect">
            <a:avLst/>
          </a:prstGeom>
          <a:noFill/>
        </p:spPr>
        <p:txBody>
          <a:bodyPr wrap="square" rtlCol="0">
            <a:spAutoFit/>
          </a:bodyPr>
          <a:lstStyle/>
          <a:p>
            <a:pPr algn="just"/>
            <a:r>
              <a:rPr lang="en-US" sz="2000" b="1" dirty="0" smtClean="0"/>
              <a:t>3) Worm and nut steering gear:</a:t>
            </a:r>
          </a:p>
          <a:p>
            <a:pPr algn="just">
              <a:buFont typeface="Arial" pitchFamily="34" charset="0"/>
              <a:buChar char="•"/>
            </a:pPr>
            <a:r>
              <a:rPr lang="en-US" sz="2000" dirty="0" smtClean="0"/>
              <a:t>In this type of steering gear, worm and steering shaft are made out of a single piece.</a:t>
            </a:r>
          </a:p>
          <a:p>
            <a:pPr algn="just">
              <a:buFont typeface="Arial" pitchFamily="34" charset="0"/>
              <a:buChar char="•"/>
            </a:pPr>
            <a:r>
              <a:rPr lang="en-US" sz="2000" dirty="0" smtClean="0"/>
              <a:t>At the end of the shaft, square screw threads are made, therefore, when the steering column is rotated the worm also rotates. </a:t>
            </a:r>
          </a:p>
          <a:p>
            <a:pPr algn="just">
              <a:buFont typeface="Arial" pitchFamily="34" charset="0"/>
              <a:buChar char="•"/>
            </a:pPr>
            <a:r>
              <a:rPr lang="en-US" sz="2000" dirty="0" smtClean="0"/>
              <a:t>A bonze nut is fixed on the worm, this nut attached to the cross(sector) shaft.</a:t>
            </a:r>
          </a:p>
          <a:p>
            <a:pPr algn="just">
              <a:buFont typeface="Arial" pitchFamily="34" charset="0"/>
              <a:buChar char="•"/>
            </a:pPr>
            <a:r>
              <a:rPr lang="en-US" sz="2000" dirty="0" smtClean="0"/>
              <a:t>In its operation, this steering gear acts like a bolt and nut.</a:t>
            </a:r>
          </a:p>
          <a:p>
            <a:pPr algn="just">
              <a:buFont typeface="Arial" pitchFamily="34" charset="0"/>
              <a:buChar char="•"/>
            </a:pPr>
            <a:r>
              <a:rPr lang="en-US" sz="2000" dirty="0" smtClean="0"/>
              <a:t>The turning of a steering wheel moves the nut along the steering shaft screw thread up and down, moving the cross(sector) shaft.   </a:t>
            </a:r>
          </a:p>
        </p:txBody>
      </p:sp>
      <p:pic>
        <p:nvPicPr>
          <p:cNvPr id="6" name="Picture 2"/>
          <p:cNvPicPr>
            <a:picLocks noChangeAspect="1" noChangeArrowheads="1"/>
          </p:cNvPicPr>
          <p:nvPr/>
        </p:nvPicPr>
        <p:blipFill>
          <a:blip r:embed="rId2"/>
          <a:srcRect/>
          <a:stretch>
            <a:fillRect/>
          </a:stretch>
        </p:blipFill>
        <p:spPr bwMode="auto">
          <a:xfrm>
            <a:off x="4848225" y="2381250"/>
            <a:ext cx="4295775" cy="4476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839200" cy="2862322"/>
          </a:xfrm>
          <a:prstGeom prst="rect">
            <a:avLst/>
          </a:prstGeom>
          <a:noFill/>
        </p:spPr>
        <p:txBody>
          <a:bodyPr wrap="square" rtlCol="0">
            <a:spAutoFit/>
          </a:bodyPr>
          <a:lstStyle/>
          <a:p>
            <a:pPr algn="just"/>
            <a:r>
              <a:rPr lang="en-US" sz="2000" b="1" dirty="0" smtClean="0"/>
              <a:t>4) Worm and nut with re-circulating ball steering drop arm gear:</a:t>
            </a:r>
          </a:p>
          <a:p>
            <a:pPr algn="just">
              <a:buFont typeface="Arial" pitchFamily="34" charset="0"/>
              <a:buChar char="•"/>
            </a:pPr>
            <a:r>
              <a:rPr lang="en-US" sz="2000" dirty="0" smtClean="0"/>
              <a:t>This type of steering gear is an improved type of worm and nut steering gear.</a:t>
            </a:r>
          </a:p>
          <a:p>
            <a:pPr algn="just">
              <a:buFont typeface="Arial" pitchFamily="34" charset="0"/>
              <a:buChar char="•"/>
            </a:pPr>
            <a:r>
              <a:rPr lang="en-US" sz="2000" dirty="0" smtClean="0"/>
              <a:t>In this type of steering gear, a ball nut is mounted on the worm.</a:t>
            </a:r>
          </a:p>
          <a:p>
            <a:pPr algn="just">
              <a:buFont typeface="Arial" pitchFamily="34" charset="0"/>
              <a:buChar char="•"/>
            </a:pPr>
            <a:r>
              <a:rPr lang="en-US" sz="2000" dirty="0" smtClean="0"/>
              <a:t>The steel balls are provided between the worm groves and ball nut. These steel balls ensure a smooth and frictionless drive.</a:t>
            </a:r>
          </a:p>
          <a:p>
            <a:pPr algn="just">
              <a:buFont typeface="Arial" pitchFamily="34" charset="0"/>
              <a:buChar char="•"/>
            </a:pPr>
            <a:r>
              <a:rPr lang="en-US" sz="2000" dirty="0" smtClean="0"/>
              <a:t>The teeth on the ball nut meshes with the teeth of the sector gear mounted on the shaft.</a:t>
            </a:r>
          </a:p>
          <a:p>
            <a:pPr algn="just">
              <a:buFont typeface="Arial" pitchFamily="34" charset="0"/>
              <a:buChar char="•"/>
            </a:pPr>
            <a:r>
              <a:rPr lang="en-US" sz="2000" dirty="0" smtClean="0"/>
              <a:t>This type of steering gear produces a light steering feel but has a complex construction. </a:t>
            </a:r>
          </a:p>
        </p:txBody>
      </p:sp>
      <p:pic>
        <p:nvPicPr>
          <p:cNvPr id="5122" name="Picture 2"/>
          <p:cNvPicPr>
            <a:picLocks noChangeAspect="1" noChangeArrowheads="1"/>
          </p:cNvPicPr>
          <p:nvPr/>
        </p:nvPicPr>
        <p:blipFill>
          <a:blip r:embed="rId2"/>
          <a:srcRect/>
          <a:stretch>
            <a:fillRect/>
          </a:stretch>
        </p:blipFill>
        <p:spPr bwMode="auto">
          <a:xfrm>
            <a:off x="2590800" y="2743200"/>
            <a:ext cx="4228812"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308324"/>
          </a:xfrm>
          <a:prstGeom prst="rect">
            <a:avLst/>
          </a:prstGeom>
          <a:noFill/>
        </p:spPr>
        <p:txBody>
          <a:bodyPr wrap="square" rtlCol="0">
            <a:spAutoFit/>
          </a:bodyPr>
          <a:lstStyle/>
          <a:p>
            <a:pPr algn="just"/>
            <a:r>
              <a:rPr lang="en-US" b="1" dirty="0" smtClean="0"/>
              <a:t>5) Rack and pinion type steering gear:</a:t>
            </a:r>
          </a:p>
          <a:p>
            <a:pPr algn="just">
              <a:buFont typeface="Arial" pitchFamily="34" charset="0"/>
              <a:buChar char="•"/>
            </a:pPr>
            <a:r>
              <a:rPr lang="en-US" dirty="0" smtClean="0"/>
              <a:t>In this type of steering gear, the steering shaft is connected to a small pinion gear.</a:t>
            </a:r>
          </a:p>
          <a:p>
            <a:pPr algn="just">
              <a:buFont typeface="Arial" pitchFamily="34" charset="0"/>
              <a:buChar char="•"/>
            </a:pPr>
            <a:r>
              <a:rPr lang="en-US" dirty="0" smtClean="0"/>
              <a:t>This gear is in mesh with the teeth on top of the long bar, called a rack.</a:t>
            </a:r>
          </a:p>
          <a:p>
            <a:pPr algn="just">
              <a:buFont typeface="Arial" pitchFamily="34" charset="0"/>
              <a:buChar char="•"/>
            </a:pPr>
            <a:r>
              <a:rPr lang="en-US" dirty="0" smtClean="0"/>
              <a:t>Both end of the a rack are joined to tie rods with the help of ball joints.</a:t>
            </a:r>
          </a:p>
          <a:p>
            <a:pPr algn="just">
              <a:buFont typeface="Arial" pitchFamily="34" charset="0"/>
              <a:buChar char="•"/>
            </a:pPr>
            <a:r>
              <a:rPr lang="en-US" dirty="0" smtClean="0"/>
              <a:t>The other end of tie rods are fixed with steering knuckle arms at right and left.</a:t>
            </a:r>
          </a:p>
          <a:p>
            <a:pPr algn="just">
              <a:buFont typeface="Arial" pitchFamily="34" charset="0"/>
              <a:buChar char="•"/>
            </a:pPr>
            <a:r>
              <a:rPr lang="en-US" dirty="0" smtClean="0"/>
              <a:t>When the steering wheel is turned, the pinion shaft rotates and revolving.</a:t>
            </a:r>
          </a:p>
          <a:p>
            <a:pPr algn="just">
              <a:buFont typeface="Arial" pitchFamily="34" charset="0"/>
              <a:buChar char="•"/>
            </a:pPr>
            <a:r>
              <a:rPr lang="en-US" dirty="0" smtClean="0"/>
              <a:t>The rack and pinion type of steering gear is most commonly used at present in smaller vehicles, due to its simple in construction and excellent steering sensitivity. </a:t>
            </a:r>
          </a:p>
        </p:txBody>
      </p:sp>
      <p:pic>
        <p:nvPicPr>
          <p:cNvPr id="6146" name="Picture 2"/>
          <p:cNvPicPr>
            <a:picLocks noChangeAspect="1" noChangeArrowheads="1"/>
          </p:cNvPicPr>
          <p:nvPr/>
        </p:nvPicPr>
        <p:blipFill>
          <a:blip r:embed="rId2"/>
          <a:srcRect/>
          <a:stretch>
            <a:fillRect/>
          </a:stretch>
        </p:blipFill>
        <p:spPr bwMode="auto">
          <a:xfrm>
            <a:off x="990600" y="2286000"/>
            <a:ext cx="771525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3657600" cy="400110"/>
          </a:xfrm>
          <a:prstGeom prst="rect">
            <a:avLst/>
          </a:prstGeom>
          <a:noFill/>
        </p:spPr>
        <p:txBody>
          <a:bodyPr wrap="square" rtlCol="0">
            <a:spAutoFit/>
          </a:bodyPr>
          <a:lstStyle/>
          <a:p>
            <a:r>
              <a:rPr lang="en-US" sz="2000" b="1" dirty="0" smtClean="0"/>
              <a:t>Steering linkages:</a:t>
            </a:r>
            <a:endParaRPr lang="en-US" sz="2000" b="1" dirty="0"/>
          </a:p>
        </p:txBody>
      </p:sp>
      <p:sp>
        <p:nvSpPr>
          <p:cNvPr id="4" name="TextBox 3"/>
          <p:cNvSpPr txBox="1"/>
          <p:nvPr/>
        </p:nvSpPr>
        <p:spPr>
          <a:xfrm>
            <a:off x="0" y="533400"/>
            <a:ext cx="8991600" cy="1785104"/>
          </a:xfrm>
          <a:prstGeom prst="rect">
            <a:avLst/>
          </a:prstGeom>
          <a:noFill/>
        </p:spPr>
        <p:txBody>
          <a:bodyPr wrap="square" rtlCol="0">
            <a:spAutoFit/>
          </a:bodyPr>
          <a:lstStyle/>
          <a:p>
            <a:pPr>
              <a:buFont typeface="Arial" pitchFamily="34" charset="0"/>
              <a:buChar char="•"/>
            </a:pPr>
            <a:r>
              <a:rPr lang="en-US" dirty="0" smtClean="0"/>
              <a:t>The steering linkages is a connection of various links between the steering box and the from wheels.</a:t>
            </a:r>
          </a:p>
          <a:p>
            <a:pPr>
              <a:buFont typeface="Arial" pitchFamily="34" charset="0"/>
              <a:buChar char="•"/>
            </a:pPr>
            <a:r>
              <a:rPr lang="en-US" dirty="0" smtClean="0"/>
              <a:t>The steering linkages transfers the side to side or front to rear movements of the pitman arm in the left to right movement of the wheels.</a:t>
            </a:r>
          </a:p>
          <a:p>
            <a:pPr>
              <a:buFont typeface="Arial" pitchFamily="34" charset="0"/>
              <a:buChar char="•"/>
            </a:pPr>
            <a:r>
              <a:rPr lang="en-US" dirty="0" smtClean="0"/>
              <a:t>Following are the different types of steering linkages:</a:t>
            </a:r>
            <a:endParaRPr lang="en-US" sz="2000" b="1" dirty="0" smtClean="0"/>
          </a:p>
          <a:p>
            <a:pPr marL="457200" indent="-457200">
              <a:buAutoNum type="arabicParenR"/>
            </a:pPr>
            <a:r>
              <a:rPr lang="en-US" sz="2000" b="1" dirty="0" smtClean="0"/>
              <a:t>Conventional steering linkage:  </a:t>
            </a:r>
          </a:p>
        </p:txBody>
      </p:sp>
      <p:pic>
        <p:nvPicPr>
          <p:cNvPr id="5" name="Picture 2"/>
          <p:cNvPicPr>
            <a:picLocks noChangeAspect="1" noChangeArrowheads="1"/>
          </p:cNvPicPr>
          <p:nvPr/>
        </p:nvPicPr>
        <p:blipFill>
          <a:blip r:embed="rId2"/>
          <a:srcRect/>
          <a:stretch>
            <a:fillRect/>
          </a:stretch>
        </p:blipFill>
        <p:spPr bwMode="auto">
          <a:xfrm>
            <a:off x="1295400" y="2209800"/>
            <a:ext cx="6934201"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708981"/>
          </a:xfrm>
          <a:prstGeom prst="rect">
            <a:avLst/>
          </a:prstGeom>
          <a:noFill/>
        </p:spPr>
        <p:txBody>
          <a:bodyPr wrap="square" rtlCol="0">
            <a:spAutoFit/>
          </a:bodyPr>
          <a:lstStyle/>
          <a:p>
            <a:r>
              <a:rPr lang="en-US" sz="2000" b="1" dirty="0" smtClean="0"/>
              <a:t>2) Independent front suspension steering linkages:</a:t>
            </a:r>
          </a:p>
          <a:p>
            <a:pPr marL="457200" indent="-457200">
              <a:buAutoNum type="alphaLcParenR"/>
            </a:pPr>
            <a:r>
              <a:rPr lang="en-US" sz="2000" b="1" dirty="0" smtClean="0"/>
              <a:t>Parallelogram steering linkage</a:t>
            </a:r>
            <a:r>
              <a:rPr lang="en-US" sz="2000" dirty="0" smtClean="0"/>
              <a:t>: </a:t>
            </a:r>
          </a:p>
          <a:p>
            <a:pPr marL="457200" indent="-457200">
              <a:buFont typeface="Arial" pitchFamily="34" charset="0"/>
              <a:buChar char="•"/>
            </a:pPr>
            <a:r>
              <a:rPr lang="en-US" sz="2000" dirty="0" smtClean="0"/>
              <a:t>the parallelogram steering linkage is found on larger cars, pick-ups and larger SUV’s.</a:t>
            </a:r>
          </a:p>
          <a:p>
            <a:pPr marL="457200" indent="-457200">
              <a:buFont typeface="Arial" pitchFamily="34" charset="0"/>
              <a:buChar char="•"/>
            </a:pPr>
            <a:r>
              <a:rPr lang="en-US" sz="2000" dirty="0" smtClean="0"/>
              <a:t>The drop arm connects the linkage of the steering column through steering gear located at the base of the column.</a:t>
            </a:r>
          </a:p>
          <a:p>
            <a:pPr marL="457200" indent="-457200">
              <a:buFont typeface="Arial" pitchFamily="34" charset="0"/>
              <a:buChar char="•"/>
            </a:pPr>
            <a:r>
              <a:rPr lang="en-US" sz="2000" dirty="0" smtClean="0"/>
              <a:t>These parallelogram linkages is of different forms:</a:t>
            </a:r>
          </a:p>
          <a:p>
            <a:pPr marL="514350" indent="-514350">
              <a:buAutoNum type="romanLcParenR"/>
            </a:pPr>
            <a:r>
              <a:rPr lang="en-US" sz="2000" b="1" dirty="0" smtClean="0"/>
              <a:t>Centre link arrangement: </a:t>
            </a:r>
            <a:r>
              <a:rPr lang="en-US" sz="2000" dirty="0" smtClean="0"/>
              <a:t>in centre link arrangement, a centre link is supported at one end by drop arm and the other end by the idler arm. These two arms are parallel to each other. It is further attached to the vehicle frame.</a:t>
            </a:r>
          </a:p>
          <a:p>
            <a:pPr marL="514350" indent="-514350">
              <a:buFont typeface="Arial" pitchFamily="34" charset="0"/>
              <a:buChar char="•"/>
            </a:pPr>
            <a:r>
              <a:rPr lang="en-US" sz="2000" dirty="0" smtClean="0"/>
              <a:t>The outer ends of the centre link are further connected through the tie rods.</a:t>
            </a:r>
          </a:p>
          <a:p>
            <a:pPr marL="514350" indent="-514350">
              <a:buFont typeface="Arial" pitchFamily="34" charset="0"/>
              <a:buChar char="•"/>
            </a:pPr>
            <a:r>
              <a:rPr lang="en-US" sz="2000" dirty="0" smtClean="0"/>
              <a:t>The tie rods actually make the final connections between the steering linkage and steering knuckles.</a:t>
            </a:r>
          </a:p>
          <a:p>
            <a:pPr marL="514350" indent="-514350">
              <a:buFont typeface="Arial" pitchFamily="34" charset="0"/>
              <a:buChar char="•"/>
            </a:pPr>
            <a:r>
              <a:rPr lang="en-US" sz="2000" dirty="0" smtClean="0"/>
              <a:t>The tie rods have adjustable sleeves or bolts to adjust correct toe settings.</a:t>
            </a:r>
          </a:p>
          <a:p>
            <a:pPr marL="514350" indent="-514350">
              <a:buFont typeface="Arial" pitchFamily="34" charset="0"/>
              <a:buChar char="•"/>
            </a:pPr>
            <a:r>
              <a:rPr lang="en-US" sz="2000" dirty="0" smtClean="0"/>
              <a:t>The centre link and tie rods are nearly parallel when viewed at the top. </a:t>
            </a:r>
          </a:p>
        </p:txBody>
      </p:sp>
      <p:pic>
        <p:nvPicPr>
          <p:cNvPr id="3" name="Picture 2"/>
          <p:cNvPicPr>
            <a:picLocks noChangeAspect="1" noChangeArrowheads="1"/>
          </p:cNvPicPr>
          <p:nvPr/>
        </p:nvPicPr>
        <p:blipFill>
          <a:blip r:embed="rId3"/>
          <a:srcRect/>
          <a:stretch>
            <a:fillRect/>
          </a:stretch>
        </p:blipFill>
        <p:spPr bwMode="auto">
          <a:xfrm>
            <a:off x="1981200" y="4724400"/>
            <a:ext cx="5791200" cy="1734771"/>
          </a:xfrm>
          <a:prstGeom prst="rect">
            <a:avLst/>
          </a:prstGeom>
          <a:noFill/>
          <a:ln w="9525">
            <a:noFill/>
            <a:miter lim="800000"/>
            <a:headEnd/>
            <a:tailEnd/>
          </a:ln>
          <a:effectLst/>
        </p:spPr>
      </p:pic>
      <p:sp>
        <p:nvSpPr>
          <p:cNvPr id="4" name="Rectangle 3"/>
          <p:cNvSpPr/>
          <p:nvPr/>
        </p:nvSpPr>
        <p:spPr>
          <a:xfrm>
            <a:off x="3352800" y="6519446"/>
            <a:ext cx="2252540" cy="338554"/>
          </a:xfrm>
          <a:prstGeom prst="rect">
            <a:avLst/>
          </a:prstGeom>
        </p:spPr>
        <p:txBody>
          <a:bodyPr wrap="none">
            <a:spAutoFit/>
          </a:bodyPr>
          <a:lstStyle/>
          <a:p>
            <a:r>
              <a:rPr lang="en-US" sz="1600" b="1" dirty="0" smtClean="0"/>
              <a:t>Centre link arrangement</a:t>
            </a:r>
            <a:endParaRPr lang="en-US" sz="1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0" y="3352800"/>
            <a:ext cx="2286000" cy="338554"/>
          </a:xfrm>
          <a:prstGeom prst="rect">
            <a:avLst/>
          </a:prstGeom>
        </p:spPr>
        <p:txBody>
          <a:bodyPr wrap="square">
            <a:spAutoFit/>
          </a:bodyPr>
          <a:lstStyle/>
          <a:p>
            <a:r>
              <a:rPr lang="en-US" sz="1600" b="1" dirty="0" smtClean="0"/>
              <a:t>Relay linkage type</a:t>
            </a:r>
            <a:endParaRPr lang="en-US" sz="1600" b="1" dirty="0"/>
          </a:p>
        </p:txBody>
      </p:sp>
      <p:pic>
        <p:nvPicPr>
          <p:cNvPr id="1029" name="Picture 5"/>
          <p:cNvPicPr>
            <a:picLocks noChangeAspect="1" noChangeArrowheads="1"/>
          </p:cNvPicPr>
          <p:nvPr/>
        </p:nvPicPr>
        <p:blipFill>
          <a:blip r:embed="rId2"/>
          <a:srcRect/>
          <a:stretch>
            <a:fillRect/>
          </a:stretch>
        </p:blipFill>
        <p:spPr bwMode="auto">
          <a:xfrm>
            <a:off x="0" y="838200"/>
            <a:ext cx="4876800" cy="2515171"/>
          </a:xfrm>
          <a:prstGeom prst="rect">
            <a:avLst/>
          </a:prstGeom>
          <a:noFill/>
          <a:ln w="9525">
            <a:noFill/>
            <a:miter lim="800000"/>
            <a:headEnd/>
            <a:tailEnd/>
          </a:ln>
          <a:effectLst/>
        </p:spPr>
      </p:pic>
      <p:sp>
        <p:nvSpPr>
          <p:cNvPr id="11" name="Rectangle 10"/>
          <p:cNvSpPr/>
          <p:nvPr/>
        </p:nvSpPr>
        <p:spPr>
          <a:xfrm>
            <a:off x="0" y="0"/>
            <a:ext cx="8991600" cy="923330"/>
          </a:xfrm>
          <a:prstGeom prst="rect">
            <a:avLst/>
          </a:prstGeom>
        </p:spPr>
        <p:txBody>
          <a:bodyPr wrap="square">
            <a:spAutoFit/>
          </a:bodyPr>
          <a:lstStyle/>
          <a:p>
            <a:pPr marL="514350" indent="-514350">
              <a:buAutoNum type="romanLcParenR" startAt="2"/>
            </a:pPr>
            <a:r>
              <a:rPr lang="en-US" b="1" dirty="0" smtClean="0"/>
              <a:t>Relay linkage type: </a:t>
            </a:r>
            <a:r>
              <a:rPr lang="en-US" dirty="0" smtClean="0"/>
              <a:t>the relay rod connects the drop arm and an idler arm placed parallel to it, on the other side of frame.</a:t>
            </a:r>
          </a:p>
          <a:p>
            <a:pPr marL="514350" indent="-514350">
              <a:buFont typeface="Arial" pitchFamily="34" charset="0"/>
              <a:buChar char="•"/>
            </a:pPr>
            <a:r>
              <a:rPr lang="en-US" dirty="0" smtClean="0"/>
              <a:t>The relay rod is further connected through the tie rods placed parallel to relay rod </a:t>
            </a:r>
            <a:r>
              <a:rPr lang="en-US" b="1" dirty="0" smtClean="0"/>
              <a:t> </a:t>
            </a:r>
          </a:p>
        </p:txBody>
      </p:sp>
      <p:sp>
        <p:nvSpPr>
          <p:cNvPr id="12" name="Rectangle 11"/>
          <p:cNvSpPr/>
          <p:nvPr/>
        </p:nvSpPr>
        <p:spPr>
          <a:xfrm>
            <a:off x="0" y="3581400"/>
            <a:ext cx="3572325" cy="369332"/>
          </a:xfrm>
          <a:prstGeom prst="rect">
            <a:avLst/>
          </a:prstGeom>
        </p:spPr>
        <p:txBody>
          <a:bodyPr wrap="none">
            <a:spAutoFit/>
          </a:bodyPr>
          <a:lstStyle/>
          <a:p>
            <a:pPr marL="514350" indent="-514350"/>
            <a:r>
              <a:rPr lang="en-US" b="1" dirty="0" smtClean="0"/>
              <a:t>b) Rack and pinion steering linkage:</a:t>
            </a:r>
          </a:p>
        </p:txBody>
      </p:sp>
      <p:pic>
        <p:nvPicPr>
          <p:cNvPr id="13" name="Picture 6"/>
          <p:cNvPicPr>
            <a:picLocks noChangeAspect="1" noChangeArrowheads="1"/>
          </p:cNvPicPr>
          <p:nvPr/>
        </p:nvPicPr>
        <p:blipFill>
          <a:blip r:embed="rId3"/>
          <a:srcRect/>
          <a:stretch>
            <a:fillRect/>
          </a:stretch>
        </p:blipFill>
        <p:spPr bwMode="auto">
          <a:xfrm>
            <a:off x="4953000" y="1143000"/>
            <a:ext cx="4191000" cy="1982229"/>
          </a:xfrm>
          <a:prstGeom prst="rect">
            <a:avLst/>
          </a:prstGeom>
          <a:noFill/>
          <a:ln w="9525">
            <a:noFill/>
            <a:miter lim="800000"/>
            <a:headEnd/>
            <a:tailEnd/>
          </a:ln>
          <a:effectLst/>
        </p:spPr>
      </p:pic>
      <p:pic>
        <p:nvPicPr>
          <p:cNvPr id="2" name="Picture 2"/>
          <p:cNvPicPr>
            <a:picLocks noChangeAspect="1" noChangeArrowheads="1"/>
          </p:cNvPicPr>
          <p:nvPr/>
        </p:nvPicPr>
        <p:blipFill>
          <a:blip r:embed="rId4"/>
          <a:srcRect/>
          <a:stretch>
            <a:fillRect/>
          </a:stretch>
        </p:blipFill>
        <p:spPr bwMode="auto">
          <a:xfrm>
            <a:off x="152400" y="4419600"/>
            <a:ext cx="8763000" cy="16138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991600" cy="4462760"/>
          </a:xfrm>
          <a:prstGeom prst="rect">
            <a:avLst/>
          </a:prstGeom>
          <a:noFill/>
        </p:spPr>
        <p:txBody>
          <a:bodyPr wrap="square" rtlCol="0">
            <a:spAutoFit/>
          </a:bodyPr>
          <a:lstStyle/>
          <a:p>
            <a:r>
              <a:rPr lang="en-US" sz="2400" b="1" dirty="0" smtClean="0"/>
              <a:t>POWER STEERING:</a:t>
            </a:r>
          </a:p>
          <a:p>
            <a:pPr>
              <a:buFont typeface="Arial" pitchFamily="34" charset="0"/>
              <a:buChar char="•"/>
            </a:pPr>
            <a:r>
              <a:rPr lang="en-US" sz="2000" dirty="0" smtClean="0"/>
              <a:t>The power steering system is the system employed in automobile to reduce the effort required to operate the steering wheel.</a:t>
            </a:r>
          </a:p>
          <a:p>
            <a:pPr>
              <a:buFont typeface="Arial" pitchFamily="34" charset="0"/>
              <a:buChar char="•"/>
            </a:pPr>
            <a:r>
              <a:rPr lang="en-US" sz="2000" dirty="0" smtClean="0"/>
              <a:t>This features adds to the comfort while driving, less effort is required to turn the steering by the driver.</a:t>
            </a:r>
          </a:p>
          <a:p>
            <a:r>
              <a:rPr lang="en-US" sz="2000" b="1" dirty="0" smtClean="0"/>
              <a:t>Advantages: </a:t>
            </a:r>
          </a:p>
          <a:p>
            <a:pPr>
              <a:buFont typeface="Arial" pitchFamily="34" charset="0"/>
              <a:buChar char="•"/>
            </a:pPr>
            <a:r>
              <a:rPr lang="en-US" sz="2000" dirty="0" smtClean="0"/>
              <a:t> The power steering system reduces the number of turns of steering wheel required to move it from lock to lock.</a:t>
            </a:r>
          </a:p>
          <a:p>
            <a:pPr>
              <a:buFont typeface="Arial" pitchFamily="34" charset="0"/>
              <a:buChar char="•"/>
            </a:pPr>
            <a:r>
              <a:rPr lang="en-US" sz="2000" dirty="0" smtClean="0"/>
              <a:t> Easy steering while parking, at low speeds or tight turns.</a:t>
            </a:r>
          </a:p>
          <a:p>
            <a:r>
              <a:rPr lang="en-US" sz="2000" b="1" dirty="0" smtClean="0"/>
              <a:t>Types of power sheerings: </a:t>
            </a:r>
          </a:p>
          <a:p>
            <a:pPr marL="457200" indent="-457200">
              <a:buAutoNum type="arabicParenR"/>
            </a:pPr>
            <a:r>
              <a:rPr lang="en-US" sz="2000" dirty="0" smtClean="0"/>
              <a:t>Hydraulic power steering system</a:t>
            </a:r>
          </a:p>
          <a:p>
            <a:pPr marL="457200" indent="-457200">
              <a:buAutoNum type="arabicParenR"/>
            </a:pPr>
            <a:r>
              <a:rPr lang="en-US" sz="2000" dirty="0" smtClean="0"/>
              <a:t>Electronic power steering system  </a:t>
            </a:r>
          </a:p>
          <a:p>
            <a:endParaRPr lang="en-US" sz="2000" dirty="0" smtClean="0"/>
          </a:p>
          <a:p>
            <a:pPr>
              <a:buFont typeface="Arial" pitchFamily="34" charset="0"/>
              <a:buChar char="•"/>
            </a:pP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6248400" cy="369332"/>
          </a:xfrm>
          <a:prstGeom prst="rect">
            <a:avLst/>
          </a:prstGeom>
          <a:noFill/>
        </p:spPr>
        <p:txBody>
          <a:bodyPr wrap="square" rtlCol="0">
            <a:spAutoFit/>
          </a:bodyPr>
          <a:lstStyle/>
          <a:p>
            <a:r>
              <a:rPr lang="en-US" b="1" dirty="0" smtClean="0"/>
              <a:t>HYDRAULIC POWER STEERING SYSTEM:</a:t>
            </a:r>
            <a:endParaRPr lang="en-US" b="1" dirty="0"/>
          </a:p>
        </p:txBody>
      </p:sp>
      <p:pic>
        <p:nvPicPr>
          <p:cNvPr id="2050" name="Picture 2"/>
          <p:cNvPicPr>
            <a:picLocks noChangeAspect="1" noChangeArrowheads="1"/>
          </p:cNvPicPr>
          <p:nvPr/>
        </p:nvPicPr>
        <p:blipFill>
          <a:blip r:embed="rId2"/>
          <a:srcRect/>
          <a:stretch>
            <a:fillRect/>
          </a:stretch>
        </p:blipFill>
        <p:spPr bwMode="auto">
          <a:xfrm>
            <a:off x="990600" y="762000"/>
            <a:ext cx="7543800" cy="50716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2819400" cy="461665"/>
          </a:xfrm>
          <a:prstGeom prst="rect">
            <a:avLst/>
          </a:prstGeom>
          <a:noFill/>
        </p:spPr>
        <p:txBody>
          <a:bodyPr wrap="square" rtlCol="0">
            <a:spAutoFit/>
          </a:bodyPr>
          <a:lstStyle/>
          <a:p>
            <a:r>
              <a:rPr lang="en-US" sz="2400" b="1" dirty="0" smtClean="0"/>
              <a:t>STEERING SYSTEM:</a:t>
            </a:r>
            <a:endParaRPr lang="en-US" sz="2400" b="1" dirty="0"/>
          </a:p>
        </p:txBody>
      </p:sp>
      <p:sp>
        <p:nvSpPr>
          <p:cNvPr id="4" name="TextBox 3"/>
          <p:cNvSpPr txBox="1"/>
          <p:nvPr/>
        </p:nvSpPr>
        <p:spPr>
          <a:xfrm>
            <a:off x="0" y="838200"/>
            <a:ext cx="8839200" cy="1938992"/>
          </a:xfrm>
          <a:prstGeom prst="rect">
            <a:avLst/>
          </a:prstGeom>
          <a:noFill/>
        </p:spPr>
        <p:txBody>
          <a:bodyPr wrap="square" rtlCol="0">
            <a:spAutoFit/>
          </a:bodyPr>
          <a:lstStyle/>
          <a:p>
            <a:pPr algn="just">
              <a:buFont typeface="Arial" pitchFamily="34" charset="0"/>
              <a:buChar char="•"/>
            </a:pPr>
            <a:r>
              <a:rPr lang="en-US" sz="2000" dirty="0" smtClean="0"/>
              <a:t>The steering system provides the change in the direction of motion of a vehicle.</a:t>
            </a:r>
          </a:p>
          <a:p>
            <a:pPr algn="just">
              <a:buFont typeface="Arial" pitchFamily="34" charset="0"/>
              <a:buChar char="•"/>
            </a:pPr>
            <a:r>
              <a:rPr lang="en-US" sz="2000" dirty="0" smtClean="0"/>
              <a:t>This is achieves by converting the rotary motion imparted to the steering wheel by the driver into the angular turns of the front wheels.</a:t>
            </a:r>
          </a:p>
          <a:p>
            <a:pPr algn="just">
              <a:buFont typeface="Arial" pitchFamily="34" charset="0"/>
              <a:buChar char="•"/>
            </a:pPr>
            <a:r>
              <a:rPr lang="en-US" sz="2000" dirty="0" smtClean="0"/>
              <a:t>The steering system consists of following major components as shown in figure.</a:t>
            </a:r>
          </a:p>
          <a:p>
            <a:pPr algn="just"/>
            <a:r>
              <a:rPr lang="en-US" sz="2000" dirty="0" smtClean="0"/>
              <a:t>1)Steering wheel, 2)steering column and shaft, 3)steering gear box, 4)steering linkages(steering arm, drag link or tie rod) and 5) steering knuckle(or stub axle). </a:t>
            </a:r>
            <a:endParaRPr lang="en-US" sz="2000" dirty="0"/>
          </a:p>
        </p:txBody>
      </p:sp>
      <p:pic>
        <p:nvPicPr>
          <p:cNvPr id="1026" name="Picture 2"/>
          <p:cNvPicPr>
            <a:picLocks noChangeAspect="1" noChangeArrowheads="1"/>
          </p:cNvPicPr>
          <p:nvPr/>
        </p:nvPicPr>
        <p:blipFill>
          <a:blip r:embed="rId2"/>
          <a:srcRect/>
          <a:stretch>
            <a:fillRect/>
          </a:stretch>
        </p:blipFill>
        <p:spPr bwMode="auto">
          <a:xfrm>
            <a:off x="990601" y="2819802"/>
            <a:ext cx="7086599" cy="40381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2585323"/>
          </a:xfrm>
          <a:prstGeom prst="rect">
            <a:avLst/>
          </a:prstGeom>
          <a:noFill/>
        </p:spPr>
        <p:txBody>
          <a:bodyPr wrap="square" rtlCol="0">
            <a:spAutoFit/>
          </a:bodyPr>
          <a:lstStyle/>
          <a:p>
            <a:r>
              <a:rPr lang="en-US" dirty="0" smtClean="0"/>
              <a:t>Types of Hydraulic power steering systems are generally of the following two types:</a:t>
            </a:r>
          </a:p>
          <a:p>
            <a:r>
              <a:rPr lang="en-US" b="1" dirty="0" smtClean="0"/>
              <a:t>a) Linkage type, b) integral type.</a:t>
            </a:r>
          </a:p>
          <a:p>
            <a:endParaRPr lang="en-US" dirty="0" smtClean="0"/>
          </a:p>
          <a:p>
            <a:pPr marL="342900" indent="-342900">
              <a:buAutoNum type="alphaLcParenR"/>
            </a:pPr>
            <a:r>
              <a:rPr lang="en-US" b="1" dirty="0" smtClean="0"/>
              <a:t>Linkage type Hydraulic power steering system:</a:t>
            </a:r>
          </a:p>
          <a:p>
            <a:pPr marL="342900" indent="-342900">
              <a:buFont typeface="Arial" pitchFamily="34" charset="0"/>
              <a:buChar char="•"/>
            </a:pPr>
            <a:r>
              <a:rPr lang="en-US" dirty="0" smtClean="0"/>
              <a:t>In this type steering system uses a separate hydraulic power cylinder controlled by a valve assembly attached to the drop arm to assist in steering. </a:t>
            </a:r>
          </a:p>
          <a:p>
            <a:pPr marL="342900" indent="-342900">
              <a:buFont typeface="Arial" pitchFamily="34" charset="0"/>
              <a:buChar char="•"/>
            </a:pPr>
            <a:r>
              <a:rPr lang="en-US" dirty="0" smtClean="0"/>
              <a:t>This type steering system contains fluid reservoir and pump, control valve (which is a spool valve type control valve). Power cylinder. Connecting fluid lines and necessary steering linkages. </a:t>
            </a:r>
            <a:endParaRPr lang="en-US" dirty="0"/>
          </a:p>
        </p:txBody>
      </p:sp>
      <p:pic>
        <p:nvPicPr>
          <p:cNvPr id="3074" name="Picture 2"/>
          <p:cNvPicPr>
            <a:picLocks noChangeAspect="1" noChangeArrowheads="1"/>
          </p:cNvPicPr>
          <p:nvPr/>
        </p:nvPicPr>
        <p:blipFill>
          <a:blip r:embed="rId2"/>
          <a:srcRect/>
          <a:stretch>
            <a:fillRect/>
          </a:stretch>
        </p:blipFill>
        <p:spPr bwMode="auto">
          <a:xfrm>
            <a:off x="1351217" y="2590800"/>
            <a:ext cx="6971476" cy="42672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839200" cy="2862322"/>
          </a:xfrm>
          <a:prstGeom prst="rect">
            <a:avLst/>
          </a:prstGeom>
          <a:noFill/>
        </p:spPr>
        <p:txBody>
          <a:bodyPr wrap="square" rtlCol="0">
            <a:spAutoFit/>
          </a:bodyPr>
          <a:lstStyle/>
          <a:p>
            <a:r>
              <a:rPr lang="en-US" sz="2000" b="1" dirty="0" smtClean="0"/>
              <a:t>b) Integral type Hydraulic power steering system:</a:t>
            </a:r>
          </a:p>
          <a:p>
            <a:pPr>
              <a:buFont typeface="Arial" pitchFamily="34" charset="0"/>
              <a:buChar char="•"/>
            </a:pPr>
            <a:r>
              <a:rPr lang="en-US" sz="2000" dirty="0" smtClean="0"/>
              <a:t>The pump is connected by flexible hydraulic lines to a power cylinder that along with a control valve is an integral part of the steering gear.</a:t>
            </a:r>
          </a:p>
          <a:p>
            <a:pPr>
              <a:buFont typeface="Arial" pitchFamily="34" charset="0"/>
              <a:buChar char="•"/>
            </a:pPr>
            <a:r>
              <a:rPr lang="en-US" sz="2000" dirty="0" smtClean="0"/>
              <a:t>The control valve in this system is a rotary type and is located in the upper section of the gear housing. </a:t>
            </a:r>
          </a:p>
          <a:p>
            <a:pPr>
              <a:buFont typeface="Arial" pitchFamily="34" charset="0"/>
              <a:buChar char="•"/>
            </a:pPr>
            <a:r>
              <a:rPr lang="en-US" sz="2000" dirty="0" smtClean="0"/>
              <a:t>This rotary valve type power steering system are relatively simple in construction and of compact size. </a:t>
            </a:r>
          </a:p>
          <a:p>
            <a:pPr>
              <a:buFont typeface="Arial" pitchFamily="34" charset="0"/>
              <a:buChar char="•"/>
            </a:pPr>
            <a:r>
              <a:rPr lang="en-US" sz="2000" dirty="0" smtClean="0"/>
              <a:t>It consist of input shaft, a torsion bar and a valve, all of these are mounted in a coaxial manner.</a:t>
            </a:r>
            <a:endParaRPr lang="en-US" sz="2000" dirty="0"/>
          </a:p>
        </p:txBody>
      </p:sp>
      <p:pic>
        <p:nvPicPr>
          <p:cNvPr id="4098" name="Picture 2"/>
          <p:cNvPicPr>
            <a:picLocks noChangeAspect="1" noChangeArrowheads="1"/>
          </p:cNvPicPr>
          <p:nvPr/>
        </p:nvPicPr>
        <p:blipFill>
          <a:blip r:embed="rId2"/>
          <a:srcRect/>
          <a:stretch>
            <a:fillRect/>
          </a:stretch>
        </p:blipFill>
        <p:spPr bwMode="auto">
          <a:xfrm>
            <a:off x="1828800" y="2735011"/>
            <a:ext cx="6781800" cy="41229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8915400" cy="707886"/>
          </a:xfrm>
          <a:prstGeom prst="rect">
            <a:avLst/>
          </a:prstGeom>
          <a:noFill/>
        </p:spPr>
        <p:txBody>
          <a:bodyPr wrap="square" rtlCol="0">
            <a:spAutoFit/>
          </a:bodyPr>
          <a:lstStyle/>
          <a:p>
            <a:r>
              <a:rPr lang="en-US" sz="2000" b="1" dirty="0" smtClean="0"/>
              <a:t>2)ELECTRONIC POWER STEERING:</a:t>
            </a:r>
            <a:endParaRPr lang="en-US" sz="2000" dirty="0" smtClean="0"/>
          </a:p>
          <a:p>
            <a:endParaRPr lang="en-US" sz="2000" b="1" dirty="0"/>
          </a:p>
        </p:txBody>
      </p:sp>
      <p:pic>
        <p:nvPicPr>
          <p:cNvPr id="6146" name="Picture 2"/>
          <p:cNvPicPr>
            <a:picLocks noChangeAspect="1" noChangeArrowheads="1"/>
          </p:cNvPicPr>
          <p:nvPr/>
        </p:nvPicPr>
        <p:blipFill>
          <a:blip r:embed="rId2"/>
          <a:srcRect/>
          <a:stretch>
            <a:fillRect/>
          </a:stretch>
        </p:blipFill>
        <p:spPr bwMode="auto">
          <a:xfrm>
            <a:off x="1143000" y="838200"/>
            <a:ext cx="7086600" cy="54754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247864"/>
          </a:xfrm>
          <a:prstGeom prst="rect">
            <a:avLst/>
          </a:prstGeom>
          <a:noFill/>
        </p:spPr>
        <p:txBody>
          <a:bodyPr wrap="square" rtlCol="0">
            <a:spAutoFit/>
          </a:bodyPr>
          <a:lstStyle/>
          <a:p>
            <a:pPr algn="just">
              <a:buFont typeface="Arial" pitchFamily="34" charset="0"/>
              <a:buChar char="•"/>
            </a:pPr>
            <a:r>
              <a:rPr lang="en-US" sz="2000" dirty="0" smtClean="0"/>
              <a:t>The basic operating principle of electronic power steering is same as hydraulic power steering except the following component changes:</a:t>
            </a:r>
          </a:p>
          <a:p>
            <a:pPr marL="342900" indent="-342900" algn="just">
              <a:buAutoNum type="alphaLcParenR"/>
            </a:pPr>
            <a:r>
              <a:rPr lang="en-US" sz="2000" dirty="0" smtClean="0"/>
              <a:t>The torque sensor is used in place of valve body unit.</a:t>
            </a:r>
          </a:p>
          <a:p>
            <a:pPr marL="342900" indent="-342900" algn="just">
              <a:buAutoNum type="alphaLcParenR"/>
            </a:pPr>
            <a:r>
              <a:rPr lang="en-US" sz="2000" dirty="0" smtClean="0"/>
              <a:t>The electronic motor is used in place of hydraulic power cylinder.</a:t>
            </a:r>
          </a:p>
          <a:p>
            <a:pPr marL="342900" indent="-342900" algn="just">
              <a:buAutoNum type="alphaLcParenR"/>
            </a:pPr>
            <a:r>
              <a:rPr lang="en-US" sz="2000" dirty="0" smtClean="0"/>
              <a:t>The EPS control unit is added.</a:t>
            </a:r>
          </a:p>
          <a:p>
            <a:pPr marL="342900" indent="-342900" algn="just">
              <a:buFont typeface="Arial" pitchFamily="34" charset="0"/>
              <a:buChar char="•"/>
            </a:pPr>
            <a:r>
              <a:rPr lang="en-US" sz="2000" dirty="0" smtClean="0"/>
              <a:t>In this system consist of a rack and pinion steering gear with an electric motor( DC motor) installed around the rack, which supplies the power.</a:t>
            </a:r>
          </a:p>
          <a:p>
            <a:pPr marL="342900" indent="-342900" algn="just">
              <a:buFont typeface="Arial" pitchFamily="34" charset="0"/>
              <a:buChar char="•"/>
            </a:pPr>
            <a:r>
              <a:rPr lang="en-US" sz="2000" dirty="0" smtClean="0"/>
              <a:t>The rack shaft passes through the motors armature and is held by recalculating ball screw.</a:t>
            </a:r>
          </a:p>
          <a:p>
            <a:pPr marL="342900" indent="-342900" algn="just">
              <a:buFont typeface="Arial" pitchFamily="34" charset="0"/>
              <a:buChar char="•"/>
            </a:pPr>
            <a:r>
              <a:rPr lang="en-US" sz="2000" dirty="0" smtClean="0"/>
              <a:t>The motor transmits its power to push the rack right or left.</a:t>
            </a:r>
          </a:p>
          <a:p>
            <a:pPr marL="342900" indent="-342900" algn="just">
              <a:buFont typeface="Arial" pitchFamily="34" charset="0"/>
              <a:buChar char="•"/>
            </a:pPr>
            <a:r>
              <a:rPr lang="en-US" sz="2000" dirty="0" smtClean="0"/>
              <a:t>A steering sensor is installed on the input shaft(pinion shaft) which is actually made up of two sensors that is torque sensor and rotation sensor.</a:t>
            </a:r>
          </a:p>
          <a:p>
            <a:pPr marL="342900" indent="-342900" algn="just">
              <a:buFont typeface="Arial" pitchFamily="34" charset="0"/>
              <a:buChar char="•"/>
            </a:pPr>
            <a:r>
              <a:rPr lang="en-US" sz="2000" dirty="0" smtClean="0"/>
              <a:t>The torque sensor converts </a:t>
            </a:r>
            <a:r>
              <a:rPr lang="en-US" sz="2000" b="1" dirty="0" smtClean="0"/>
              <a:t>steering torque input </a:t>
            </a:r>
            <a:r>
              <a:rPr lang="en-US" sz="2000" dirty="0" smtClean="0"/>
              <a:t>and </a:t>
            </a:r>
            <a:r>
              <a:rPr lang="en-US" sz="2000" b="1" dirty="0" smtClean="0"/>
              <a:t>its direction </a:t>
            </a:r>
            <a:r>
              <a:rPr lang="en-US" sz="2000" dirty="0" smtClean="0"/>
              <a:t>into </a:t>
            </a:r>
            <a:r>
              <a:rPr lang="en-US" sz="2000" b="1" dirty="0" smtClean="0"/>
              <a:t>voltage signals </a:t>
            </a:r>
            <a:r>
              <a:rPr lang="en-US" sz="2000" dirty="0" smtClean="0"/>
              <a:t>and a </a:t>
            </a:r>
            <a:r>
              <a:rPr lang="en-US" sz="2000" b="1" dirty="0" smtClean="0"/>
              <a:t>rotating sensor </a:t>
            </a:r>
            <a:r>
              <a:rPr lang="en-US" sz="2000" dirty="0" smtClean="0"/>
              <a:t>converts </a:t>
            </a:r>
            <a:r>
              <a:rPr lang="en-US" sz="2000" b="1" dirty="0" smtClean="0"/>
              <a:t>the rotation speed</a:t>
            </a:r>
            <a:r>
              <a:rPr lang="en-US" sz="2000" dirty="0" smtClean="0"/>
              <a:t> and </a:t>
            </a:r>
            <a:r>
              <a:rPr lang="en-US" sz="2000" b="1" dirty="0" smtClean="0"/>
              <a:t>direction</a:t>
            </a:r>
            <a:r>
              <a:rPr lang="en-US" sz="2000" dirty="0" smtClean="0"/>
              <a:t> into </a:t>
            </a:r>
            <a:r>
              <a:rPr lang="en-US" sz="2000" b="1" dirty="0" smtClean="0"/>
              <a:t>voltage signals</a:t>
            </a:r>
            <a:r>
              <a:rPr lang="en-US" sz="2000" dirty="0" smtClean="0"/>
              <a:t>.  </a:t>
            </a:r>
          </a:p>
          <a:p>
            <a:pPr marL="342900" indent="-342900" algn="just"/>
            <a:r>
              <a:rPr lang="en-US" sz="2000" dirty="0" smtClean="0"/>
              <a:t>Following are the advantages of using EPS:</a:t>
            </a:r>
          </a:p>
          <a:p>
            <a:pPr marL="457200" indent="-457200" algn="just">
              <a:buAutoNum type="arabicParenR"/>
            </a:pPr>
            <a:r>
              <a:rPr lang="en-US" sz="2000" dirty="0" smtClean="0"/>
              <a:t>It is compact, light and quiet in operation.</a:t>
            </a:r>
          </a:p>
          <a:p>
            <a:pPr marL="457200" indent="-457200" algn="just">
              <a:buAutoNum type="arabicParenR"/>
            </a:pPr>
            <a:r>
              <a:rPr lang="en-US" sz="2000" dirty="0" smtClean="0"/>
              <a:t>It also provides precise control at different speeds.</a:t>
            </a:r>
          </a:p>
          <a:p>
            <a:pPr marL="457200" indent="-457200" algn="just">
              <a:buAutoNum type="arabicParenR"/>
            </a:pPr>
            <a:r>
              <a:rPr lang="en-US" sz="2000" dirty="0" smtClean="0"/>
              <a:t>It requires less maintenance as there are no hydraulic lines.</a:t>
            </a:r>
          </a:p>
          <a:p>
            <a:pPr marL="342900" indent="-342900" algn="just">
              <a:buFont typeface="Arial" pitchFamily="34" charset="0"/>
              <a:buChar char="•"/>
            </a:pP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534400" cy="400110"/>
          </a:xfrm>
          <a:prstGeom prst="rect">
            <a:avLst/>
          </a:prstGeom>
          <a:noFill/>
        </p:spPr>
        <p:txBody>
          <a:bodyPr wrap="square" rtlCol="0">
            <a:spAutoFit/>
          </a:bodyPr>
          <a:lstStyle/>
          <a:p>
            <a:r>
              <a:rPr lang="en-US" sz="2000" b="1" dirty="0" smtClean="0"/>
              <a:t>WHEEL ALIGNMENT:</a:t>
            </a:r>
            <a:endParaRPr lang="en-US" sz="2000" b="1" dirty="0"/>
          </a:p>
        </p:txBody>
      </p:sp>
      <p:sp>
        <p:nvSpPr>
          <p:cNvPr id="3" name="TextBox 2"/>
          <p:cNvSpPr txBox="1"/>
          <p:nvPr/>
        </p:nvSpPr>
        <p:spPr>
          <a:xfrm>
            <a:off x="0" y="381000"/>
            <a:ext cx="9144000" cy="4708981"/>
          </a:xfrm>
          <a:prstGeom prst="rect">
            <a:avLst/>
          </a:prstGeom>
          <a:noFill/>
        </p:spPr>
        <p:txBody>
          <a:bodyPr wrap="square" rtlCol="0">
            <a:spAutoFit/>
          </a:bodyPr>
          <a:lstStyle/>
          <a:p>
            <a:pPr algn="just">
              <a:buFont typeface="Arial" pitchFamily="34" charset="0"/>
              <a:buChar char="•"/>
            </a:pPr>
            <a:r>
              <a:rPr lang="en-US" sz="2000" dirty="0" smtClean="0"/>
              <a:t> The wheel alignment refers to the relative positioning of the wheels for obtaining a true and free rolling movement over road.</a:t>
            </a:r>
          </a:p>
          <a:p>
            <a:pPr algn="just">
              <a:buFont typeface="Arial" pitchFamily="34" charset="0"/>
              <a:buChar char="•"/>
            </a:pPr>
            <a:r>
              <a:rPr lang="en-US" sz="2000" dirty="0" smtClean="0"/>
              <a:t> If the wheels where all mounted directly onto a  vehicle at right angles, then that vehicle would actually be very difficult to handle.</a:t>
            </a:r>
          </a:p>
          <a:p>
            <a:pPr algn="just">
              <a:buFont typeface="Arial" pitchFamily="34" charset="0"/>
              <a:buChar char="•"/>
            </a:pPr>
            <a:r>
              <a:rPr lang="en-US" sz="2000" dirty="0" smtClean="0"/>
              <a:t>It would steer poorly and would be particularly dangerous at high speeds and moreover.</a:t>
            </a:r>
          </a:p>
          <a:p>
            <a:pPr algn="just">
              <a:buFont typeface="Arial" pitchFamily="34" charset="0"/>
              <a:buChar char="•"/>
            </a:pPr>
            <a:r>
              <a:rPr lang="en-US" sz="2000" dirty="0" smtClean="0"/>
              <a:t>For that reasons several wheel alignment factors require consideration for the simple steering, reliable handling, smooth control and favorable </a:t>
            </a:r>
            <a:r>
              <a:rPr lang="en-US" sz="2000" dirty="0" err="1" smtClean="0"/>
              <a:t>tyre</a:t>
            </a:r>
            <a:r>
              <a:rPr lang="en-US" sz="2000" dirty="0" smtClean="0"/>
              <a:t> wear characteristics may be obtained.</a:t>
            </a:r>
          </a:p>
          <a:p>
            <a:pPr algn="just"/>
            <a:r>
              <a:rPr lang="en-US" sz="2000" dirty="0" smtClean="0"/>
              <a:t>The important wheel alignment factors are: </a:t>
            </a:r>
          </a:p>
          <a:p>
            <a:pPr marL="457200" indent="-457200" algn="just">
              <a:buAutoNum type="alphaLcParenR"/>
            </a:pPr>
            <a:r>
              <a:rPr lang="en-US" sz="2000" b="1" dirty="0" smtClean="0"/>
              <a:t>camber, b) Toe-in and Toe-out, c)steering axis inclination(</a:t>
            </a:r>
            <a:r>
              <a:rPr lang="en-US" sz="2000" b="1" i="1" dirty="0" smtClean="0"/>
              <a:t>i.e. </a:t>
            </a:r>
            <a:r>
              <a:rPr lang="en-US" sz="2000" b="1" dirty="0" smtClean="0"/>
              <a:t>king pin angle), </a:t>
            </a:r>
          </a:p>
          <a:p>
            <a:pPr marL="457200" indent="-457200" algn="just"/>
            <a:r>
              <a:rPr lang="en-US" sz="2000" b="1" dirty="0" smtClean="0"/>
              <a:t>d) Caster.</a:t>
            </a:r>
          </a:p>
          <a:p>
            <a:pPr marL="457200" indent="-457200" algn="just">
              <a:buFont typeface="Arial" pitchFamily="34" charset="0"/>
              <a:buChar char="•"/>
            </a:pPr>
            <a:r>
              <a:rPr lang="en-US" sz="2000" dirty="0" smtClean="0"/>
              <a:t>Depending upon the design of suspension system, it is possible to adjust some of these factors .</a:t>
            </a:r>
          </a:p>
          <a:p>
            <a:pPr marL="457200" indent="-457200" algn="just">
              <a:buFont typeface="Arial" pitchFamily="34" charset="0"/>
              <a:buChar char="•"/>
            </a:pPr>
            <a:r>
              <a:rPr lang="en-US" sz="2000" dirty="0" smtClean="0"/>
              <a:t>Also, some of the factors are changed with the operation of suspension.</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610600" cy="400110"/>
          </a:xfrm>
          <a:prstGeom prst="rect">
            <a:avLst/>
          </a:prstGeom>
          <a:noFill/>
        </p:spPr>
        <p:txBody>
          <a:bodyPr wrap="square" rtlCol="0">
            <a:spAutoFit/>
          </a:bodyPr>
          <a:lstStyle/>
          <a:p>
            <a:r>
              <a:rPr lang="en-US" sz="2000" b="1" dirty="0" smtClean="0"/>
              <a:t>a)CAMBER:</a:t>
            </a:r>
            <a:endParaRPr lang="en-US" sz="2000" b="1" dirty="0"/>
          </a:p>
        </p:txBody>
      </p:sp>
      <p:sp>
        <p:nvSpPr>
          <p:cNvPr id="5" name="TextBox 4"/>
          <p:cNvSpPr txBox="1"/>
          <p:nvPr/>
        </p:nvSpPr>
        <p:spPr>
          <a:xfrm>
            <a:off x="0" y="381000"/>
            <a:ext cx="9144000" cy="6001643"/>
          </a:xfrm>
          <a:prstGeom prst="rect">
            <a:avLst/>
          </a:prstGeom>
          <a:noFill/>
        </p:spPr>
        <p:txBody>
          <a:bodyPr wrap="square" rtlCol="0">
            <a:spAutoFit/>
          </a:bodyPr>
          <a:lstStyle/>
          <a:p>
            <a:pPr algn="just">
              <a:buFont typeface="Arial" pitchFamily="34" charset="0"/>
              <a:buChar char="•"/>
            </a:pPr>
            <a:r>
              <a:rPr lang="en-US" sz="2000" dirty="0" smtClean="0"/>
              <a:t>The camber is an inward or outward tilting of the wheels at the top from the vertical axis.</a:t>
            </a:r>
          </a:p>
          <a:p>
            <a:pPr algn="just">
              <a:buFont typeface="Arial" pitchFamily="34" charset="0"/>
              <a:buChar char="•"/>
            </a:pPr>
            <a:r>
              <a:rPr lang="en-US" sz="2000" dirty="0" smtClean="0"/>
              <a:t> when the wheels tilt </a:t>
            </a:r>
            <a:r>
              <a:rPr lang="en-US" sz="2000" b="1" dirty="0" smtClean="0"/>
              <a:t>outward</a:t>
            </a:r>
            <a:r>
              <a:rPr lang="en-US" sz="2000" dirty="0" smtClean="0"/>
              <a:t> at the top, the camber is </a:t>
            </a:r>
            <a:r>
              <a:rPr lang="en-US" sz="2000" b="1" dirty="0" smtClean="0"/>
              <a:t>positiv</a:t>
            </a:r>
            <a:r>
              <a:rPr lang="en-US" sz="2000" dirty="0" smtClean="0"/>
              <a:t>e and when the tilt is </a:t>
            </a:r>
            <a:r>
              <a:rPr lang="en-US" sz="2000" b="1" dirty="0" smtClean="0"/>
              <a:t>inward</a:t>
            </a:r>
            <a:r>
              <a:rPr lang="en-US" sz="2000" dirty="0" smtClean="0"/>
              <a:t>, the camber is </a:t>
            </a:r>
            <a:r>
              <a:rPr lang="en-US" sz="2000" b="1" dirty="0" smtClean="0"/>
              <a:t>negative</a:t>
            </a:r>
            <a:r>
              <a:rPr lang="en-US" sz="2000" dirty="0" smtClean="0"/>
              <a:t>.</a:t>
            </a:r>
          </a:p>
          <a:p>
            <a:pPr algn="just">
              <a:buFont typeface="Arial" pitchFamily="34" charset="0"/>
              <a:buChar char="•"/>
            </a:pPr>
            <a:r>
              <a:rPr lang="en-US" sz="2000" dirty="0" smtClean="0"/>
              <a:t>When viewing a vehicle with positive chamber from the front, the top of the wheel is father apart than the bottom.</a:t>
            </a:r>
          </a:p>
          <a:p>
            <a:pPr algn="just">
              <a:buFont typeface="Arial" pitchFamily="34" charset="0"/>
              <a:buChar char="•"/>
            </a:pPr>
            <a:r>
              <a:rPr lang="en-US" sz="2000" dirty="0" smtClean="0"/>
              <a:t>The camber is measured in degrees and can be adjustable. </a:t>
            </a:r>
          </a:p>
          <a:p>
            <a:pPr algn="just">
              <a:buFont typeface="Arial" pitchFamily="34" charset="0"/>
              <a:buChar char="•"/>
            </a:pPr>
            <a:r>
              <a:rPr lang="en-US" sz="2000" dirty="0" smtClean="0"/>
              <a:t> The zero camber gives maximum </a:t>
            </a:r>
            <a:r>
              <a:rPr lang="en-US" sz="2000" dirty="0" err="1" smtClean="0"/>
              <a:t>tyre</a:t>
            </a:r>
            <a:r>
              <a:rPr lang="en-US" sz="2000" dirty="0" smtClean="0"/>
              <a:t> life, since the </a:t>
            </a:r>
            <a:r>
              <a:rPr lang="en-US" sz="2000" dirty="0" err="1" smtClean="0"/>
              <a:t>tyre</a:t>
            </a:r>
            <a:r>
              <a:rPr lang="en-US" sz="2000" dirty="0" smtClean="0"/>
              <a:t> tread contacts the road surface equally on both sides of the </a:t>
            </a:r>
            <a:r>
              <a:rPr lang="en-US" sz="2000" dirty="0" err="1" smtClean="0"/>
              <a:t>tyre</a:t>
            </a:r>
            <a:r>
              <a:rPr lang="en-US" sz="2000" dirty="0" smtClean="0"/>
              <a:t>.</a:t>
            </a:r>
          </a:p>
          <a:p>
            <a:pPr algn="just">
              <a:buFont typeface="Arial" pitchFamily="34" charset="0"/>
              <a:buChar char="•"/>
            </a:pPr>
            <a:r>
              <a:rPr lang="en-US" sz="2000" dirty="0" smtClean="0"/>
              <a:t>The positive camber also places the centerline of the wheel closer to the steering axis.</a:t>
            </a:r>
          </a:p>
          <a:p>
            <a:pPr algn="just">
              <a:buFont typeface="Arial" pitchFamily="34" charset="0"/>
              <a:buChar char="•"/>
            </a:pPr>
            <a:r>
              <a:rPr lang="en-US" sz="2000" dirty="0" smtClean="0"/>
              <a:t>The distance between the wheel centerline and steering axis centerline at the point where they intersect at the road surface is called a </a:t>
            </a:r>
            <a:r>
              <a:rPr lang="en-US" sz="2000" b="1" dirty="0" smtClean="0"/>
              <a:t>camber offset(scrub radius).</a:t>
            </a:r>
          </a:p>
          <a:p>
            <a:pPr algn="just">
              <a:buFont typeface="Arial" pitchFamily="34" charset="0"/>
              <a:buChar char="•"/>
            </a:pPr>
            <a:r>
              <a:rPr lang="en-US" sz="2000" dirty="0" smtClean="0"/>
              <a:t>The smaller the offset, the lower is the effort required to steer the vehicle.</a:t>
            </a:r>
          </a:p>
          <a:p>
            <a:pPr algn="just">
              <a:buFont typeface="Arial" pitchFamily="34" charset="0"/>
              <a:buChar char="•"/>
            </a:pPr>
            <a:r>
              <a:rPr lang="en-US" sz="2000" dirty="0" smtClean="0"/>
              <a:t>The old vehicle often have a large camber angle to reduce this offset, but excessive camber will , however, cause uneven </a:t>
            </a:r>
            <a:r>
              <a:rPr lang="en-US" sz="2000" dirty="0" err="1" smtClean="0"/>
              <a:t>tyre</a:t>
            </a:r>
            <a:r>
              <a:rPr lang="en-US" sz="2000" dirty="0" smtClean="0"/>
              <a:t> wear and loss of traction.</a:t>
            </a:r>
          </a:p>
          <a:p>
            <a:pPr algn="just">
              <a:buFont typeface="Arial" pitchFamily="34" charset="0"/>
              <a:buChar char="•"/>
            </a:pPr>
            <a:r>
              <a:rPr lang="en-US" sz="2000" dirty="0" smtClean="0"/>
              <a:t>In modern vehicles use wider </a:t>
            </a:r>
            <a:r>
              <a:rPr lang="en-US" sz="2000" dirty="0" err="1" smtClean="0"/>
              <a:t>tyres</a:t>
            </a:r>
            <a:r>
              <a:rPr lang="en-US" sz="2000" dirty="0" smtClean="0"/>
              <a:t> and power steering, therefore most vehicles have only small degree of camber angle(usually it varies between 1</a:t>
            </a:r>
            <a:r>
              <a:rPr lang="en-US" sz="2000" baseline="30000" dirty="0" smtClean="0"/>
              <a:t>0</a:t>
            </a:r>
            <a:r>
              <a:rPr lang="en-US" sz="2000" dirty="0" smtClean="0"/>
              <a:t> to 3</a:t>
            </a:r>
            <a:r>
              <a:rPr lang="en-US" sz="2000" baseline="30000" dirty="0" smtClean="0"/>
              <a:t>0</a:t>
            </a:r>
            <a:r>
              <a:rPr lang="en-US" sz="2000" dirty="0" smtClean="0"/>
              <a:t>)</a:t>
            </a:r>
          </a:p>
          <a:p>
            <a:pPr algn="just">
              <a:buFont typeface="Arial" pitchFamily="34" charset="0"/>
              <a:buChar char="•"/>
            </a:pPr>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143000" y="4095750"/>
            <a:ext cx="7086600" cy="27622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838200" y="0"/>
            <a:ext cx="7391400" cy="38225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267200" cy="400110"/>
          </a:xfrm>
          <a:prstGeom prst="rect">
            <a:avLst/>
          </a:prstGeom>
          <a:noFill/>
        </p:spPr>
        <p:txBody>
          <a:bodyPr wrap="square" rtlCol="0">
            <a:spAutoFit/>
          </a:bodyPr>
          <a:lstStyle/>
          <a:p>
            <a:r>
              <a:rPr lang="en-US" sz="2000" b="1" dirty="0" smtClean="0"/>
              <a:t>b)Toe-in and toe-out:</a:t>
            </a:r>
            <a:endParaRPr lang="en-US" sz="2000" b="1" dirty="0"/>
          </a:p>
        </p:txBody>
      </p:sp>
      <p:sp>
        <p:nvSpPr>
          <p:cNvPr id="3" name="TextBox 2"/>
          <p:cNvSpPr txBox="1"/>
          <p:nvPr/>
        </p:nvSpPr>
        <p:spPr>
          <a:xfrm>
            <a:off x="152400" y="381000"/>
            <a:ext cx="8991600" cy="2862322"/>
          </a:xfrm>
          <a:prstGeom prst="rect">
            <a:avLst/>
          </a:prstGeom>
          <a:noFill/>
        </p:spPr>
        <p:txBody>
          <a:bodyPr wrap="square" rtlCol="0">
            <a:spAutoFit/>
          </a:bodyPr>
          <a:lstStyle/>
          <a:p>
            <a:r>
              <a:rPr lang="en-US" sz="2000" b="1" dirty="0" smtClean="0"/>
              <a:t>Toe in</a:t>
            </a:r>
            <a:r>
              <a:rPr lang="en-US" dirty="0" smtClean="0"/>
              <a:t>:</a:t>
            </a:r>
          </a:p>
          <a:p>
            <a:pPr algn="just">
              <a:buFont typeface="Arial" pitchFamily="34" charset="0"/>
              <a:buChar char="•"/>
            </a:pPr>
            <a:r>
              <a:rPr lang="en-US" sz="2000" dirty="0" smtClean="0"/>
              <a:t>The toe-in is pointing of the wheels inward at the front.</a:t>
            </a:r>
          </a:p>
          <a:p>
            <a:pPr algn="just">
              <a:buFont typeface="Arial" pitchFamily="34" charset="0"/>
              <a:buChar char="•"/>
            </a:pPr>
            <a:r>
              <a:rPr lang="en-US" sz="2000" dirty="0" smtClean="0"/>
              <a:t>In the vehicle with toe-in, the distance between the front wheels at the front(A) is less than at the rear(B) as shown in fig.</a:t>
            </a:r>
          </a:p>
          <a:p>
            <a:pPr algn="just">
              <a:buFont typeface="Arial" pitchFamily="34" charset="0"/>
              <a:buChar char="•"/>
            </a:pPr>
            <a:r>
              <a:rPr lang="en-US" sz="2000" dirty="0" smtClean="0"/>
              <a:t>The toe-in is indicated by this difference( B-A), and measured in millimeters.</a:t>
            </a:r>
          </a:p>
          <a:p>
            <a:pPr algn="just">
              <a:buFont typeface="Arial" pitchFamily="34" charset="0"/>
              <a:buChar char="•"/>
            </a:pPr>
            <a:r>
              <a:rPr lang="en-US" sz="2000" dirty="0" smtClean="0"/>
              <a:t>The purpose of toe-in is to ensure parallel rolling of wheels, steering stability, and to prevent both side slipping and excessive wear of </a:t>
            </a:r>
            <a:r>
              <a:rPr lang="en-US" sz="2000" dirty="0" err="1" smtClean="0"/>
              <a:t>tyres</a:t>
            </a:r>
            <a:r>
              <a:rPr lang="en-US" sz="2000" dirty="0" smtClean="0"/>
              <a:t>.</a:t>
            </a:r>
          </a:p>
          <a:p>
            <a:pPr algn="just">
              <a:buFont typeface="Arial" pitchFamily="34" charset="0"/>
              <a:buChar char="•"/>
            </a:pPr>
            <a:r>
              <a:rPr lang="en-US" sz="2000" dirty="0" smtClean="0"/>
              <a:t>It also serves to offset the small deflections in the wheel- support system which comes out when the car is moving forward.  </a:t>
            </a:r>
          </a:p>
        </p:txBody>
      </p:sp>
      <p:pic>
        <p:nvPicPr>
          <p:cNvPr id="1026" name="Picture 2"/>
          <p:cNvPicPr>
            <a:picLocks noChangeAspect="1" noChangeArrowheads="1"/>
          </p:cNvPicPr>
          <p:nvPr/>
        </p:nvPicPr>
        <p:blipFill>
          <a:blip r:embed="rId2"/>
          <a:srcRect/>
          <a:stretch>
            <a:fillRect/>
          </a:stretch>
        </p:blipFill>
        <p:spPr bwMode="auto">
          <a:xfrm>
            <a:off x="2514600" y="3287512"/>
            <a:ext cx="4191000" cy="3570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693319"/>
          </a:xfrm>
          <a:prstGeom prst="rect">
            <a:avLst/>
          </a:prstGeom>
        </p:spPr>
        <p:txBody>
          <a:bodyPr wrap="square">
            <a:spAutoFit/>
          </a:bodyPr>
          <a:lstStyle/>
          <a:p>
            <a:pPr algn="just"/>
            <a:r>
              <a:rPr lang="en-US" b="1" dirty="0" smtClean="0"/>
              <a:t>Toe-out: </a:t>
            </a:r>
          </a:p>
          <a:p>
            <a:pPr algn="just">
              <a:buFont typeface="Arial" pitchFamily="34" charset="0"/>
              <a:buChar char="•"/>
            </a:pPr>
            <a:r>
              <a:rPr lang="en-US" dirty="0" smtClean="0"/>
              <a:t>Toe-out is the difference in angles between the two front wheels and the car frame during turns.</a:t>
            </a:r>
          </a:p>
          <a:p>
            <a:pPr algn="just">
              <a:buFont typeface="Arial" pitchFamily="34" charset="0"/>
              <a:buChar char="•"/>
            </a:pPr>
            <a:r>
              <a:rPr lang="en-US" dirty="0" smtClean="0"/>
              <a:t>The steering system is designed to turn the inside wheel through a larger angle then the outside wheel when making a turn.</a:t>
            </a:r>
          </a:p>
          <a:p>
            <a:pPr algn="just">
              <a:buFont typeface="Arial" pitchFamily="34" charset="0"/>
              <a:buChar char="•"/>
            </a:pPr>
            <a:r>
              <a:rPr lang="en-US" dirty="0" smtClean="0"/>
              <a:t>This condition causes the wheels to toe-out on turns, due to the difference in their turning angle.</a:t>
            </a:r>
          </a:p>
          <a:p>
            <a:pPr algn="just">
              <a:buFont typeface="Arial" pitchFamily="34" charset="0"/>
              <a:buChar char="•"/>
            </a:pPr>
            <a:r>
              <a:rPr lang="en-US" dirty="0" smtClean="0"/>
              <a:t>When the car is taking a turn, the outer wheels rolls on a large radius then the inner wheel and the circle on which the two front wheels must roll are concentric.</a:t>
            </a:r>
          </a:p>
          <a:p>
            <a:pPr algn="just">
              <a:buFont typeface="Arial" pitchFamily="34" charset="0"/>
              <a:buChar char="•"/>
            </a:pPr>
            <a:r>
              <a:rPr lang="en-US" dirty="0" smtClean="0"/>
              <a:t>As shown fig. when the front wheels are steered to make a turn, the inner wheel turns to an angle of 23</a:t>
            </a:r>
            <a:r>
              <a:rPr lang="en-US" baseline="30000" dirty="0" smtClean="0"/>
              <a:t>0</a:t>
            </a:r>
            <a:r>
              <a:rPr lang="en-US" dirty="0" smtClean="0"/>
              <a:t> with the car </a:t>
            </a:r>
            <a:r>
              <a:rPr lang="en-US" dirty="0" err="1" smtClean="0"/>
              <a:t>frme</a:t>
            </a:r>
            <a:r>
              <a:rPr lang="en-US" dirty="0" smtClean="0"/>
              <a:t>, while the outer wheel turns only 20</a:t>
            </a:r>
            <a:r>
              <a:rPr lang="en-US" baseline="30000" dirty="0" smtClean="0"/>
              <a:t>0</a:t>
            </a:r>
            <a:r>
              <a:rPr lang="en-US" dirty="0" smtClean="0"/>
              <a:t> with car frame.</a:t>
            </a:r>
          </a:p>
          <a:p>
            <a:pPr algn="just">
              <a:buFont typeface="Arial" pitchFamily="34" charset="0"/>
              <a:buChar char="•"/>
            </a:pPr>
            <a:r>
              <a:rPr lang="en-US" dirty="0" smtClean="0"/>
              <a:t>The toe-out is secured by providing the proper relationship between the steering knuckle arms, tie rods and pitman arm.</a:t>
            </a:r>
          </a:p>
        </p:txBody>
      </p:sp>
      <p:pic>
        <p:nvPicPr>
          <p:cNvPr id="3" name="Picture 2"/>
          <p:cNvPicPr>
            <a:picLocks noChangeAspect="1" noChangeArrowheads="1"/>
          </p:cNvPicPr>
          <p:nvPr/>
        </p:nvPicPr>
        <p:blipFill>
          <a:blip r:embed="rId2"/>
          <a:srcRect/>
          <a:stretch>
            <a:fillRect/>
          </a:stretch>
        </p:blipFill>
        <p:spPr bwMode="auto">
          <a:xfrm>
            <a:off x="1219201" y="3657601"/>
            <a:ext cx="76200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28600" y="0"/>
            <a:ext cx="4267200" cy="56388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572000" y="304800"/>
            <a:ext cx="45720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914400" y="533400"/>
            <a:ext cx="7696200" cy="59986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458200" cy="400110"/>
          </a:xfrm>
          <a:prstGeom prst="rect">
            <a:avLst/>
          </a:prstGeom>
          <a:noFill/>
        </p:spPr>
        <p:txBody>
          <a:bodyPr wrap="square" rtlCol="0">
            <a:spAutoFit/>
          </a:bodyPr>
          <a:lstStyle/>
          <a:p>
            <a:r>
              <a:rPr lang="en-US" sz="2000" b="1" dirty="0" smtClean="0"/>
              <a:t>c)steering axis inclination(</a:t>
            </a:r>
            <a:r>
              <a:rPr lang="en-US" sz="2000" b="1" i="1" dirty="0" smtClean="0"/>
              <a:t>i.e. </a:t>
            </a:r>
            <a:r>
              <a:rPr lang="en-US" sz="2000" b="1" dirty="0" smtClean="0"/>
              <a:t>king pin angle): </a:t>
            </a:r>
            <a:endParaRPr lang="en-US" sz="2000" b="1" dirty="0"/>
          </a:p>
        </p:txBody>
      </p:sp>
      <p:sp>
        <p:nvSpPr>
          <p:cNvPr id="4" name="TextBox 3"/>
          <p:cNvSpPr txBox="1"/>
          <p:nvPr/>
        </p:nvSpPr>
        <p:spPr>
          <a:xfrm>
            <a:off x="0" y="381000"/>
            <a:ext cx="8991600" cy="6247864"/>
          </a:xfrm>
          <a:prstGeom prst="rect">
            <a:avLst/>
          </a:prstGeom>
          <a:noFill/>
        </p:spPr>
        <p:txBody>
          <a:bodyPr wrap="square" rtlCol="0">
            <a:spAutoFit/>
          </a:bodyPr>
          <a:lstStyle/>
          <a:p>
            <a:pPr>
              <a:buFont typeface="Arial" pitchFamily="34" charset="0"/>
              <a:buChar char="•"/>
            </a:pPr>
            <a:r>
              <a:rPr lang="en-US" sz="2000" dirty="0" smtClean="0"/>
              <a:t>The steering axis inclination is the angle(when viewed from the front of the car) between the steering axis(i.e. the line drawn through the axis of ball joints) and the vertical axis. As shown in fig.</a:t>
            </a:r>
          </a:p>
          <a:p>
            <a:pPr algn="just">
              <a:buFont typeface="Arial" pitchFamily="34" charset="0"/>
              <a:buChar char="•"/>
            </a:pPr>
            <a:r>
              <a:rPr lang="en-US" sz="2000" dirty="0" smtClean="0"/>
              <a:t>This inward tilt or inclination tends to keep the wheels straight ahead.</a:t>
            </a:r>
          </a:p>
          <a:p>
            <a:pPr algn="just">
              <a:buFont typeface="Arial" pitchFamily="34" charset="0"/>
              <a:buChar char="•"/>
            </a:pPr>
            <a:r>
              <a:rPr lang="en-US" sz="2000" dirty="0" smtClean="0"/>
              <a:t>It also helps the return of wheels to the straight  ahead position after the turn has been made.</a:t>
            </a:r>
          </a:p>
          <a:p>
            <a:pPr algn="just">
              <a:buFont typeface="Arial" pitchFamily="34" charset="0"/>
              <a:buChar char="•"/>
            </a:pPr>
            <a:r>
              <a:rPr lang="en-US" sz="2000" dirty="0" smtClean="0"/>
              <a:t>The steering axis inclination is also called king pin inclination, because the older vehicles were fitted with a component called kingpins which acted as the steering axis.</a:t>
            </a:r>
          </a:p>
          <a:p>
            <a:pPr algn="just">
              <a:buFont typeface="Arial" pitchFamily="34" charset="0"/>
              <a:buChar char="•"/>
            </a:pPr>
            <a:r>
              <a:rPr lang="en-US" sz="2000" dirty="0" smtClean="0"/>
              <a:t>The kingpins are still available on large sized trucks.</a:t>
            </a:r>
          </a:p>
          <a:p>
            <a:pPr algn="just">
              <a:buFont typeface="Arial" pitchFamily="34" charset="0"/>
              <a:buChar char="•"/>
            </a:pPr>
            <a:r>
              <a:rPr lang="en-US" sz="2000" dirty="0" smtClean="0"/>
              <a:t>The kingpin inclination, in combination with caster, is used to provide directional stability in modern cars, by tending to return the wheels to the straight-ahead position after turn.</a:t>
            </a:r>
          </a:p>
          <a:p>
            <a:pPr algn="just">
              <a:buFont typeface="Arial" pitchFamily="34" charset="0"/>
              <a:buChar char="•"/>
            </a:pPr>
            <a:r>
              <a:rPr lang="en-US" sz="2000" dirty="0" smtClean="0"/>
              <a:t>It reduces the steering effort particularly when the vehicle is stationary and reduce </a:t>
            </a:r>
            <a:r>
              <a:rPr lang="en-US" sz="2000" dirty="0" err="1" smtClean="0"/>
              <a:t>tyre</a:t>
            </a:r>
            <a:r>
              <a:rPr lang="en-US" sz="2000" dirty="0" smtClean="0"/>
              <a:t> wear also.</a:t>
            </a:r>
          </a:p>
          <a:p>
            <a:pPr algn="just">
              <a:buFont typeface="Arial" pitchFamily="34" charset="0"/>
              <a:buChar char="•"/>
            </a:pPr>
            <a:r>
              <a:rPr lang="en-US" sz="2000" dirty="0" smtClean="0"/>
              <a:t> The steering pin inclination in modern vehicles ranges from 4 to 8</a:t>
            </a:r>
            <a:r>
              <a:rPr lang="en-US" sz="2000" baseline="30000" dirty="0" smtClean="0"/>
              <a:t>0</a:t>
            </a:r>
            <a:r>
              <a:rPr lang="en-US" sz="2000" dirty="0" smtClean="0"/>
              <a:t> and it must be equal on both the sides.</a:t>
            </a:r>
          </a:p>
          <a:p>
            <a:pPr algn="just">
              <a:buFont typeface="Arial" pitchFamily="34" charset="0"/>
              <a:buChar char="•"/>
            </a:pPr>
            <a:r>
              <a:rPr lang="en-US" sz="2000" dirty="0" smtClean="0"/>
              <a:t>If it is greater on one side then other, the vehicle will tend to pull to the side having the </a:t>
            </a:r>
            <a:r>
              <a:rPr lang="en-US" sz="2000" smtClean="0"/>
              <a:t>greater angle. </a:t>
            </a:r>
            <a:endParaRPr lang="en-US" sz="2000" dirty="0" smtClean="0"/>
          </a:p>
          <a:p>
            <a:pPr>
              <a:buFont typeface="Arial" pitchFamily="34" charset="0"/>
              <a:buChar char="•"/>
            </a:pPr>
            <a:endParaRPr lang="en-US" sz="2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505200"/>
            <a:ext cx="2438400" cy="400110"/>
          </a:xfrm>
          <a:prstGeom prst="rect">
            <a:avLst/>
          </a:prstGeom>
          <a:noFill/>
        </p:spPr>
        <p:txBody>
          <a:bodyPr wrap="square" rtlCol="0">
            <a:spAutoFit/>
          </a:bodyPr>
          <a:lstStyle/>
          <a:p>
            <a:r>
              <a:rPr lang="en-US" sz="2000" b="1" dirty="0" smtClean="0"/>
              <a:t>Included Angel: </a:t>
            </a:r>
            <a:endParaRPr lang="en-US" sz="2000" b="1" dirty="0"/>
          </a:p>
        </p:txBody>
      </p:sp>
      <p:sp>
        <p:nvSpPr>
          <p:cNvPr id="3" name="TextBox 2"/>
          <p:cNvSpPr txBox="1"/>
          <p:nvPr/>
        </p:nvSpPr>
        <p:spPr>
          <a:xfrm>
            <a:off x="0" y="3962400"/>
            <a:ext cx="9144000" cy="2554545"/>
          </a:xfrm>
          <a:prstGeom prst="rect">
            <a:avLst/>
          </a:prstGeom>
          <a:noFill/>
        </p:spPr>
        <p:txBody>
          <a:bodyPr wrap="square" rtlCol="0">
            <a:spAutoFit/>
          </a:bodyPr>
          <a:lstStyle/>
          <a:p>
            <a:pPr algn="just">
              <a:buFont typeface="Arial" pitchFamily="34" charset="0"/>
              <a:buChar char="•"/>
            </a:pPr>
            <a:r>
              <a:rPr lang="en-US" sz="2000" dirty="0" smtClean="0"/>
              <a:t>The combined chamber and kingpin inclination is called the included angle.</a:t>
            </a:r>
          </a:p>
          <a:p>
            <a:pPr algn="just">
              <a:buFont typeface="Arial" pitchFamily="34" charset="0"/>
              <a:buChar char="•"/>
            </a:pPr>
            <a:r>
              <a:rPr lang="en-US" sz="2000" dirty="0" smtClean="0"/>
              <a:t>This angle is important because it determines the point of intersection of the wheel and kingpin centre lines.</a:t>
            </a:r>
          </a:p>
          <a:p>
            <a:pPr algn="just">
              <a:buFont typeface="Arial" pitchFamily="34" charset="0"/>
              <a:buChar char="•"/>
            </a:pPr>
            <a:r>
              <a:rPr lang="en-US" sz="2000" dirty="0" smtClean="0"/>
              <a:t>If the point of intersection is above the ground, the wheel tends to toe-in.</a:t>
            </a:r>
          </a:p>
          <a:p>
            <a:pPr algn="just">
              <a:buFont typeface="Arial" pitchFamily="34" charset="0"/>
              <a:buChar char="•"/>
            </a:pPr>
            <a:r>
              <a:rPr lang="en-US" sz="2000" dirty="0" smtClean="0"/>
              <a:t>If it is below the ground , the wheel tends to toe-out. </a:t>
            </a:r>
          </a:p>
          <a:p>
            <a:pPr algn="just">
              <a:buFont typeface="Arial" pitchFamily="34" charset="0"/>
              <a:buChar char="•"/>
            </a:pPr>
            <a:r>
              <a:rPr lang="en-US" sz="2000" dirty="0" smtClean="0"/>
              <a:t>If it is at the ground, the wheel keeps its straight position without any tendency to toe-in or toe-out.</a:t>
            </a:r>
          </a:p>
          <a:p>
            <a:pPr algn="just">
              <a:buFont typeface="Arial" pitchFamily="34" charset="0"/>
              <a:buChar char="•"/>
            </a:pPr>
            <a:r>
              <a:rPr lang="en-US" sz="2000" dirty="0" smtClean="0"/>
              <a:t>In this position the steering is called centre point steering.  </a:t>
            </a:r>
          </a:p>
        </p:txBody>
      </p:sp>
      <p:pic>
        <p:nvPicPr>
          <p:cNvPr id="1026" name="Picture 2"/>
          <p:cNvPicPr>
            <a:picLocks noChangeAspect="1" noChangeArrowheads="1"/>
          </p:cNvPicPr>
          <p:nvPr/>
        </p:nvPicPr>
        <p:blipFill>
          <a:blip r:embed="rId2"/>
          <a:srcRect/>
          <a:stretch>
            <a:fillRect/>
          </a:stretch>
        </p:blipFill>
        <p:spPr bwMode="auto">
          <a:xfrm>
            <a:off x="990600" y="0"/>
            <a:ext cx="6172200" cy="35403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362200" y="-1"/>
            <a:ext cx="4343400" cy="343415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33400" y="3524250"/>
            <a:ext cx="8000999" cy="3333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886200" cy="400110"/>
          </a:xfrm>
          <a:prstGeom prst="rect">
            <a:avLst/>
          </a:prstGeom>
          <a:noFill/>
        </p:spPr>
        <p:txBody>
          <a:bodyPr wrap="square" rtlCol="0">
            <a:spAutoFit/>
          </a:bodyPr>
          <a:lstStyle/>
          <a:p>
            <a:r>
              <a:rPr lang="en-US" sz="2000" b="1" dirty="0" smtClean="0"/>
              <a:t>d) caster:</a:t>
            </a:r>
            <a:endParaRPr lang="en-US" sz="2000" b="1" dirty="0"/>
          </a:p>
        </p:txBody>
      </p:sp>
      <p:sp>
        <p:nvSpPr>
          <p:cNvPr id="3" name="TextBox 2"/>
          <p:cNvSpPr txBox="1"/>
          <p:nvPr/>
        </p:nvSpPr>
        <p:spPr>
          <a:xfrm>
            <a:off x="0" y="609600"/>
            <a:ext cx="9144000" cy="2308324"/>
          </a:xfrm>
          <a:prstGeom prst="rect">
            <a:avLst/>
          </a:prstGeom>
          <a:noFill/>
        </p:spPr>
        <p:txBody>
          <a:bodyPr wrap="square" rtlCol="0">
            <a:spAutoFit/>
          </a:bodyPr>
          <a:lstStyle/>
          <a:p>
            <a:pPr>
              <a:buFont typeface="Arial" pitchFamily="34" charset="0"/>
              <a:buChar char="•"/>
            </a:pPr>
            <a:r>
              <a:rPr lang="en-US" dirty="0" smtClean="0"/>
              <a:t>In addition to being tilted inward or toward the centre of the vehicle, the kingpin axis may also be tilted forward or backward from the vertical line.</a:t>
            </a:r>
          </a:p>
          <a:p>
            <a:pPr>
              <a:buFont typeface="Arial" pitchFamily="34" charset="0"/>
              <a:buChar char="•"/>
            </a:pPr>
            <a:r>
              <a:rPr lang="en-US" dirty="0" smtClean="0"/>
              <a:t>This tilt is known as the caster, thus the angle between the vertical line and the kingpin centre line in the plane of the wheel( when viewed from the side) is called the caster angle.</a:t>
            </a:r>
          </a:p>
          <a:p>
            <a:pPr>
              <a:buFont typeface="Arial" pitchFamily="34" charset="0"/>
              <a:buChar char="•"/>
            </a:pPr>
            <a:r>
              <a:rPr lang="en-US" dirty="0" smtClean="0"/>
              <a:t>When the top of the kingpin is backward, the caster angle is positive, and when it is forward the caster angle is negative.</a:t>
            </a:r>
          </a:p>
          <a:p>
            <a:pPr>
              <a:buFont typeface="Arial" pitchFamily="34" charset="0"/>
              <a:buChar char="•"/>
            </a:pPr>
            <a:r>
              <a:rPr lang="en-US" dirty="0" smtClean="0"/>
              <a:t>The caster angle in modern vehicles ranges from 2 to 8</a:t>
            </a:r>
            <a:r>
              <a:rPr lang="en-US" baseline="30000" dirty="0" smtClean="0"/>
              <a:t>0</a:t>
            </a:r>
            <a:r>
              <a:rPr lang="en-US" dirty="0" smtClean="0"/>
              <a:t> .</a:t>
            </a:r>
          </a:p>
          <a:p>
            <a:pPr>
              <a:buFont typeface="Arial" pitchFamily="34" charset="0"/>
              <a:buChar char="•"/>
            </a:pPr>
            <a:endParaRPr lang="en-US" dirty="0"/>
          </a:p>
        </p:txBody>
      </p:sp>
      <p:pic>
        <p:nvPicPr>
          <p:cNvPr id="1026" name="Picture 2"/>
          <p:cNvPicPr>
            <a:picLocks noChangeAspect="1" noChangeArrowheads="1"/>
          </p:cNvPicPr>
          <p:nvPr/>
        </p:nvPicPr>
        <p:blipFill>
          <a:blip r:embed="rId2"/>
          <a:srcRect/>
          <a:stretch>
            <a:fillRect/>
          </a:stretch>
        </p:blipFill>
        <p:spPr bwMode="auto">
          <a:xfrm>
            <a:off x="2133600" y="2667000"/>
            <a:ext cx="6219825"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400110"/>
          </a:xfrm>
          <a:prstGeom prst="rect">
            <a:avLst/>
          </a:prstGeom>
          <a:noFill/>
        </p:spPr>
        <p:txBody>
          <a:bodyPr wrap="square" rtlCol="0">
            <a:spAutoFit/>
          </a:bodyPr>
          <a:lstStyle/>
          <a:p>
            <a:r>
              <a:rPr lang="en-US" sz="2000" b="1" dirty="0" smtClean="0"/>
              <a:t>Effect of in correct alignment:</a:t>
            </a:r>
            <a:endParaRPr lang="en-US" sz="2000" b="1" dirty="0"/>
          </a:p>
        </p:txBody>
      </p:sp>
      <p:graphicFrame>
        <p:nvGraphicFramePr>
          <p:cNvPr id="3" name="Table 2"/>
          <p:cNvGraphicFramePr>
            <a:graphicFrameLocks noGrp="1"/>
          </p:cNvGraphicFramePr>
          <p:nvPr/>
        </p:nvGraphicFramePr>
        <p:xfrm>
          <a:off x="381000" y="609600"/>
          <a:ext cx="8458200" cy="6019801"/>
        </p:xfrm>
        <a:graphic>
          <a:graphicData uri="http://schemas.openxmlformats.org/drawingml/2006/table">
            <a:tbl>
              <a:tblPr/>
              <a:tblGrid>
                <a:gridCol w="669957"/>
                <a:gridCol w="2207739"/>
                <a:gridCol w="5580504"/>
              </a:tblGrid>
              <a:tr h="381841">
                <a:tc>
                  <a:txBody>
                    <a:bodyPr/>
                    <a:lstStyle/>
                    <a:p>
                      <a:pPr marL="0" marR="0">
                        <a:lnSpc>
                          <a:spcPct val="115000"/>
                        </a:lnSpc>
                        <a:spcBef>
                          <a:spcPts val="0"/>
                        </a:spcBef>
                        <a:spcAft>
                          <a:spcPts val="0"/>
                        </a:spcAft>
                      </a:pPr>
                      <a:r>
                        <a:rPr lang="en-US" sz="2000" b="1">
                          <a:latin typeface="Calibri"/>
                          <a:ea typeface="Calibri"/>
                          <a:cs typeface="Times New Roman"/>
                        </a:rPr>
                        <a:t>S.no</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Calibri"/>
                          <a:ea typeface="Calibri"/>
                          <a:cs typeface="Times New Roman"/>
                        </a:rPr>
                        <a:t>PROBLEM</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Calibri"/>
                          <a:ea typeface="Calibri"/>
                          <a:cs typeface="Times New Roman"/>
                        </a:rPr>
                        <a:t>EFFECT ON VEHICLE</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3109">
                <a:tc>
                  <a:txBody>
                    <a:bodyPr/>
                    <a:lstStyle/>
                    <a:p>
                      <a:pPr marL="0" marR="0">
                        <a:lnSpc>
                          <a:spcPct val="115000"/>
                        </a:lnSpc>
                        <a:spcBef>
                          <a:spcPts val="0"/>
                        </a:spcBef>
                        <a:spcAft>
                          <a:spcPts val="0"/>
                        </a:spcAft>
                      </a:pPr>
                      <a:r>
                        <a:rPr lang="en-US" sz="2000" dirty="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Calibri"/>
                          <a:ea typeface="Calibri"/>
                          <a:cs typeface="Times New Roman"/>
                        </a:rPr>
                        <a:t>Incorrect camber setting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i)Uneven tyre wear</a:t>
                      </a:r>
                    </a:p>
                    <a:p>
                      <a:pPr marL="0" marR="0">
                        <a:lnSpc>
                          <a:spcPct val="115000"/>
                        </a:lnSpc>
                        <a:spcBef>
                          <a:spcPts val="0"/>
                        </a:spcBef>
                        <a:spcAft>
                          <a:spcPts val="0"/>
                        </a:spcAft>
                      </a:pPr>
                      <a:r>
                        <a:rPr lang="en-US" sz="2000">
                          <a:latin typeface="Calibri"/>
                          <a:ea typeface="Calibri"/>
                          <a:cs typeface="Times New Roman"/>
                        </a:rPr>
                        <a:t>ii)vehicle pulls to the side of the most positive or least-negative camber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1269">
                <a:tc>
                  <a:txBody>
                    <a:bodyPr/>
                    <a:lstStyle/>
                    <a:p>
                      <a:pPr marL="0" marR="0">
                        <a:lnSpc>
                          <a:spcPct val="115000"/>
                        </a:lnSpc>
                        <a:spcBef>
                          <a:spcPts val="0"/>
                        </a:spcBef>
                        <a:spcAft>
                          <a:spcPts val="0"/>
                        </a:spcAft>
                      </a:pPr>
                      <a:r>
                        <a:rPr lang="en-US" sz="20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Incorrect toe-in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i) Excessive tire wear.</a:t>
                      </a:r>
                    </a:p>
                    <a:p>
                      <a:pPr marL="0" marR="0">
                        <a:lnSpc>
                          <a:spcPct val="115000"/>
                        </a:lnSpc>
                        <a:spcBef>
                          <a:spcPts val="0"/>
                        </a:spcBef>
                        <a:spcAft>
                          <a:spcPts val="0"/>
                        </a:spcAft>
                      </a:pPr>
                      <a:r>
                        <a:rPr lang="en-US" sz="2000">
                          <a:latin typeface="Calibri"/>
                          <a:ea typeface="Calibri"/>
                          <a:cs typeface="Times New Roman"/>
                        </a:rPr>
                        <a:t>ii) unstable steering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841">
                <a:tc>
                  <a:txBody>
                    <a:bodyPr/>
                    <a:lstStyle/>
                    <a:p>
                      <a:pPr marL="0" marR="0">
                        <a:lnSpc>
                          <a:spcPct val="115000"/>
                        </a:lnSpc>
                        <a:spcBef>
                          <a:spcPts val="0"/>
                        </a:spcBef>
                        <a:spcAft>
                          <a:spcPts val="0"/>
                        </a:spcAft>
                      </a:pPr>
                      <a:r>
                        <a:rPr lang="en-US" sz="20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Uneven toe-in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Vehicle tends to pull to one side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950">
                <a:tc>
                  <a:txBody>
                    <a:bodyPr/>
                    <a:lstStyle/>
                    <a:p>
                      <a:pPr marL="0" marR="0">
                        <a:lnSpc>
                          <a:spcPct val="115000"/>
                        </a:lnSpc>
                        <a:spcBef>
                          <a:spcPts val="0"/>
                        </a:spcBef>
                        <a:spcAft>
                          <a:spcPts val="0"/>
                        </a:spcAft>
                      </a:pPr>
                      <a:r>
                        <a:rPr lang="en-US" sz="20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Incorrect steering axis inclination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i)instability of vehicle</a:t>
                      </a:r>
                    </a:p>
                    <a:p>
                      <a:pPr marL="0" marR="0">
                        <a:lnSpc>
                          <a:spcPct val="115000"/>
                        </a:lnSpc>
                        <a:spcBef>
                          <a:spcPts val="0"/>
                        </a:spcBef>
                        <a:spcAft>
                          <a:spcPts val="0"/>
                        </a:spcAft>
                      </a:pPr>
                      <a:r>
                        <a:rPr lang="en-US" sz="2000">
                          <a:latin typeface="Calibri"/>
                          <a:ea typeface="Calibri"/>
                          <a:cs typeface="Times New Roman"/>
                        </a:rPr>
                        <a:t>ii)poor steering recovery</a:t>
                      </a:r>
                    </a:p>
                    <a:p>
                      <a:pPr marL="0" marR="0">
                        <a:lnSpc>
                          <a:spcPct val="115000"/>
                        </a:lnSpc>
                        <a:spcBef>
                          <a:spcPts val="0"/>
                        </a:spcBef>
                        <a:spcAft>
                          <a:spcPts val="0"/>
                        </a:spcAft>
                      </a:pPr>
                      <a:r>
                        <a:rPr lang="en-US" sz="2000">
                          <a:latin typeface="Calibri"/>
                          <a:ea typeface="Calibri"/>
                          <a:cs typeface="Times New Roman"/>
                        </a:rPr>
                        <a:t>iii)vehicle pull to side of lesser inclination</a:t>
                      </a:r>
                    </a:p>
                    <a:p>
                      <a:pPr marL="0" marR="0">
                        <a:lnSpc>
                          <a:spcPct val="115000"/>
                        </a:lnSpc>
                        <a:spcBef>
                          <a:spcPts val="0"/>
                        </a:spcBef>
                        <a:spcAft>
                          <a:spcPts val="0"/>
                        </a:spcAft>
                      </a:pPr>
                      <a:r>
                        <a:rPr lang="en-US" sz="2000">
                          <a:latin typeface="Calibri"/>
                          <a:ea typeface="Calibri"/>
                          <a:cs typeface="Times New Roman"/>
                        </a:rPr>
                        <a:t>iv)hard steering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3109">
                <a:tc>
                  <a:txBody>
                    <a:bodyPr/>
                    <a:lstStyle/>
                    <a:p>
                      <a:pPr marL="0" marR="0">
                        <a:lnSpc>
                          <a:spcPct val="115000"/>
                        </a:lnSpc>
                        <a:spcBef>
                          <a:spcPts val="0"/>
                        </a:spcBef>
                        <a:spcAft>
                          <a:spcPts val="0"/>
                        </a:spcAft>
                      </a:pPr>
                      <a:r>
                        <a:rPr lang="en-US" sz="20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Too much caster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i)Hard steering</a:t>
                      </a:r>
                    </a:p>
                    <a:p>
                      <a:pPr marL="0" marR="0">
                        <a:lnSpc>
                          <a:spcPct val="115000"/>
                        </a:lnSpc>
                        <a:spcBef>
                          <a:spcPts val="0"/>
                        </a:spcBef>
                        <a:spcAft>
                          <a:spcPts val="0"/>
                        </a:spcAft>
                      </a:pPr>
                      <a:r>
                        <a:rPr lang="en-US" sz="2000">
                          <a:latin typeface="Calibri"/>
                          <a:ea typeface="Calibri"/>
                          <a:cs typeface="Times New Roman"/>
                        </a:rPr>
                        <a:t>ii)Excessive road shock</a:t>
                      </a:r>
                    </a:p>
                    <a:p>
                      <a:pPr marL="0" marR="0">
                        <a:lnSpc>
                          <a:spcPct val="115000"/>
                        </a:lnSpc>
                        <a:spcBef>
                          <a:spcPts val="0"/>
                        </a:spcBef>
                        <a:spcAft>
                          <a:spcPts val="0"/>
                        </a:spcAft>
                      </a:pPr>
                      <a:r>
                        <a:rPr lang="en-US" sz="2000">
                          <a:latin typeface="Calibri"/>
                          <a:ea typeface="Calibri"/>
                          <a:cs typeface="Times New Roman"/>
                        </a:rPr>
                        <a:t>iii)wheel shimmy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841">
                <a:tc>
                  <a:txBody>
                    <a:bodyPr/>
                    <a:lstStyle/>
                    <a:p>
                      <a:pPr marL="0" marR="0">
                        <a:lnSpc>
                          <a:spcPct val="115000"/>
                        </a:lnSpc>
                        <a:spcBef>
                          <a:spcPts val="0"/>
                        </a:spcBef>
                        <a:spcAft>
                          <a:spcPts val="0"/>
                        </a:spcAft>
                      </a:pPr>
                      <a:r>
                        <a:rPr lang="en-US" sz="20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Insufficient caster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Instability at high speeds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841">
                <a:tc>
                  <a:txBody>
                    <a:bodyPr/>
                    <a:lstStyle/>
                    <a:p>
                      <a:pPr marL="0" marR="0">
                        <a:lnSpc>
                          <a:spcPct val="115000"/>
                        </a:lnSpc>
                        <a:spcBef>
                          <a:spcPts val="0"/>
                        </a:spcBef>
                        <a:spcAft>
                          <a:spcPts val="0"/>
                        </a:spcAft>
                      </a:pPr>
                      <a:r>
                        <a:rPr lang="en-US" sz="20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Unequal caster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Calibri"/>
                          <a:ea typeface="Calibri"/>
                          <a:cs typeface="Times New Roman"/>
                        </a:rPr>
                        <a:t>Vehicle pulls to the side of the most caster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8915400" cy="2246769"/>
          </a:xfrm>
          <a:prstGeom prst="rect">
            <a:avLst/>
          </a:prstGeom>
          <a:noFill/>
        </p:spPr>
        <p:txBody>
          <a:bodyPr wrap="square" rtlCol="0">
            <a:spAutoFit/>
          </a:bodyPr>
          <a:lstStyle/>
          <a:p>
            <a:pPr algn="just"/>
            <a:r>
              <a:rPr lang="en-US" sz="2000" dirty="0" smtClean="0"/>
              <a:t>The steering system should posses the following qualities:</a:t>
            </a:r>
          </a:p>
          <a:p>
            <a:pPr marL="342900" indent="-342900" algn="just">
              <a:buAutoNum type="arabicParenR"/>
            </a:pPr>
            <a:r>
              <a:rPr lang="en-US" sz="2000" dirty="0" smtClean="0"/>
              <a:t>It must be capable of keeping the wheels in true rolling motion at all times without rubbing or scuffing of </a:t>
            </a:r>
            <a:r>
              <a:rPr lang="en-US" sz="2000" dirty="0" err="1" smtClean="0"/>
              <a:t>tyres</a:t>
            </a:r>
            <a:r>
              <a:rPr lang="en-US" sz="2000" dirty="0" smtClean="0"/>
              <a:t> on roads.</a:t>
            </a:r>
          </a:p>
          <a:p>
            <a:pPr marL="342900" indent="-342900" algn="just">
              <a:buAutoNum type="arabicParenR"/>
            </a:pPr>
            <a:r>
              <a:rPr lang="en-US" sz="2000" dirty="0" smtClean="0"/>
              <a:t>It should have a certain degree of self centering action to keep the vehicle on straight path.</a:t>
            </a:r>
          </a:p>
          <a:p>
            <a:pPr marL="342900" indent="-342900" algn="just">
              <a:buAutoNum type="arabicParenR"/>
            </a:pPr>
            <a:r>
              <a:rPr lang="en-US" sz="2000" dirty="0" smtClean="0"/>
              <a:t>It must be easy to operate.</a:t>
            </a:r>
          </a:p>
          <a:p>
            <a:pPr marL="342900" indent="-342900" algn="just">
              <a:buAutoNum type="arabicParenR"/>
            </a:pPr>
            <a:r>
              <a:rPr lang="en-US" sz="2000" dirty="0" smtClean="0"/>
              <a:t>It should be light </a:t>
            </a:r>
            <a:r>
              <a:rPr lang="en-US" sz="2000" dirty="0" err="1" smtClean="0"/>
              <a:t>i.e</a:t>
            </a:r>
            <a:r>
              <a:rPr lang="en-US" sz="2000" dirty="0" smtClean="0"/>
              <a:t> it should not require excessive effort to turn the steering. </a:t>
            </a:r>
            <a:endParaRPr lang="en-US" sz="2000" dirty="0"/>
          </a:p>
        </p:txBody>
      </p:sp>
      <p:sp>
        <p:nvSpPr>
          <p:cNvPr id="5" name="TextBox 4"/>
          <p:cNvSpPr txBox="1"/>
          <p:nvPr/>
        </p:nvSpPr>
        <p:spPr>
          <a:xfrm>
            <a:off x="0" y="2438400"/>
            <a:ext cx="8915400" cy="400110"/>
          </a:xfrm>
          <a:prstGeom prst="rect">
            <a:avLst/>
          </a:prstGeom>
          <a:noFill/>
        </p:spPr>
        <p:txBody>
          <a:bodyPr wrap="square" rtlCol="0">
            <a:spAutoFit/>
          </a:bodyPr>
          <a:lstStyle/>
          <a:p>
            <a:r>
              <a:rPr lang="en-US" sz="2000" b="1" dirty="0" smtClean="0"/>
              <a:t>Principle of correct steering:</a:t>
            </a:r>
            <a:endParaRPr lang="en-US" sz="2000" b="1" dirty="0"/>
          </a:p>
        </p:txBody>
      </p:sp>
      <p:sp>
        <p:nvSpPr>
          <p:cNvPr id="6" name="TextBox 5"/>
          <p:cNvSpPr txBox="1"/>
          <p:nvPr/>
        </p:nvSpPr>
        <p:spPr>
          <a:xfrm>
            <a:off x="0" y="2971800"/>
            <a:ext cx="8991600" cy="3477875"/>
          </a:xfrm>
          <a:prstGeom prst="rect">
            <a:avLst/>
          </a:prstGeom>
          <a:noFill/>
        </p:spPr>
        <p:txBody>
          <a:bodyPr wrap="square" rtlCol="0">
            <a:spAutoFit/>
          </a:bodyPr>
          <a:lstStyle/>
          <a:p>
            <a:pPr algn="just">
              <a:buFont typeface="Arial" pitchFamily="34" charset="0"/>
              <a:buChar char="•"/>
            </a:pPr>
            <a:r>
              <a:rPr lang="en-US" sz="2000" dirty="0" smtClean="0"/>
              <a:t>The steering gear mechanism is used for changing the direction of two or more wheel axles with reference to the chassis.</a:t>
            </a:r>
          </a:p>
          <a:p>
            <a:pPr algn="just">
              <a:buFont typeface="Arial" pitchFamily="34" charset="0"/>
              <a:buChar char="•"/>
            </a:pPr>
            <a:r>
              <a:rPr lang="en-US" sz="2000" dirty="0" smtClean="0"/>
              <a:t>So as to move the vehicle, usually, the two back wheels have a common axis, which is fixed in direction with reference to the chassis and steering is done by means of the front wheels.</a:t>
            </a:r>
          </a:p>
          <a:p>
            <a:pPr algn="just">
              <a:buFont typeface="Arial" pitchFamily="34" charset="0"/>
              <a:buChar char="•"/>
            </a:pPr>
            <a:r>
              <a:rPr lang="en-US" sz="2000" dirty="0" smtClean="0"/>
              <a:t> In automobiles, the front wheels are placed over the front axles, which are pivoted at the points</a:t>
            </a:r>
            <a:r>
              <a:rPr lang="en-US" sz="2000" b="1" dirty="0" smtClean="0"/>
              <a:t> A  </a:t>
            </a:r>
            <a:r>
              <a:rPr lang="en-US" sz="2000" dirty="0" smtClean="0"/>
              <a:t>and </a:t>
            </a:r>
            <a:r>
              <a:rPr lang="en-US" sz="2000" b="1" dirty="0" smtClean="0"/>
              <a:t>B</a:t>
            </a:r>
            <a:r>
              <a:rPr lang="en-US" sz="2000" dirty="0" smtClean="0"/>
              <a:t> as shown in figure and these points are fixed to the chassis. the rear wheel are placed over the back axle.</a:t>
            </a:r>
          </a:p>
          <a:p>
            <a:pPr algn="just">
              <a:buFont typeface="Arial" pitchFamily="34" charset="0"/>
              <a:buChar char="•"/>
            </a:pPr>
            <a:r>
              <a:rPr lang="en-US" sz="2000" dirty="0" smtClean="0"/>
              <a:t>When the vehicle takes turn, the front wheels along with respective axles turn about the respected pivot points. The rear wheels remain straight and do not turn.</a:t>
            </a:r>
            <a:r>
              <a:rPr lang="en-US" sz="2000" dirty="0"/>
              <a:t> </a:t>
            </a:r>
            <a:r>
              <a:rPr lang="en-US" sz="2000" dirty="0" smtClean="0"/>
              <a:t>Therefore, steering is done by means of front wheels only</a:t>
            </a:r>
            <a:r>
              <a:rPr lang="en-US" sz="2000" dirty="0"/>
              <a:t>.</a:t>
            </a:r>
            <a:endParaRPr lang="en-US"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72722" y="762000"/>
            <a:ext cx="7909278"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8991600" cy="2862322"/>
          </a:xfrm>
          <a:prstGeom prst="rect">
            <a:avLst/>
          </a:prstGeom>
          <a:noFill/>
        </p:spPr>
        <p:txBody>
          <a:bodyPr wrap="square" rtlCol="0">
            <a:spAutoFit/>
          </a:bodyPr>
          <a:lstStyle/>
          <a:p>
            <a:pPr algn="just">
              <a:buFont typeface="Arial" pitchFamily="34" charset="0"/>
              <a:buChar char="•"/>
            </a:pPr>
            <a:r>
              <a:rPr lang="en-US" sz="2000" dirty="0" smtClean="0"/>
              <a:t>In order to avoid skidding, the two front wheels must turn about the same instantaneous centre  </a:t>
            </a:r>
            <a:r>
              <a:rPr lang="en-US" sz="2000" b="1" dirty="0" smtClean="0"/>
              <a:t>I</a:t>
            </a:r>
            <a:r>
              <a:rPr lang="en-US" sz="2000" dirty="0" smtClean="0"/>
              <a:t>, which lies on the axis of the back wheels.</a:t>
            </a:r>
          </a:p>
          <a:p>
            <a:pPr algn="just">
              <a:buFont typeface="Arial" pitchFamily="34" charset="0"/>
              <a:buChar char="•"/>
            </a:pPr>
            <a:r>
              <a:rPr lang="en-US" sz="2000" dirty="0" smtClean="0"/>
              <a:t>If the instantaneous centre of the two front wheels  do not coincide with instantaneous centre of the rear wheels, the skidding on front or rear wheels will definitely take place, which will cause more wear and tear of the </a:t>
            </a:r>
            <a:r>
              <a:rPr lang="en-US" sz="2000" dirty="0" err="1" smtClean="0"/>
              <a:t>tyres</a:t>
            </a:r>
            <a:r>
              <a:rPr lang="en-US" sz="2000" dirty="0" smtClean="0"/>
              <a:t>. </a:t>
            </a:r>
          </a:p>
          <a:p>
            <a:pPr algn="just">
              <a:buFont typeface="Arial" pitchFamily="34" charset="0"/>
              <a:buChar char="•"/>
            </a:pPr>
            <a:r>
              <a:rPr lang="en-US" sz="2000" dirty="0" smtClean="0"/>
              <a:t>Thus, the condition of correct steering is that the four wheels must turn about the instantaneous centre. </a:t>
            </a:r>
          </a:p>
          <a:p>
            <a:pPr algn="just">
              <a:buFont typeface="Arial" pitchFamily="34" charset="0"/>
              <a:buChar char="•"/>
            </a:pPr>
            <a:r>
              <a:rPr lang="en-US" sz="2000" dirty="0" smtClean="0"/>
              <a:t>The axis of the inner wheel makes a larger turning angle </a:t>
            </a:r>
            <a:r>
              <a:rPr lang="el-GR" sz="2000" b="1" dirty="0" smtClean="0"/>
              <a:t>θ</a:t>
            </a:r>
            <a:r>
              <a:rPr lang="en-US" sz="2000" dirty="0" smtClean="0"/>
              <a:t> then the angle </a:t>
            </a:r>
            <a:r>
              <a:rPr lang="el-GR" sz="2000" b="1" dirty="0" smtClean="0"/>
              <a:t>φ</a:t>
            </a:r>
            <a:r>
              <a:rPr lang="en-US" sz="2000" b="1" dirty="0" smtClean="0"/>
              <a:t> </a:t>
            </a:r>
            <a:r>
              <a:rPr lang="en-US" sz="2000" dirty="0" smtClean="0"/>
              <a:t>subtended by the axis of outer wheels.  </a:t>
            </a:r>
            <a:endParaRPr lang="en-US" sz="2000" dirty="0"/>
          </a:p>
        </p:txBody>
      </p:sp>
      <p:pic>
        <p:nvPicPr>
          <p:cNvPr id="4098" name="Picture 2"/>
          <p:cNvPicPr>
            <a:picLocks noChangeAspect="1" noChangeArrowheads="1"/>
          </p:cNvPicPr>
          <p:nvPr/>
        </p:nvPicPr>
        <p:blipFill>
          <a:blip r:embed="rId2"/>
          <a:srcRect/>
          <a:stretch>
            <a:fillRect/>
          </a:stretch>
        </p:blipFill>
        <p:spPr bwMode="auto">
          <a:xfrm>
            <a:off x="0" y="2895600"/>
            <a:ext cx="9144000"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038600" cy="461665"/>
          </a:xfrm>
          <a:prstGeom prst="rect">
            <a:avLst/>
          </a:prstGeom>
          <a:noFill/>
        </p:spPr>
        <p:txBody>
          <a:bodyPr wrap="square" rtlCol="0">
            <a:spAutoFit/>
          </a:bodyPr>
          <a:lstStyle/>
          <a:p>
            <a:r>
              <a:rPr lang="en-US" sz="2400" b="1" dirty="0" smtClean="0"/>
              <a:t>Steering Mechanisms:</a:t>
            </a:r>
            <a:endParaRPr lang="en-US" sz="2400" b="1" dirty="0"/>
          </a:p>
        </p:txBody>
      </p:sp>
      <p:sp>
        <p:nvSpPr>
          <p:cNvPr id="3" name="TextBox 2"/>
          <p:cNvSpPr txBox="1"/>
          <p:nvPr/>
        </p:nvSpPr>
        <p:spPr>
          <a:xfrm>
            <a:off x="228600" y="457200"/>
            <a:ext cx="8686800" cy="1631216"/>
          </a:xfrm>
          <a:prstGeom prst="rect">
            <a:avLst/>
          </a:prstGeom>
          <a:noFill/>
        </p:spPr>
        <p:txBody>
          <a:bodyPr wrap="square" rtlCol="0">
            <a:spAutoFit/>
          </a:bodyPr>
          <a:lstStyle/>
          <a:p>
            <a:pPr algn="just"/>
            <a:r>
              <a:rPr lang="en-US" sz="2000" dirty="0" smtClean="0"/>
              <a:t>There are two type of steering mechanisms:</a:t>
            </a:r>
          </a:p>
          <a:p>
            <a:pPr algn="just"/>
            <a:r>
              <a:rPr lang="en-US" sz="2000" dirty="0" smtClean="0"/>
              <a:t>1)Davis steering mechanism.</a:t>
            </a:r>
          </a:p>
          <a:p>
            <a:pPr algn="just"/>
            <a:r>
              <a:rPr lang="en-US" sz="2000" dirty="0" smtClean="0"/>
              <a:t>2) Ackermann steering mechanism.</a:t>
            </a:r>
          </a:p>
          <a:p>
            <a:pPr algn="just">
              <a:buFont typeface="Arial" pitchFamily="34" charset="0"/>
              <a:buChar char="•"/>
            </a:pPr>
            <a:r>
              <a:rPr lang="en-US" sz="2000" dirty="0" smtClean="0"/>
              <a:t> the main difference the two steering gear mechanisms is that the Davis steering gear has sliding pair, whereas the Ackermann steering gear has only turning pairs. </a:t>
            </a:r>
            <a:endParaRPr lang="en-US" sz="2000" dirty="0"/>
          </a:p>
        </p:txBody>
      </p:sp>
      <p:sp>
        <p:nvSpPr>
          <p:cNvPr id="6" name="TextBox 5"/>
          <p:cNvSpPr txBox="1"/>
          <p:nvPr/>
        </p:nvSpPr>
        <p:spPr>
          <a:xfrm>
            <a:off x="0" y="2133600"/>
            <a:ext cx="9144000" cy="4770537"/>
          </a:xfrm>
          <a:prstGeom prst="rect">
            <a:avLst/>
          </a:prstGeom>
          <a:noFill/>
        </p:spPr>
        <p:txBody>
          <a:bodyPr wrap="square" rtlCol="0">
            <a:spAutoFit/>
          </a:bodyPr>
          <a:lstStyle/>
          <a:p>
            <a:pPr algn="just"/>
            <a:r>
              <a:rPr lang="en-US" sz="2400" b="1" dirty="0" smtClean="0"/>
              <a:t>Ackermann steering mechanism:</a:t>
            </a:r>
            <a:r>
              <a:rPr lang="en-US" sz="2000" b="1" dirty="0" smtClean="0"/>
              <a:t>  </a:t>
            </a:r>
            <a:endParaRPr lang="en-US" sz="2000" dirty="0" smtClean="0"/>
          </a:p>
          <a:p>
            <a:pPr algn="just">
              <a:buFont typeface="Arial" pitchFamily="34" charset="0"/>
              <a:buChar char="•"/>
            </a:pPr>
            <a:r>
              <a:rPr lang="en-US" sz="2000" dirty="0" smtClean="0"/>
              <a:t>The Ackermann steering mechanism consists of four link mechanism </a:t>
            </a:r>
            <a:r>
              <a:rPr lang="en-US" sz="2000" b="1" dirty="0" smtClean="0"/>
              <a:t>ABCD </a:t>
            </a:r>
            <a:r>
              <a:rPr lang="en-US" sz="2000" dirty="0" smtClean="0"/>
              <a:t>as shown fig.</a:t>
            </a:r>
          </a:p>
          <a:p>
            <a:pPr algn="just">
              <a:buFont typeface="Arial" pitchFamily="34" charset="0"/>
              <a:buChar char="•"/>
            </a:pPr>
            <a:r>
              <a:rPr lang="en-US" sz="2000" dirty="0" smtClean="0"/>
              <a:t> The shorter links </a:t>
            </a:r>
            <a:r>
              <a:rPr lang="en-US" sz="2000" b="1" dirty="0" smtClean="0"/>
              <a:t>BC</a:t>
            </a:r>
            <a:r>
              <a:rPr lang="en-US" sz="2000" dirty="0" smtClean="0"/>
              <a:t> and </a:t>
            </a:r>
            <a:r>
              <a:rPr lang="en-US" sz="2000" b="1" dirty="0" smtClean="0"/>
              <a:t>AD</a:t>
            </a:r>
            <a:r>
              <a:rPr lang="en-US" sz="2000" dirty="0" smtClean="0"/>
              <a:t> are equal length and are connected with stub axles </a:t>
            </a:r>
            <a:r>
              <a:rPr lang="en-US" sz="2000" b="1" dirty="0" smtClean="0"/>
              <a:t>BF</a:t>
            </a:r>
            <a:r>
              <a:rPr lang="en-US" sz="2000" dirty="0" smtClean="0"/>
              <a:t> and </a:t>
            </a:r>
            <a:r>
              <a:rPr lang="en-US" sz="2000" b="1" dirty="0" smtClean="0"/>
              <a:t>AE</a:t>
            </a:r>
            <a:r>
              <a:rPr lang="en-US" sz="2000" dirty="0" smtClean="0"/>
              <a:t> respectively.</a:t>
            </a:r>
          </a:p>
          <a:p>
            <a:pPr algn="just">
              <a:buFont typeface="Arial" pitchFamily="34" charset="0"/>
              <a:buChar char="•"/>
            </a:pPr>
            <a:r>
              <a:rPr lang="en-US" sz="2000" dirty="0" smtClean="0"/>
              <a:t>The length of the link </a:t>
            </a:r>
            <a:r>
              <a:rPr lang="en-US" sz="2000" b="1" dirty="0" smtClean="0"/>
              <a:t>CD</a:t>
            </a:r>
            <a:r>
              <a:rPr lang="en-US" sz="2000" dirty="0" smtClean="0"/>
              <a:t> is shorter than that of the link </a:t>
            </a:r>
            <a:r>
              <a:rPr lang="en-US" sz="2000" b="1" dirty="0" smtClean="0"/>
              <a:t>AB</a:t>
            </a:r>
            <a:r>
              <a:rPr lang="en-US" sz="2000" dirty="0" smtClean="0"/>
              <a:t>. </a:t>
            </a:r>
          </a:p>
          <a:p>
            <a:pPr algn="just">
              <a:buFont typeface="Arial" pitchFamily="34" charset="0"/>
              <a:buChar char="•"/>
            </a:pPr>
            <a:r>
              <a:rPr lang="en-US" sz="2000" dirty="0" smtClean="0"/>
              <a:t>When the vehicle is moving ahead in straight position, the links BC and AD are parallel and subtend equal angles (</a:t>
            </a:r>
            <a:r>
              <a:rPr lang="el-GR" sz="2000" b="1" dirty="0" smtClean="0"/>
              <a:t>θ</a:t>
            </a:r>
            <a:r>
              <a:rPr lang="en-US" sz="2000" b="1" dirty="0" smtClean="0"/>
              <a:t>=</a:t>
            </a:r>
            <a:r>
              <a:rPr lang="el-GR" sz="2000" b="1" dirty="0" smtClean="0"/>
              <a:t>φ</a:t>
            </a:r>
            <a:r>
              <a:rPr lang="en-US" sz="2000" dirty="0" smtClean="0"/>
              <a:t>) with the centerline of the vehicle.</a:t>
            </a:r>
          </a:p>
          <a:p>
            <a:pPr algn="just">
              <a:buFont typeface="Arial" pitchFamily="34" charset="0"/>
              <a:buChar char="•"/>
            </a:pPr>
            <a:r>
              <a:rPr lang="en-US" sz="2000" dirty="0" smtClean="0"/>
              <a:t>Then the vehicle is turned to the left, the stub axle </a:t>
            </a:r>
            <a:r>
              <a:rPr lang="en-US" sz="2000" b="1" dirty="0" smtClean="0"/>
              <a:t>AE</a:t>
            </a:r>
            <a:r>
              <a:rPr lang="en-US" sz="2000" dirty="0" smtClean="0"/>
              <a:t> and </a:t>
            </a:r>
            <a:r>
              <a:rPr lang="en-US" sz="2000" b="1" dirty="0" smtClean="0"/>
              <a:t>BF</a:t>
            </a:r>
            <a:r>
              <a:rPr lang="en-US" sz="2000" dirty="0" smtClean="0"/>
              <a:t> turn through different angles, in respect to their previous positions.</a:t>
            </a:r>
          </a:p>
          <a:p>
            <a:pPr algn="just">
              <a:buFont typeface="Arial" pitchFamily="34" charset="0"/>
              <a:buChar char="•"/>
            </a:pPr>
            <a:r>
              <a:rPr lang="en-US" sz="2000" dirty="0" smtClean="0"/>
              <a:t>The stub axle BF will turn through a greater angle </a:t>
            </a:r>
            <a:r>
              <a:rPr lang="el-GR" sz="2000" b="1" dirty="0" smtClean="0"/>
              <a:t>θ</a:t>
            </a:r>
            <a:r>
              <a:rPr lang="en-US" sz="2000" b="1" dirty="0" smtClean="0"/>
              <a:t>, </a:t>
            </a:r>
            <a:r>
              <a:rPr lang="en-US" sz="2000" dirty="0" smtClean="0"/>
              <a:t>then the stub axle AE, which will turn through an angle </a:t>
            </a:r>
            <a:r>
              <a:rPr lang="el-GR" sz="2000" b="1" dirty="0" smtClean="0"/>
              <a:t>φ</a:t>
            </a:r>
            <a:r>
              <a:rPr lang="en-US" sz="2000" b="1" dirty="0" smtClean="0"/>
              <a:t>.</a:t>
            </a:r>
          </a:p>
          <a:p>
            <a:pPr algn="just">
              <a:buFont typeface="Arial" pitchFamily="34" charset="0"/>
              <a:buChar char="•"/>
            </a:pPr>
            <a:r>
              <a:rPr lang="en-US" sz="2000" dirty="0" smtClean="0"/>
              <a:t>In this position, the lines from the front wheels axle intersect on the rear wheels axles at the instantaneous centre I, this arrangement known as Ackermann steering mechanism.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47800" y="0"/>
            <a:ext cx="6705600"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57200" y="533400"/>
            <a:ext cx="8458754"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TotalTime>
  <Words>3203</Words>
  <Application>Microsoft Office PowerPoint</Application>
  <PresentationFormat>On-screen Show (4:3)</PresentationFormat>
  <Paragraphs>212</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55</cp:revision>
  <dcterms:created xsi:type="dcterms:W3CDTF">2018-09-13T23:33:21Z</dcterms:created>
  <dcterms:modified xsi:type="dcterms:W3CDTF">2019-03-28T04:38:24Z</dcterms:modified>
</cp:coreProperties>
</file>