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6" r:id="rId2"/>
    <p:sldId id="277" r:id="rId3"/>
    <p:sldId id="265" r:id="rId4"/>
    <p:sldId id="278" r:id="rId5"/>
    <p:sldId id="270" r:id="rId6"/>
    <p:sldId id="258" r:id="rId7"/>
    <p:sldId id="271" r:id="rId8"/>
    <p:sldId id="273" r:id="rId9"/>
    <p:sldId id="274" r:id="rId10"/>
    <p:sldId id="268" r:id="rId11"/>
    <p:sldId id="256" r:id="rId12"/>
    <p:sldId id="267" r:id="rId13"/>
    <p:sldId id="269" r:id="rId14"/>
    <p:sldId id="262" r:id="rId15"/>
    <p:sldId id="266" r:id="rId16"/>
    <p:sldId id="279" r:id="rId17"/>
    <p:sldId id="275" r:id="rId18"/>
    <p:sldId id="263" r:id="rId19"/>
    <p:sldId id="26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4/24/2019</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4/24/2019</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r>
              <a:rPr lang="en-US" dirty="0"/>
              <a:t>Classification of RP Technologies</a:t>
            </a:r>
          </a:p>
        </p:txBody>
      </p:sp>
      <p:sp>
        <p:nvSpPr>
          <p:cNvPr id="17411" name="Rectangle 3"/>
          <p:cNvSpPr>
            <a:spLocks noGrp="1" noChangeArrowheads="1"/>
          </p:cNvSpPr>
          <p:nvPr>
            <p:ph idx="1"/>
          </p:nvPr>
        </p:nvSpPr>
        <p:spPr/>
        <p:txBody>
          <a:bodyPr/>
          <a:lstStyle/>
          <a:p>
            <a:pPr marL="457200" indent="-457200">
              <a:spcBef>
                <a:spcPts val="1200"/>
              </a:spcBef>
            </a:pPr>
            <a:r>
              <a:rPr lang="en-US" dirty="0"/>
              <a:t>There are various ways to classify the RP techniques that have currently been developed </a:t>
            </a:r>
          </a:p>
          <a:p>
            <a:pPr marL="457200" indent="-457200">
              <a:spcBef>
                <a:spcPts val="1200"/>
              </a:spcBef>
            </a:pPr>
            <a:r>
              <a:rPr lang="en-US" dirty="0"/>
              <a:t>The RP classification used here is based on the form of the starting material: </a:t>
            </a:r>
          </a:p>
          <a:p>
            <a:pPr marL="914400" lvl="1" indent="-457200">
              <a:spcBef>
                <a:spcPts val="1200"/>
              </a:spcBef>
              <a:buFontTx/>
              <a:buAutoNum type="arabicPeriod"/>
            </a:pPr>
            <a:r>
              <a:rPr lang="en-US" sz="2400" dirty="0"/>
              <a:t>Liquid-based</a:t>
            </a:r>
          </a:p>
          <a:p>
            <a:pPr marL="914400" lvl="1" indent="-457200">
              <a:spcBef>
                <a:spcPts val="1200"/>
              </a:spcBef>
              <a:buFontTx/>
              <a:buAutoNum type="arabicPeriod"/>
            </a:pPr>
            <a:r>
              <a:rPr lang="en-US" sz="2400" dirty="0"/>
              <a:t>Solid-based</a:t>
            </a:r>
          </a:p>
          <a:p>
            <a:pPr marL="914400" lvl="1" indent="-457200">
              <a:spcBef>
                <a:spcPts val="1200"/>
              </a:spcBef>
              <a:buFontTx/>
              <a:buAutoNum type="arabicPeriod"/>
            </a:pPr>
            <a:r>
              <a:rPr lang="en-US" sz="2400" dirty="0"/>
              <a:t>Powder-based</a:t>
            </a:r>
          </a:p>
        </p:txBody>
      </p:sp>
    </p:spTree>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3810000"/>
            <a:ext cx="7696200" cy="1569660"/>
          </a:xfrm>
          <a:prstGeom prst="rect">
            <a:avLst/>
          </a:prstGeom>
        </p:spPr>
        <p:txBody>
          <a:bodyPr wrap="square">
            <a:spAutoFit/>
          </a:bodyPr>
          <a:lstStyle/>
          <a:p>
            <a:pPr algn="just"/>
            <a:r>
              <a:rPr lang="en-US" sz="2400" dirty="0" smtClean="0"/>
              <a:t>2. The building is done layer by layer, each layer being scanned by the optical scanning system and controlled by an elevation mechanism which lowers at the completion of each layer.</a:t>
            </a:r>
            <a:endParaRPr lang="en-US" sz="2400" dirty="0"/>
          </a:p>
        </p:txBody>
      </p:sp>
      <p:sp>
        <p:nvSpPr>
          <p:cNvPr id="3" name="Rectangle 2"/>
          <p:cNvSpPr/>
          <p:nvPr/>
        </p:nvSpPr>
        <p:spPr>
          <a:xfrm>
            <a:off x="914400" y="838200"/>
            <a:ext cx="1731564" cy="584775"/>
          </a:xfrm>
          <a:prstGeom prst="rect">
            <a:avLst/>
          </a:prstGeom>
        </p:spPr>
        <p:txBody>
          <a:bodyPr wrap="none">
            <a:spAutoFit/>
          </a:bodyPr>
          <a:lstStyle/>
          <a:p>
            <a:pPr lvl="0"/>
            <a:r>
              <a:rPr lang="en-US" sz="3200" b="1" dirty="0" smtClean="0">
                <a:solidFill>
                  <a:prstClr val="black"/>
                </a:solidFill>
              </a:rPr>
              <a:t>Principle</a:t>
            </a:r>
            <a:r>
              <a:rPr lang="en-US" dirty="0" smtClean="0">
                <a:solidFill>
                  <a:prstClr val="black"/>
                </a:solidFill>
              </a:rPr>
              <a:t>:</a:t>
            </a:r>
          </a:p>
        </p:txBody>
      </p:sp>
      <p:sp>
        <p:nvSpPr>
          <p:cNvPr id="4" name="Rectangle 3"/>
          <p:cNvSpPr/>
          <p:nvPr/>
        </p:nvSpPr>
        <p:spPr>
          <a:xfrm>
            <a:off x="685800" y="1524000"/>
            <a:ext cx="6858000" cy="461665"/>
          </a:xfrm>
          <a:prstGeom prst="rect">
            <a:avLst/>
          </a:prstGeom>
        </p:spPr>
        <p:txBody>
          <a:bodyPr wrap="square">
            <a:spAutoFit/>
          </a:bodyPr>
          <a:lstStyle/>
          <a:p>
            <a:pPr lvl="0" algn="just"/>
            <a:r>
              <a:rPr lang="en-US" sz="2400" dirty="0" smtClean="0">
                <a:solidFill>
                  <a:prstClr val="black"/>
                </a:solidFill>
              </a:rPr>
              <a:t>The SLA process is based on the following principles.</a:t>
            </a:r>
          </a:p>
        </p:txBody>
      </p:sp>
      <p:sp>
        <p:nvSpPr>
          <p:cNvPr id="5" name="Rectangle 4"/>
          <p:cNvSpPr/>
          <p:nvPr/>
        </p:nvSpPr>
        <p:spPr>
          <a:xfrm>
            <a:off x="762000" y="2133600"/>
            <a:ext cx="7696200" cy="1200329"/>
          </a:xfrm>
          <a:prstGeom prst="rect">
            <a:avLst/>
          </a:prstGeom>
        </p:spPr>
        <p:txBody>
          <a:bodyPr wrap="square">
            <a:spAutoFit/>
          </a:bodyPr>
          <a:lstStyle/>
          <a:p>
            <a:pPr lvl="0" algn="just"/>
            <a:r>
              <a:rPr lang="en-US" sz="2400" dirty="0" smtClean="0">
                <a:solidFill>
                  <a:prstClr val="black"/>
                </a:solidFill>
              </a:rPr>
              <a:t>1. Parts are built from a photo-curable liquid resin that cures when exposed to a laser beam which scans across the surface of the resin.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4953000"/>
            <a:ext cx="8001000" cy="830997"/>
          </a:xfrm>
          <a:prstGeom prst="rect">
            <a:avLst/>
          </a:prstGeom>
        </p:spPr>
        <p:txBody>
          <a:bodyPr wrap="square">
            <a:spAutoFit/>
          </a:bodyPr>
          <a:lstStyle/>
          <a:p>
            <a:pPr algn="just"/>
            <a:r>
              <a:rPr lang="en-US" sz="2400" dirty="0" smtClean="0"/>
              <a:t>UV curable photo polymers are resins which are formulated from photo iniators and reactive liquid monomers.</a:t>
            </a:r>
            <a:endParaRPr lang="en-US" sz="2400" dirty="0"/>
          </a:p>
        </p:txBody>
      </p:sp>
      <p:sp>
        <p:nvSpPr>
          <p:cNvPr id="3" name="Rectangle 2"/>
          <p:cNvSpPr/>
          <p:nvPr/>
        </p:nvSpPr>
        <p:spPr>
          <a:xfrm>
            <a:off x="609600" y="685800"/>
            <a:ext cx="2783711" cy="584775"/>
          </a:xfrm>
          <a:prstGeom prst="rect">
            <a:avLst/>
          </a:prstGeom>
        </p:spPr>
        <p:txBody>
          <a:bodyPr wrap="none">
            <a:spAutoFit/>
          </a:bodyPr>
          <a:lstStyle/>
          <a:p>
            <a:pPr lvl="0"/>
            <a:r>
              <a:rPr lang="en-US" sz="3200" b="1" dirty="0" smtClean="0">
                <a:solidFill>
                  <a:prstClr val="black"/>
                </a:solidFill>
              </a:rPr>
              <a:t>Photopolymers</a:t>
            </a:r>
          </a:p>
        </p:txBody>
      </p:sp>
      <p:sp>
        <p:nvSpPr>
          <p:cNvPr id="4" name="Rectangle 3"/>
          <p:cNvSpPr/>
          <p:nvPr/>
        </p:nvSpPr>
        <p:spPr>
          <a:xfrm>
            <a:off x="609600" y="1752600"/>
            <a:ext cx="8229600" cy="1200329"/>
          </a:xfrm>
          <a:prstGeom prst="rect">
            <a:avLst/>
          </a:prstGeom>
        </p:spPr>
        <p:txBody>
          <a:bodyPr wrap="square">
            <a:spAutoFit/>
          </a:bodyPr>
          <a:lstStyle/>
          <a:p>
            <a:pPr algn="just"/>
            <a:r>
              <a:rPr lang="en-US" sz="2400" dirty="0" smtClean="0"/>
              <a:t>There are many types of liquid photopolymers that can be solidified by exposure to electro-magnetic radiation, including wavelengths in the gamma rays, X-rays, UV and visible range.</a:t>
            </a:r>
          </a:p>
        </p:txBody>
      </p:sp>
      <p:sp>
        <p:nvSpPr>
          <p:cNvPr id="5" name="Rectangle 4"/>
          <p:cNvSpPr/>
          <p:nvPr/>
        </p:nvSpPr>
        <p:spPr>
          <a:xfrm>
            <a:off x="609600" y="3276600"/>
            <a:ext cx="7924800" cy="830997"/>
          </a:xfrm>
          <a:prstGeom prst="rect">
            <a:avLst/>
          </a:prstGeom>
        </p:spPr>
        <p:txBody>
          <a:bodyPr wrap="square">
            <a:spAutoFit/>
          </a:bodyPr>
          <a:lstStyle/>
          <a:p>
            <a:pPr algn="just"/>
            <a:r>
              <a:rPr lang="en-US" sz="2400" dirty="0" smtClean="0"/>
              <a:t>The vast majority of photopolymers used in the commercial RP systems are curable in the UV range.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5257800"/>
            <a:ext cx="7772400" cy="1200329"/>
          </a:xfrm>
          <a:prstGeom prst="rect">
            <a:avLst/>
          </a:prstGeom>
        </p:spPr>
        <p:txBody>
          <a:bodyPr wrap="square">
            <a:spAutoFit/>
          </a:bodyPr>
          <a:lstStyle/>
          <a:p>
            <a:pPr algn="just"/>
            <a:r>
              <a:rPr lang="en-US" sz="2400" dirty="0" smtClean="0"/>
              <a:t>Photo polymerization is polymerization initiated by a photochemical process whereby the starting point is usually the induction of energy from the radiation source.</a:t>
            </a:r>
            <a:endParaRPr lang="en-US" sz="2400" dirty="0"/>
          </a:p>
        </p:txBody>
      </p:sp>
      <p:sp>
        <p:nvSpPr>
          <p:cNvPr id="3" name="Rectangle 2"/>
          <p:cNvSpPr/>
          <p:nvPr/>
        </p:nvSpPr>
        <p:spPr>
          <a:xfrm>
            <a:off x="762000" y="1447800"/>
            <a:ext cx="7848600" cy="830997"/>
          </a:xfrm>
          <a:prstGeom prst="rect">
            <a:avLst/>
          </a:prstGeom>
        </p:spPr>
        <p:txBody>
          <a:bodyPr wrap="square">
            <a:spAutoFit/>
          </a:bodyPr>
          <a:lstStyle/>
          <a:p>
            <a:pPr algn="just"/>
            <a:r>
              <a:rPr lang="en-US" sz="2400" dirty="0" smtClean="0"/>
              <a:t>The process through which photopolymers are cured is called as photo polymerization process.</a:t>
            </a:r>
          </a:p>
        </p:txBody>
      </p:sp>
      <p:sp>
        <p:nvSpPr>
          <p:cNvPr id="4" name="Rectangle 3"/>
          <p:cNvSpPr/>
          <p:nvPr/>
        </p:nvSpPr>
        <p:spPr>
          <a:xfrm>
            <a:off x="762000" y="2743200"/>
            <a:ext cx="7620000" cy="830997"/>
          </a:xfrm>
          <a:prstGeom prst="rect">
            <a:avLst/>
          </a:prstGeom>
        </p:spPr>
        <p:txBody>
          <a:bodyPr wrap="square">
            <a:spAutoFit/>
          </a:bodyPr>
          <a:lstStyle/>
          <a:p>
            <a:pPr algn="just"/>
            <a:r>
              <a:rPr lang="en-US" sz="2400" dirty="0" smtClean="0"/>
              <a:t>It is the process of linking small molecules (monomers) into chain like larger molecules (polymers). </a:t>
            </a:r>
            <a:endParaRPr lang="en-US" sz="2400" dirty="0"/>
          </a:p>
        </p:txBody>
      </p:sp>
      <p:sp>
        <p:nvSpPr>
          <p:cNvPr id="5" name="Rectangle 4"/>
          <p:cNvSpPr/>
          <p:nvPr/>
        </p:nvSpPr>
        <p:spPr>
          <a:xfrm>
            <a:off x="762000" y="4114800"/>
            <a:ext cx="7543800" cy="830997"/>
          </a:xfrm>
          <a:prstGeom prst="rect">
            <a:avLst/>
          </a:prstGeom>
        </p:spPr>
        <p:txBody>
          <a:bodyPr wrap="square">
            <a:spAutoFit/>
          </a:bodyPr>
          <a:lstStyle/>
          <a:p>
            <a:pPr algn="just"/>
            <a:r>
              <a:rPr lang="en-US" sz="2400" dirty="0" smtClean="0"/>
              <a:t>When the chain like polymers are linked further to one another, a cross linked polymer is said to be formed. </a:t>
            </a:r>
            <a:endParaRPr lang="en-US" sz="2400" dirty="0"/>
          </a:p>
        </p:txBody>
      </p:sp>
      <p:sp>
        <p:nvSpPr>
          <p:cNvPr id="6" name="Rectangle 5"/>
          <p:cNvSpPr/>
          <p:nvPr/>
        </p:nvSpPr>
        <p:spPr>
          <a:xfrm>
            <a:off x="762000" y="838200"/>
            <a:ext cx="3953133" cy="584775"/>
          </a:xfrm>
          <a:prstGeom prst="rect">
            <a:avLst/>
          </a:prstGeom>
        </p:spPr>
        <p:txBody>
          <a:bodyPr wrap="none">
            <a:spAutoFit/>
          </a:bodyPr>
          <a:lstStyle/>
          <a:p>
            <a:r>
              <a:rPr lang="en-US" sz="3200" b="1" dirty="0" smtClean="0"/>
              <a:t>Photo polymerization </a:t>
            </a:r>
            <a:endParaRPr lang="en-US" sz="32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609600" y="304800"/>
            <a:ext cx="80772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Layering Technology, Laser and Laser scanning:</a:t>
            </a:r>
            <a:endParaRPr kumimoji="0" lang="en-US"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457200" y="1219200"/>
            <a:ext cx="8229600" cy="2677656"/>
          </a:xfrm>
          <a:prstGeom prst="rect">
            <a:avLst/>
          </a:prstGeom>
        </p:spPr>
        <p:txBody>
          <a:bodyPr wrap="square">
            <a:spAutoFit/>
          </a:bodyPr>
          <a:lstStyle/>
          <a:p>
            <a:pPr lvl="0" algn="just" eaLnBrk="0" fontAlgn="base" hangingPunct="0">
              <a:spcBef>
                <a:spcPct val="0"/>
              </a:spcBef>
              <a:spcAft>
                <a:spcPct val="0"/>
              </a:spcAft>
            </a:pPr>
            <a:r>
              <a:rPr lang="en-US" sz="2400" dirty="0" smtClean="0">
                <a:latin typeface="Calibri" pitchFamily="34" charset="0"/>
                <a:ea typeface="Times New Roman" pitchFamily="18" charset="0"/>
                <a:cs typeface="Times New Roman" pitchFamily="18" charset="0"/>
              </a:rPr>
              <a:t>Almost all RP systems use layering technology in the creation of prototype parts.  The basic principle is the availability of computer software to slice a CAD model into layers and reproduce it in an output device like a laser scanning system.  The layer thickness is controlled by a precision elevation mechanism.  It will correspond directly to the slice thickness of the computer model and the cured thickness of the resin.</a:t>
            </a:r>
            <a:endParaRPr lang="en-US" sz="2400" dirty="0" smtClean="0">
              <a:latin typeface="Arial" pitchFamily="34" charset="0"/>
              <a:cs typeface="Arial" pitchFamily="34" charset="0"/>
            </a:endParaRPr>
          </a:p>
        </p:txBody>
      </p:sp>
      <p:sp>
        <p:nvSpPr>
          <p:cNvPr id="4" name="Rectangle 3"/>
          <p:cNvSpPr/>
          <p:nvPr/>
        </p:nvSpPr>
        <p:spPr>
          <a:xfrm>
            <a:off x="457200" y="3962400"/>
            <a:ext cx="8153400" cy="2677656"/>
          </a:xfrm>
          <a:prstGeom prst="rect">
            <a:avLst/>
          </a:prstGeom>
        </p:spPr>
        <p:txBody>
          <a:bodyPr wrap="square">
            <a:spAutoFit/>
          </a:bodyPr>
          <a:lstStyle/>
          <a:p>
            <a:pPr lvl="0" algn="just" eaLnBrk="0" fontAlgn="base" hangingPunct="0">
              <a:spcBef>
                <a:spcPct val="0"/>
              </a:spcBef>
              <a:spcAft>
                <a:spcPct val="0"/>
              </a:spcAft>
            </a:pPr>
            <a:r>
              <a:rPr lang="en-US" sz="2400" dirty="0" smtClean="0">
                <a:latin typeface="Calibri" pitchFamily="34" charset="0"/>
                <a:ea typeface="Times New Roman" pitchFamily="18" charset="0"/>
                <a:cs typeface="Times New Roman" pitchFamily="18" charset="0"/>
              </a:rPr>
              <a:t>The important component of the building process is the laser and its optical scanning system.  The key to the strength of the SLA is its ability to rapidly direct focused radiation of appropriate power and wavelength onto the surface of the liquid photopolymers resin, forming patterns of solidified photopolymer according to the cross-sectional data generated by the computer.</a:t>
            </a:r>
            <a:endParaRPr lang="en-US" sz="2400" dirty="0" smtClean="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261A118-C491-4746-95FD-95074A802EFD}" type="slidenum">
              <a:rPr lang="he-IL" altLang="zh-CN" smtClean="0"/>
              <a:pPr>
                <a:defRPr/>
              </a:pPr>
              <a:t>14</a:t>
            </a:fld>
            <a:endParaRPr lang="it-IT" altLang="zh-CN"/>
          </a:p>
        </p:txBody>
      </p:sp>
      <p:pic>
        <p:nvPicPr>
          <p:cNvPr id="30723" name="Picture 2" descr="http://www.efunda.com/processes/rapid_prototyping/images/SLA_step_1.gif"/>
          <p:cNvPicPr>
            <a:picLocks noChangeAspect="1" noChangeArrowheads="1"/>
          </p:cNvPicPr>
          <p:nvPr/>
        </p:nvPicPr>
        <p:blipFill>
          <a:blip r:embed="rId2"/>
          <a:srcRect/>
          <a:stretch>
            <a:fillRect/>
          </a:stretch>
        </p:blipFill>
        <p:spPr bwMode="auto">
          <a:xfrm>
            <a:off x="905677" y="713014"/>
            <a:ext cx="7027333" cy="5384347"/>
          </a:xfrm>
          <a:prstGeom prst="rect">
            <a:avLst/>
          </a:prstGeom>
          <a:noFill/>
          <a:ln w="9525">
            <a:noFill/>
            <a:miter lim="800000"/>
            <a:headEnd/>
            <a:tailEnd/>
          </a:ln>
        </p:spPr>
      </p:pic>
      <p:pic>
        <p:nvPicPr>
          <p:cNvPr id="30724" name="Picture 4" descr="http://www.custompartnet.com/wu/images/rapid-prototyping/sla.png"/>
          <p:cNvPicPr>
            <a:picLocks noChangeAspect="1" noChangeArrowheads="1"/>
          </p:cNvPicPr>
          <p:nvPr/>
        </p:nvPicPr>
        <p:blipFill>
          <a:blip r:embed="rId3"/>
          <a:srcRect/>
          <a:stretch>
            <a:fillRect/>
          </a:stretch>
        </p:blipFill>
        <p:spPr bwMode="auto">
          <a:xfrm>
            <a:off x="615757" y="589190"/>
            <a:ext cx="7564839" cy="6018439"/>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533400"/>
            <a:ext cx="8229600" cy="5509200"/>
          </a:xfrm>
          <a:prstGeom prst="rect">
            <a:avLst/>
          </a:prstGeom>
          <a:noFill/>
        </p:spPr>
        <p:txBody>
          <a:bodyPr wrap="square" rtlCol="0">
            <a:spAutoFit/>
          </a:bodyPr>
          <a:lstStyle/>
          <a:p>
            <a:r>
              <a:rPr lang="en-US" sz="3200" dirty="0" smtClean="0"/>
              <a:t>Advantages </a:t>
            </a:r>
          </a:p>
          <a:p>
            <a:endParaRPr lang="en-US" sz="3200" dirty="0" smtClean="0"/>
          </a:p>
          <a:p>
            <a:pPr marL="342900" indent="-342900">
              <a:buFont typeface="Wingdings" pitchFamily="2" charset="2"/>
              <a:buChar char="Ø"/>
            </a:pPr>
            <a:r>
              <a:rPr lang="en-US" sz="2400" dirty="0" smtClean="0"/>
              <a:t>Round the clock operation without much attention.</a:t>
            </a:r>
          </a:p>
          <a:p>
            <a:pPr marL="342900" indent="-342900">
              <a:buFont typeface="Wingdings" pitchFamily="2" charset="2"/>
              <a:buChar char="Ø"/>
            </a:pPr>
            <a:endParaRPr lang="en-US" sz="2400" dirty="0" smtClean="0"/>
          </a:p>
          <a:p>
            <a:pPr marL="342900" indent="-342900">
              <a:buFont typeface="Wingdings" pitchFamily="2" charset="2"/>
              <a:buChar char="Ø"/>
            </a:pPr>
            <a:r>
              <a:rPr lang="en-US" sz="2400" dirty="0" smtClean="0"/>
              <a:t>Good user support</a:t>
            </a:r>
          </a:p>
          <a:p>
            <a:pPr marL="342900" indent="-342900">
              <a:buFont typeface="Wingdings" pitchFamily="2" charset="2"/>
              <a:buChar char="Ø"/>
            </a:pPr>
            <a:endParaRPr lang="en-US" sz="2400" dirty="0" smtClean="0"/>
          </a:p>
          <a:p>
            <a:pPr marL="342900" indent="-342900">
              <a:buFont typeface="Wingdings" pitchFamily="2" charset="2"/>
              <a:buChar char="Ø"/>
            </a:pPr>
            <a:r>
              <a:rPr lang="en-US" sz="2400" dirty="0" smtClean="0"/>
              <a:t>Build volumes. From small to large size to suit the needs.</a:t>
            </a:r>
          </a:p>
          <a:p>
            <a:pPr marL="342900" indent="-342900">
              <a:buFont typeface="Wingdings" pitchFamily="2" charset="2"/>
              <a:buChar char="Ø"/>
            </a:pPr>
            <a:endParaRPr lang="en-US" sz="2400" dirty="0" smtClean="0"/>
          </a:p>
          <a:p>
            <a:pPr marL="342900" indent="-342900">
              <a:buFont typeface="Wingdings" pitchFamily="2" charset="2"/>
              <a:buChar char="Ø"/>
            </a:pPr>
            <a:r>
              <a:rPr lang="en-US" sz="2400" dirty="0" smtClean="0"/>
              <a:t>Good Accuracy</a:t>
            </a:r>
          </a:p>
          <a:p>
            <a:pPr marL="342900" indent="-342900">
              <a:buFont typeface="Wingdings" pitchFamily="2" charset="2"/>
              <a:buChar char="Ø"/>
            </a:pPr>
            <a:endParaRPr lang="en-US" sz="2400" dirty="0" smtClean="0"/>
          </a:p>
          <a:p>
            <a:pPr marL="342900" indent="-342900">
              <a:buFont typeface="Wingdings" pitchFamily="2" charset="2"/>
              <a:buChar char="Ø"/>
            </a:pPr>
            <a:r>
              <a:rPr lang="en-US" sz="2400" dirty="0" smtClean="0"/>
              <a:t>Good surface finish. Best among many RP technologies.</a:t>
            </a:r>
          </a:p>
          <a:p>
            <a:pPr marL="342900" indent="-342900">
              <a:buFont typeface="Wingdings" pitchFamily="2" charset="2"/>
              <a:buChar char="Ø"/>
            </a:pPr>
            <a:endParaRPr lang="en-US" sz="2400" dirty="0" smtClean="0"/>
          </a:p>
          <a:p>
            <a:pPr marL="342900" indent="-342900">
              <a:buFont typeface="Wingdings" pitchFamily="2" charset="2"/>
              <a:buChar char="Ø"/>
            </a:pPr>
            <a:r>
              <a:rPr lang="en-US" sz="2400" dirty="0" smtClean="0"/>
              <a:t>Wide range of materials. For general purpose materials to specific applications.</a:t>
            </a: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990600"/>
            <a:ext cx="4114800" cy="2800767"/>
          </a:xfrm>
          <a:prstGeom prst="rect">
            <a:avLst/>
          </a:prstGeom>
        </p:spPr>
        <p:txBody>
          <a:bodyPr wrap="square">
            <a:spAutoFit/>
          </a:bodyPr>
          <a:lstStyle/>
          <a:p>
            <a:r>
              <a:rPr lang="en-US" sz="3200" dirty="0" smtClean="0">
                <a:solidFill>
                  <a:prstClr val="black"/>
                </a:solidFill>
              </a:rPr>
              <a:t>Disadvantages</a:t>
            </a:r>
          </a:p>
          <a:p>
            <a:endParaRPr lang="en-US" sz="2400" dirty="0" smtClean="0">
              <a:solidFill>
                <a:prstClr val="black"/>
              </a:solidFill>
            </a:endParaRPr>
          </a:p>
          <a:p>
            <a:pPr>
              <a:buFont typeface="Wingdings" pitchFamily="2" charset="2"/>
              <a:buChar char="Ø"/>
            </a:pPr>
            <a:r>
              <a:rPr lang="en-US" sz="2400" dirty="0" smtClean="0">
                <a:solidFill>
                  <a:prstClr val="black"/>
                </a:solidFill>
              </a:rPr>
              <a:t>Requires support structures</a:t>
            </a:r>
          </a:p>
          <a:p>
            <a:pPr>
              <a:buFont typeface="Wingdings" pitchFamily="2" charset="2"/>
              <a:buChar char="Ø"/>
            </a:pPr>
            <a:endParaRPr lang="en-US" sz="2400" dirty="0" smtClean="0">
              <a:solidFill>
                <a:prstClr val="black"/>
              </a:solidFill>
            </a:endParaRPr>
          </a:p>
          <a:p>
            <a:pPr>
              <a:buFont typeface="Wingdings" pitchFamily="2" charset="2"/>
              <a:buChar char="Ø"/>
            </a:pPr>
            <a:r>
              <a:rPr lang="en-US" sz="2400" dirty="0" smtClean="0">
                <a:solidFill>
                  <a:prstClr val="black"/>
                </a:solidFill>
              </a:rPr>
              <a:t>Requires post processing</a:t>
            </a:r>
          </a:p>
          <a:p>
            <a:pPr>
              <a:buFont typeface="Wingdings" pitchFamily="2" charset="2"/>
              <a:buChar char="Ø"/>
            </a:pPr>
            <a:endParaRPr lang="en-US" sz="2400" dirty="0" smtClean="0">
              <a:solidFill>
                <a:prstClr val="black"/>
              </a:solidFill>
            </a:endParaRPr>
          </a:p>
          <a:p>
            <a:pPr>
              <a:buFont typeface="Wingdings" pitchFamily="2" charset="2"/>
              <a:buChar char="Ø"/>
            </a:pPr>
            <a:r>
              <a:rPr lang="en-US" sz="2400" dirty="0" smtClean="0">
                <a:solidFill>
                  <a:prstClr val="black"/>
                </a:solidFill>
              </a:rPr>
              <a:t>Requires post curing</a:t>
            </a: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676400"/>
            <a:ext cx="8153400" cy="3785652"/>
          </a:xfrm>
          <a:prstGeom prst="rect">
            <a:avLst/>
          </a:prstGeom>
        </p:spPr>
        <p:txBody>
          <a:bodyPr wrap="square">
            <a:spAutoFit/>
          </a:bodyPr>
          <a:lstStyle/>
          <a:p>
            <a:pPr lvl="0" algn="just">
              <a:buFont typeface="Wingdings" pitchFamily="2" charset="2"/>
              <a:buChar char="Ø"/>
            </a:pPr>
            <a:r>
              <a:rPr lang="en-US" sz="2400" dirty="0" smtClean="0"/>
              <a:t>Models for conceptualization, packaging and presentation</a:t>
            </a:r>
          </a:p>
          <a:p>
            <a:pPr lvl="0" algn="just">
              <a:buFont typeface="Wingdings" pitchFamily="2" charset="2"/>
              <a:buChar char="Ø"/>
            </a:pPr>
            <a:endParaRPr lang="en-US" sz="2400" dirty="0" smtClean="0"/>
          </a:p>
          <a:p>
            <a:pPr lvl="0" algn="just">
              <a:buFont typeface="Wingdings" pitchFamily="2" charset="2"/>
              <a:buChar char="Ø"/>
            </a:pPr>
            <a:r>
              <a:rPr lang="en-US" sz="2400" dirty="0" smtClean="0"/>
              <a:t>Prototypes for design, analysis, verification and functional testing</a:t>
            </a:r>
          </a:p>
          <a:p>
            <a:pPr lvl="0" algn="just">
              <a:buFont typeface="Wingdings" pitchFamily="2" charset="2"/>
              <a:buChar char="Ø"/>
            </a:pPr>
            <a:endParaRPr lang="en-US" sz="2400" dirty="0" smtClean="0"/>
          </a:p>
          <a:p>
            <a:pPr lvl="0" algn="just">
              <a:buFont typeface="Wingdings" pitchFamily="2" charset="2"/>
              <a:buChar char="Ø"/>
            </a:pPr>
            <a:r>
              <a:rPr lang="en-US" sz="2400" dirty="0" smtClean="0"/>
              <a:t>Parts for prototype tooling and low volume production tooling</a:t>
            </a:r>
          </a:p>
          <a:p>
            <a:pPr lvl="0" algn="just">
              <a:buFont typeface="Wingdings" pitchFamily="2" charset="2"/>
              <a:buChar char="Ø"/>
            </a:pPr>
            <a:endParaRPr lang="en-US" sz="2400" dirty="0" smtClean="0"/>
          </a:p>
          <a:p>
            <a:pPr lvl="0" algn="just">
              <a:buFont typeface="Wingdings" pitchFamily="2" charset="2"/>
              <a:buChar char="Ø"/>
            </a:pPr>
            <a:r>
              <a:rPr lang="en-US" sz="2400" dirty="0" smtClean="0"/>
              <a:t>Patterns for investment casting, sand casting and molding</a:t>
            </a:r>
          </a:p>
          <a:p>
            <a:pPr lvl="0" algn="just">
              <a:buFont typeface="Wingdings" pitchFamily="2" charset="2"/>
              <a:buChar char="Ø"/>
            </a:pPr>
            <a:endParaRPr lang="en-US" sz="2400" dirty="0" smtClean="0"/>
          </a:p>
          <a:p>
            <a:pPr lvl="0" algn="just">
              <a:buFont typeface="Wingdings" pitchFamily="2" charset="2"/>
              <a:buChar char="Ø"/>
            </a:pPr>
            <a:r>
              <a:rPr lang="en-US" sz="2400" dirty="0" smtClean="0"/>
              <a:t>Tools for fixture and tooling design, and production tooling.</a:t>
            </a:r>
            <a:endParaRPr lang="en-US" sz="2400" dirty="0"/>
          </a:p>
        </p:txBody>
      </p:sp>
      <p:sp>
        <p:nvSpPr>
          <p:cNvPr id="5" name="Rectangle 4"/>
          <p:cNvSpPr/>
          <p:nvPr/>
        </p:nvSpPr>
        <p:spPr>
          <a:xfrm>
            <a:off x="457200" y="762000"/>
            <a:ext cx="2400209" cy="584775"/>
          </a:xfrm>
          <a:prstGeom prst="rect">
            <a:avLst/>
          </a:prstGeom>
        </p:spPr>
        <p:txBody>
          <a:bodyPr wrap="none">
            <a:spAutoFit/>
          </a:bodyPr>
          <a:lstStyle/>
          <a:p>
            <a:pPr lvl="0"/>
            <a:r>
              <a:rPr lang="en-US" sz="3200" b="1" dirty="0" smtClean="0">
                <a:solidFill>
                  <a:prstClr val="black"/>
                </a:solidFill>
              </a:rPr>
              <a:t>Applications</a:t>
            </a:r>
            <a:r>
              <a:rPr lang="en-US" sz="3200" dirty="0" smtClean="0">
                <a:solidFill>
                  <a:prstClr val="black"/>
                </a:solidFill>
              </a:rPr>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1066800" y="5410200"/>
            <a:ext cx="6934200" cy="609600"/>
          </a:xfrm>
        </p:spPr>
        <p:txBody>
          <a:bodyPr>
            <a:normAutofit lnSpcReduction="10000"/>
          </a:bodyPr>
          <a:lstStyle/>
          <a:p>
            <a:pPr>
              <a:lnSpc>
                <a:spcPct val="90000"/>
              </a:lnSpc>
              <a:spcBef>
                <a:spcPts val="1200"/>
              </a:spcBef>
              <a:buFont typeface="Wingdings" pitchFamily="2" charset="2"/>
              <a:buNone/>
            </a:pPr>
            <a:r>
              <a:rPr lang="en-US" sz="2000" dirty="0" smtClean="0"/>
              <a:t>A </a:t>
            </a:r>
            <a:r>
              <a:rPr lang="en-US" sz="2000" dirty="0"/>
              <a:t>part produced by </a:t>
            </a:r>
            <a:r>
              <a:rPr lang="en-US" sz="2000" dirty="0" err="1"/>
              <a:t>stereolithography</a:t>
            </a:r>
            <a:r>
              <a:rPr lang="en-US" sz="2000" dirty="0"/>
              <a:t> (photo courtesy of 3D Systems, Inc.).</a:t>
            </a:r>
          </a:p>
        </p:txBody>
      </p:sp>
      <p:pic>
        <p:nvPicPr>
          <p:cNvPr id="24580" name="Picture 4" descr="w0493a"/>
          <p:cNvPicPr>
            <a:picLocks noChangeAspect="1" noChangeArrowheads="1"/>
          </p:cNvPicPr>
          <p:nvPr/>
        </p:nvPicPr>
        <p:blipFill>
          <a:blip r:embed="rId2"/>
          <a:srcRect/>
          <a:stretch>
            <a:fillRect/>
          </a:stretch>
        </p:blipFill>
        <p:spPr bwMode="auto">
          <a:xfrm>
            <a:off x="2819400" y="387350"/>
            <a:ext cx="4495800" cy="4468813"/>
          </a:xfrm>
          <a:prstGeom prst="rect">
            <a:avLst/>
          </a:prstGeom>
          <a:noFill/>
        </p:spPr>
      </p:pic>
    </p:spTree>
  </p:cSld>
  <p:clrMapOvr>
    <a:masterClrMapping/>
  </p:clrMapOvr>
  <p:transition advClick="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362200" y="533400"/>
            <a:ext cx="3200400" cy="533400"/>
          </a:xfrm>
        </p:spPr>
        <p:txBody>
          <a:bodyPr>
            <a:noAutofit/>
          </a:bodyPr>
          <a:lstStyle/>
          <a:p>
            <a:pPr eaLnBrk="1" hangingPunct="1"/>
            <a:r>
              <a:rPr lang="en-US" sz="3200" dirty="0" smtClean="0"/>
              <a:t>Conclusions</a:t>
            </a:r>
          </a:p>
        </p:txBody>
      </p:sp>
      <p:sp>
        <p:nvSpPr>
          <p:cNvPr id="10243" name="Rectangle 3"/>
          <p:cNvSpPr>
            <a:spLocks noGrp="1" noChangeArrowheads="1"/>
          </p:cNvSpPr>
          <p:nvPr>
            <p:ph idx="1"/>
          </p:nvPr>
        </p:nvSpPr>
        <p:spPr>
          <a:xfrm>
            <a:off x="228600" y="1219200"/>
            <a:ext cx="8610600" cy="5334000"/>
          </a:xfrm>
        </p:spPr>
        <p:txBody>
          <a:bodyPr>
            <a:noAutofit/>
          </a:bodyPr>
          <a:lstStyle/>
          <a:p>
            <a:pPr algn="just"/>
            <a:r>
              <a:rPr lang="en-US" sz="2200" dirty="0" smtClean="0"/>
              <a:t>Stereolithography is a liquid based RP process. Fast and effective.</a:t>
            </a:r>
          </a:p>
          <a:p>
            <a:pPr algn="just" eaLnBrk="1" hangingPunct="1"/>
            <a:endParaRPr lang="en-US" sz="2200" dirty="0" smtClean="0"/>
          </a:p>
          <a:p>
            <a:pPr algn="just" eaLnBrk="1" hangingPunct="1"/>
            <a:r>
              <a:rPr lang="en-US" sz="2200" dirty="0" smtClean="0"/>
              <a:t>Material: Photosensitive resin</a:t>
            </a:r>
          </a:p>
          <a:p>
            <a:pPr algn="just" eaLnBrk="1" hangingPunct="1"/>
            <a:endParaRPr lang="en-US" sz="2200" dirty="0" smtClean="0"/>
          </a:p>
          <a:p>
            <a:pPr algn="just" eaLnBrk="1" hangingPunct="1"/>
            <a:r>
              <a:rPr lang="en-US" sz="2200" dirty="0" smtClean="0"/>
              <a:t>Tool: Low powered laser (UV light)</a:t>
            </a:r>
          </a:p>
          <a:p>
            <a:pPr algn="just" eaLnBrk="1" hangingPunct="1"/>
            <a:endParaRPr lang="en-US" sz="2200" dirty="0" smtClean="0"/>
          </a:p>
          <a:p>
            <a:pPr algn="just" eaLnBrk="1" hangingPunct="1"/>
            <a:r>
              <a:rPr lang="en-US" sz="2200" dirty="0" smtClean="0"/>
              <a:t>Process: Curing the photo polymer  through photo polymerization process.</a:t>
            </a:r>
          </a:p>
          <a:p>
            <a:pPr algn="just" eaLnBrk="1" hangingPunct="1"/>
            <a:endParaRPr lang="en-US" sz="2200" dirty="0" smtClean="0"/>
          </a:p>
          <a:p>
            <a:pPr algn="just" eaLnBrk="1" hangingPunct="1"/>
            <a:r>
              <a:rPr lang="en-US" sz="2200" dirty="0" smtClean="0">
                <a:cs typeface="Arial" pitchFamily="34" charset="0"/>
              </a:rPr>
              <a:t>Can be applied to almost every industry, including oil refining, petrochemical, power, marine, and municipal</a:t>
            </a:r>
            <a:r>
              <a:rPr lang="en-US" sz="2200" dirty="0" smtClean="0"/>
              <a:t> </a:t>
            </a:r>
          </a:p>
          <a:p>
            <a:pPr algn="just" eaLnBrk="1" hangingPunct="1"/>
            <a:endParaRPr lang="en-US" sz="2200" dirty="0" smtClean="0"/>
          </a:p>
          <a:p>
            <a:pPr algn="just" eaLnBrk="1" hangingPunct="1"/>
            <a:r>
              <a:rPr lang="en-US" sz="2200" dirty="0" smtClean="0">
                <a:cs typeface="Arial" pitchFamily="34" charset="0"/>
              </a:rPr>
              <a:t>Saves time, money, allows speed delivery, and improve designs.</a:t>
            </a:r>
            <a:endParaRPr lang="en-US" sz="22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r>
              <a:rPr lang="en-US" dirty="0"/>
              <a:t>Liquid-Based Rapid Prototyping Systems</a:t>
            </a:r>
          </a:p>
        </p:txBody>
      </p:sp>
      <p:sp>
        <p:nvSpPr>
          <p:cNvPr id="19459" name="Rectangle 3"/>
          <p:cNvSpPr>
            <a:spLocks noGrp="1" noChangeArrowheads="1"/>
          </p:cNvSpPr>
          <p:nvPr>
            <p:ph idx="1"/>
          </p:nvPr>
        </p:nvSpPr>
        <p:spPr/>
        <p:txBody>
          <a:bodyPr/>
          <a:lstStyle/>
          <a:p>
            <a:pPr>
              <a:spcBef>
                <a:spcPts val="1200"/>
              </a:spcBef>
            </a:pPr>
            <a:r>
              <a:rPr lang="en-US" dirty="0"/>
              <a:t>Starting material is a liquid </a:t>
            </a:r>
          </a:p>
          <a:p>
            <a:pPr>
              <a:spcBef>
                <a:spcPts val="1200"/>
              </a:spcBef>
            </a:pPr>
            <a:r>
              <a:rPr lang="en-US" dirty="0"/>
              <a:t>About a dozen RP technologies are in this category</a:t>
            </a:r>
          </a:p>
          <a:p>
            <a:pPr>
              <a:spcBef>
                <a:spcPts val="1200"/>
              </a:spcBef>
            </a:pPr>
            <a:r>
              <a:rPr lang="en-US" dirty="0"/>
              <a:t>Includes the following processes: </a:t>
            </a:r>
          </a:p>
          <a:p>
            <a:pPr lvl="1">
              <a:spcBef>
                <a:spcPts val="1200"/>
              </a:spcBef>
            </a:pPr>
            <a:r>
              <a:rPr lang="en-US" sz="2400" dirty="0"/>
              <a:t>Stereolithography (STL)</a:t>
            </a:r>
          </a:p>
          <a:p>
            <a:pPr lvl="1">
              <a:spcBef>
                <a:spcPts val="1200"/>
              </a:spcBef>
            </a:pPr>
            <a:r>
              <a:rPr lang="en-US" sz="2400" dirty="0"/>
              <a:t>Solid ground curing (SLG)</a:t>
            </a:r>
          </a:p>
          <a:p>
            <a:pPr lvl="1">
              <a:spcBef>
                <a:spcPts val="1200"/>
              </a:spcBef>
            </a:pPr>
            <a:r>
              <a:rPr lang="en-US" sz="2400" dirty="0"/>
              <a:t>Droplet deposition manufacturing</a:t>
            </a:r>
          </a:p>
        </p:txBody>
      </p:sp>
      <p:sp>
        <p:nvSpPr>
          <p:cNvPr id="4" name="Footer Placeholder 3"/>
          <p:cNvSpPr>
            <a:spLocks noGrp="1"/>
          </p:cNvSpPr>
          <p:nvPr>
            <p:ph type="ftr" sz="quarter" idx="11"/>
          </p:nvPr>
        </p:nvSpPr>
        <p:spPr/>
        <p:txBody>
          <a:bodyPr/>
          <a:lstStyle/>
          <a:p>
            <a:r>
              <a:rPr lang="en-US" dirty="0"/>
              <a:t>©2007 John Wiley &amp; Sons, Inc.  M P Groover, </a:t>
            </a:r>
            <a:r>
              <a:rPr lang="en-US" b="1" i="1" dirty="0"/>
              <a:t>Fundamentals of Modern Manufacturing</a:t>
            </a:r>
            <a:r>
              <a:rPr lang="en-US" dirty="0"/>
              <a:t> 3/e</a:t>
            </a:r>
          </a:p>
        </p:txBody>
      </p:sp>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09600" y="2438400"/>
            <a:ext cx="7924800" cy="830997"/>
          </a:xfrm>
          <a:prstGeom prst="rect">
            <a:avLst/>
          </a:prstGeom>
        </p:spPr>
        <p:txBody>
          <a:bodyPr wrap="square">
            <a:spAutoFit/>
          </a:bodyPr>
          <a:lstStyle/>
          <a:p>
            <a:pPr algn="just"/>
            <a:r>
              <a:rPr lang="en-US" sz="2400" dirty="0" smtClean="0"/>
              <a:t>The laser cures the resin near surface, forming a hardening layer.</a:t>
            </a:r>
            <a:endParaRPr lang="en-US" sz="2400" dirty="0"/>
          </a:p>
        </p:txBody>
      </p:sp>
      <p:sp>
        <p:nvSpPr>
          <p:cNvPr id="8" name="Rectangle 7"/>
          <p:cNvSpPr/>
          <p:nvPr/>
        </p:nvSpPr>
        <p:spPr>
          <a:xfrm>
            <a:off x="1295400" y="381000"/>
            <a:ext cx="6638420" cy="523220"/>
          </a:xfrm>
          <a:prstGeom prst="rect">
            <a:avLst/>
          </a:prstGeom>
        </p:spPr>
        <p:txBody>
          <a:bodyPr wrap="none">
            <a:spAutoFit/>
          </a:bodyPr>
          <a:lstStyle/>
          <a:p>
            <a:r>
              <a:rPr lang="en-US" sz="2800" dirty="0" smtClean="0"/>
              <a:t>LIQUID BASED RAPID PROTOTYPING SYTEMS</a:t>
            </a:r>
            <a:endParaRPr lang="en-US" sz="2800" dirty="0"/>
          </a:p>
        </p:txBody>
      </p:sp>
      <p:sp>
        <p:nvSpPr>
          <p:cNvPr id="9" name="Rectangle 8"/>
          <p:cNvSpPr/>
          <p:nvPr/>
        </p:nvSpPr>
        <p:spPr>
          <a:xfrm>
            <a:off x="533400" y="1066800"/>
            <a:ext cx="8153400" cy="1200329"/>
          </a:xfrm>
          <a:prstGeom prst="rect">
            <a:avLst/>
          </a:prstGeom>
        </p:spPr>
        <p:txBody>
          <a:bodyPr wrap="square">
            <a:spAutoFit/>
          </a:bodyPr>
          <a:lstStyle/>
          <a:p>
            <a:pPr algn="just"/>
            <a:r>
              <a:rPr lang="en-US" sz="2400" dirty="0" smtClean="0"/>
              <a:t>Most liquid based rapid proto typing systems build parts in a vat curable resin, which cures or solidifies under the effect of exposure to laser radiation, usually in UV range.</a:t>
            </a:r>
            <a:endParaRPr lang="en-US" sz="2400" dirty="0"/>
          </a:p>
        </p:txBody>
      </p:sp>
      <p:sp>
        <p:nvSpPr>
          <p:cNvPr id="10" name="Rectangle 9"/>
          <p:cNvSpPr/>
          <p:nvPr/>
        </p:nvSpPr>
        <p:spPr>
          <a:xfrm>
            <a:off x="685800" y="3581400"/>
            <a:ext cx="8077200" cy="1200329"/>
          </a:xfrm>
          <a:prstGeom prst="rect">
            <a:avLst/>
          </a:prstGeom>
        </p:spPr>
        <p:txBody>
          <a:bodyPr wrap="square">
            <a:spAutoFit/>
          </a:bodyPr>
          <a:lstStyle/>
          <a:p>
            <a:pPr algn="just"/>
            <a:r>
              <a:rPr lang="en-US" sz="2400" dirty="0" smtClean="0"/>
              <a:t>When a layer of a part is formed, it is lowered by an elevation control system to allow the next layer of resin to be similarly formed over it.</a:t>
            </a:r>
            <a:endParaRPr lang="en-US" sz="2400" dirty="0"/>
          </a:p>
        </p:txBody>
      </p:sp>
      <p:sp>
        <p:nvSpPr>
          <p:cNvPr id="12" name="Rectangle 11"/>
          <p:cNvSpPr/>
          <p:nvPr/>
        </p:nvSpPr>
        <p:spPr>
          <a:xfrm>
            <a:off x="685800" y="4953000"/>
            <a:ext cx="7010400" cy="461665"/>
          </a:xfrm>
          <a:prstGeom prst="rect">
            <a:avLst/>
          </a:prstGeom>
        </p:spPr>
        <p:txBody>
          <a:bodyPr wrap="square">
            <a:spAutoFit/>
          </a:bodyPr>
          <a:lstStyle/>
          <a:p>
            <a:pPr algn="just"/>
            <a:r>
              <a:rPr lang="en-US" sz="2400" dirty="0" smtClean="0">
                <a:solidFill>
                  <a:prstClr val="black"/>
                </a:solidFill>
              </a:rPr>
              <a:t>This continues until the entire part is completed.</a:t>
            </a:r>
            <a:endParaRPr lang="en-US" sz="2400" dirty="0"/>
          </a:p>
        </p:txBody>
      </p:sp>
      <p:sp>
        <p:nvSpPr>
          <p:cNvPr id="13" name="Rectangle 12"/>
          <p:cNvSpPr/>
          <p:nvPr/>
        </p:nvSpPr>
        <p:spPr>
          <a:xfrm>
            <a:off x="609600" y="5791200"/>
            <a:ext cx="7848600" cy="830997"/>
          </a:xfrm>
          <a:prstGeom prst="rect">
            <a:avLst/>
          </a:prstGeom>
        </p:spPr>
        <p:txBody>
          <a:bodyPr wrap="square">
            <a:spAutoFit/>
          </a:bodyPr>
          <a:lstStyle/>
          <a:p>
            <a:pPr lvl="0" algn="just"/>
            <a:r>
              <a:rPr lang="en-US" sz="2400" dirty="0" smtClean="0">
                <a:solidFill>
                  <a:prstClr val="black"/>
                </a:solidFill>
              </a:rPr>
              <a:t>The vat can then be drained out and the part is removed for further processing.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1066800"/>
            <a:ext cx="8001000" cy="1569660"/>
          </a:xfrm>
          <a:prstGeom prst="rect">
            <a:avLst/>
          </a:prstGeom>
        </p:spPr>
        <p:txBody>
          <a:bodyPr wrap="square">
            <a:spAutoFit/>
          </a:bodyPr>
          <a:lstStyle/>
          <a:p>
            <a:pPr algn="just"/>
            <a:r>
              <a:rPr lang="en-US" sz="2400" dirty="0" smtClean="0"/>
              <a:t>There are variations to this technique by the various vendors and they are dependent on the type of light or laser, method of scanning or exposure, type of liquid resin, type of elevation and optical system used.</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533400" y="228600"/>
            <a:ext cx="6336913" cy="1357993"/>
          </a:xfrm>
        </p:spPr>
        <p:txBody>
          <a:bodyPr>
            <a:normAutofit/>
          </a:bodyPr>
          <a:lstStyle/>
          <a:p>
            <a:r>
              <a:rPr lang="en-US" dirty="0" smtClean="0">
                <a:latin typeface="Arial" charset="0"/>
                <a:cs typeface="Arial" charset="0"/>
              </a:rPr>
              <a:t>Stereolithography</a:t>
            </a:r>
            <a:endParaRPr lang="en-US" dirty="0" smtClean="0"/>
          </a:p>
        </p:txBody>
      </p:sp>
      <p:sp>
        <p:nvSpPr>
          <p:cNvPr id="28675" name="Content Placeholder 2"/>
          <p:cNvSpPr>
            <a:spLocks noGrp="1"/>
          </p:cNvSpPr>
          <p:nvPr>
            <p:ph idx="1"/>
          </p:nvPr>
        </p:nvSpPr>
        <p:spPr>
          <a:xfrm>
            <a:off x="440011" y="1515836"/>
            <a:ext cx="8230626" cy="4629150"/>
          </a:xfrm>
        </p:spPr>
        <p:txBody>
          <a:bodyPr/>
          <a:lstStyle/>
          <a:p>
            <a:r>
              <a:rPr lang="en-US" sz="2700" dirty="0" smtClean="0">
                <a:solidFill>
                  <a:schemeClr val="tx2"/>
                </a:solidFill>
                <a:latin typeface="Arial" charset="0"/>
                <a:cs typeface="Arial" charset="0"/>
              </a:rPr>
              <a:t>Stereo – three dimensions</a:t>
            </a:r>
          </a:p>
          <a:p>
            <a:r>
              <a:rPr lang="en-US" sz="2700" dirty="0" smtClean="0">
                <a:solidFill>
                  <a:schemeClr val="tx2"/>
                </a:solidFill>
                <a:latin typeface="Arial" charset="0"/>
                <a:cs typeface="Arial" charset="0"/>
              </a:rPr>
              <a:t>Lithography – printing</a:t>
            </a:r>
          </a:p>
          <a:p>
            <a:r>
              <a:rPr lang="en-US" sz="2700" dirty="0" smtClean="0">
                <a:solidFill>
                  <a:schemeClr val="tx2"/>
                </a:solidFill>
                <a:latin typeface="Arial" charset="0"/>
                <a:cs typeface="Arial" charset="0"/>
              </a:rPr>
              <a:t>Started with acrylic resins in the early 1980’s</a:t>
            </a:r>
          </a:p>
          <a:p>
            <a:r>
              <a:rPr lang="en-US" sz="2700" dirty="0" smtClean="0">
                <a:solidFill>
                  <a:schemeClr val="tx2"/>
                </a:solidFill>
                <a:latin typeface="Arial" charset="0"/>
                <a:cs typeface="Arial" charset="0"/>
              </a:rPr>
              <a:t>Epoxy resins are more common now</a:t>
            </a:r>
          </a:p>
          <a:p>
            <a:r>
              <a:rPr lang="en-US" sz="2700" dirty="0" smtClean="0">
                <a:solidFill>
                  <a:schemeClr val="tx2"/>
                </a:solidFill>
                <a:latin typeface="Arial" charset="0"/>
                <a:cs typeface="Arial" charset="0"/>
              </a:rPr>
              <a:t>Very good accuracy </a:t>
            </a:r>
          </a:p>
          <a:p>
            <a:r>
              <a:rPr lang="en-US" sz="2700" dirty="0" smtClean="0">
                <a:solidFill>
                  <a:schemeClr val="tx2"/>
                </a:solidFill>
                <a:latin typeface="Arial" charset="0"/>
                <a:cs typeface="Arial" charset="0"/>
              </a:rPr>
              <a:t>UV Laser cure </a:t>
            </a:r>
          </a:p>
          <a:p>
            <a:r>
              <a:rPr lang="en-US" sz="2700" dirty="0" smtClean="0">
                <a:solidFill>
                  <a:schemeClr val="tx2"/>
                </a:solidFill>
                <a:latin typeface="Arial" charset="0"/>
                <a:cs typeface="Arial" charset="0"/>
              </a:rPr>
              <a:t>Relatively slow speed</a:t>
            </a:r>
          </a:p>
          <a:p>
            <a:r>
              <a:rPr lang="en-US" sz="2700" dirty="0" smtClean="0">
                <a:solidFill>
                  <a:schemeClr val="tx2"/>
                </a:solidFill>
                <a:latin typeface="Arial" charset="0"/>
                <a:cs typeface="Arial" charset="0"/>
              </a:rPr>
              <a:t>Newer resins with improved properties </a:t>
            </a:r>
          </a:p>
        </p:txBody>
      </p:sp>
      <p:sp>
        <p:nvSpPr>
          <p:cNvPr id="4" name="Slide Number Placeholder 3"/>
          <p:cNvSpPr>
            <a:spLocks noGrp="1"/>
          </p:cNvSpPr>
          <p:nvPr>
            <p:ph type="sldNum" sz="quarter" idx="12"/>
          </p:nvPr>
        </p:nvSpPr>
        <p:spPr/>
        <p:txBody>
          <a:bodyPr/>
          <a:lstStyle/>
          <a:p>
            <a:pPr>
              <a:defRPr/>
            </a:pPr>
            <a:fld id="{4CA38BC2-0342-41D5-8B0E-0147C9E2977C}" type="slidenum">
              <a:rPr lang="he-IL" altLang="zh-CN" smtClean="0"/>
              <a:pPr>
                <a:defRPr/>
              </a:pPr>
              <a:t>5</a:t>
            </a:fld>
            <a:endParaRPr lang="it-IT" altLang="zh-CN"/>
          </a:p>
        </p:txBody>
      </p:sp>
    </p:spTree>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1000" cy="573087"/>
          </a:xfrm>
        </p:spPr>
        <p:txBody>
          <a:bodyPr>
            <a:normAutofit fontScale="90000"/>
          </a:bodyPr>
          <a:lstStyle/>
          <a:p>
            <a:pPr fontAlgn="auto">
              <a:spcAft>
                <a:spcPts val="0"/>
              </a:spcAft>
              <a:defRPr/>
            </a:pPr>
            <a:r>
              <a:rPr lang="en-US" dirty="0" smtClean="0"/>
              <a:t>Stereolithography (SLA)</a:t>
            </a:r>
            <a:endParaRPr lang="en-US" dirty="0"/>
          </a:p>
        </p:txBody>
      </p:sp>
      <p:sp>
        <p:nvSpPr>
          <p:cNvPr id="3" name="Content Placeholder 2"/>
          <p:cNvSpPr>
            <a:spLocks noGrp="1"/>
          </p:cNvSpPr>
          <p:nvPr>
            <p:ph sz="half" idx="1"/>
          </p:nvPr>
        </p:nvSpPr>
        <p:spPr>
          <a:xfrm>
            <a:off x="533400" y="1676400"/>
            <a:ext cx="4068762" cy="1416050"/>
          </a:xfrm>
        </p:spPr>
        <p:txBody>
          <a:bodyPr>
            <a:normAutofit lnSpcReduction="10000"/>
          </a:bodyPr>
          <a:lstStyle/>
          <a:p>
            <a:pPr marL="0" indent="0" algn="just" fontAlgn="auto">
              <a:spcAft>
                <a:spcPts val="0"/>
              </a:spcAft>
              <a:buClr>
                <a:schemeClr val="accent3"/>
              </a:buClr>
              <a:buFont typeface="Georgia"/>
              <a:buNone/>
              <a:defRPr/>
            </a:pPr>
            <a:r>
              <a:rPr lang="en-US" sz="1800" dirty="0" smtClean="0">
                <a:latin typeface="Arial"/>
                <a:cs typeface="Arial"/>
              </a:rPr>
              <a:t>SLA was </a:t>
            </a:r>
            <a:r>
              <a:rPr lang="en-US" sz="1800" dirty="0">
                <a:latin typeface="Arial"/>
                <a:cs typeface="Arial"/>
              </a:rPr>
              <a:t>p</a:t>
            </a:r>
            <a:r>
              <a:rPr lang="en-US" sz="1800" dirty="0" smtClean="0">
                <a:latin typeface="Arial"/>
                <a:cs typeface="Arial"/>
              </a:rPr>
              <a:t>ioneered by Chuck Hull in the mid-1980s (see picture below). Hull founded 3D Systems to commercialize its new manufacturing process. </a:t>
            </a:r>
          </a:p>
        </p:txBody>
      </p:sp>
      <p:sp>
        <p:nvSpPr>
          <p:cNvPr id="36868" name="Slide Number Placeholder 8"/>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7A28463-1FAA-446E-863D-463AC9FA8278}" type="slidenum">
              <a:rPr lang="en-US">
                <a:latin typeface="Helvetica"/>
                <a:ea typeface="MS PGothic" pitchFamily="34" charset="-128"/>
              </a:rPr>
              <a:pPr/>
              <a:t>6</a:t>
            </a:fld>
            <a:endParaRPr lang="en-US" dirty="0">
              <a:latin typeface="Helvetica"/>
              <a:ea typeface="MS PGothic" pitchFamily="34" charset="-128"/>
            </a:endParaRPr>
          </a:p>
        </p:txBody>
      </p:sp>
      <p:pic>
        <p:nvPicPr>
          <p:cNvPr id="36869" name="Picture 4"/>
          <p:cNvPicPr>
            <a:picLocks noChangeAspect="1"/>
          </p:cNvPicPr>
          <p:nvPr/>
        </p:nvPicPr>
        <p:blipFill>
          <a:blip r:embed="rId2"/>
          <a:srcRect/>
          <a:stretch>
            <a:fillRect/>
          </a:stretch>
        </p:blipFill>
        <p:spPr bwMode="auto">
          <a:xfrm>
            <a:off x="914400" y="3200400"/>
            <a:ext cx="3127375" cy="3392488"/>
          </a:xfrm>
          <a:prstGeom prst="rect">
            <a:avLst/>
          </a:prstGeom>
          <a:noFill/>
          <a:ln w="9525">
            <a:noFill/>
            <a:miter lim="800000"/>
            <a:headEnd/>
            <a:tailEnd/>
          </a:ln>
        </p:spPr>
      </p:pic>
      <p:sp>
        <p:nvSpPr>
          <p:cNvPr id="7" name="Rectangle 6"/>
          <p:cNvSpPr/>
          <p:nvPr/>
        </p:nvSpPr>
        <p:spPr>
          <a:xfrm>
            <a:off x="5867400" y="1676400"/>
            <a:ext cx="2710999" cy="923330"/>
          </a:xfrm>
          <a:prstGeom prst="rect">
            <a:avLst/>
          </a:prstGeom>
        </p:spPr>
        <p:txBody>
          <a:bodyPr wrap="none">
            <a:spAutoFit/>
          </a:bodyPr>
          <a:lstStyle/>
          <a:p>
            <a:pPr eaLnBrk="0" hangingPunct="0">
              <a:defRPr/>
            </a:pPr>
            <a:r>
              <a:rPr lang="en-US" sz="1800" b="1" dirty="0">
                <a:latin typeface="Helvetica" charset="0"/>
                <a:ea typeface="ＭＳ Ｐゴシック" charset="0"/>
                <a:cs typeface="+mn-cs"/>
              </a:rPr>
              <a:t>Current market leaders</a:t>
            </a:r>
          </a:p>
          <a:p>
            <a:pPr marL="285750" indent="-285750" eaLnBrk="0" hangingPunct="0">
              <a:buFontTx/>
              <a:buChar char="-"/>
              <a:defRPr/>
            </a:pPr>
            <a:r>
              <a:rPr lang="en-US" sz="1800" dirty="0">
                <a:latin typeface="Helvetica" charset="0"/>
                <a:ea typeface="ＭＳ Ｐゴシック" charset="0"/>
                <a:cs typeface="+mn-cs"/>
              </a:rPr>
              <a:t>3D Systems</a:t>
            </a:r>
          </a:p>
          <a:p>
            <a:pPr marL="285750" indent="-285750" eaLnBrk="0" hangingPunct="0">
              <a:buFontTx/>
              <a:buChar char="-"/>
              <a:defRPr/>
            </a:pPr>
            <a:r>
              <a:rPr lang="en-US" sz="1800" dirty="0" smtClean="0">
                <a:latin typeface="Helvetica" charset="0"/>
                <a:ea typeface="ＭＳ Ｐゴシック" charset="0"/>
                <a:cs typeface="+mn-cs"/>
              </a:rPr>
              <a:t>Sony</a:t>
            </a:r>
            <a:endParaRPr lang="en-US" sz="1800" dirty="0">
              <a:latin typeface="Helvetica" charset="0"/>
              <a:ea typeface="ＭＳ Ｐゴシック" charset="0"/>
              <a:cs typeface="+mn-cs"/>
            </a:endParaRPr>
          </a:p>
        </p:txBody>
      </p:sp>
      <p:pic>
        <p:nvPicPr>
          <p:cNvPr id="36871" name="Picture 3" descr="SLA-ipro9000xl.jpg"/>
          <p:cNvPicPr>
            <a:picLocks noChangeAspect="1"/>
          </p:cNvPicPr>
          <p:nvPr/>
        </p:nvPicPr>
        <p:blipFill>
          <a:blip r:embed="rId3"/>
          <a:srcRect l="37659" r="16664"/>
          <a:stretch>
            <a:fillRect/>
          </a:stretch>
        </p:blipFill>
        <p:spPr bwMode="auto">
          <a:xfrm>
            <a:off x="5257800" y="2438400"/>
            <a:ext cx="3730625" cy="3762375"/>
          </a:xfrm>
          <a:prstGeom prst="rect">
            <a:avLst/>
          </a:prstGeom>
          <a:noFill/>
          <a:ln w="9525">
            <a:noFill/>
            <a:miter lim="800000"/>
            <a:headEnd/>
            <a:tailEnd/>
          </a:ln>
        </p:spPr>
      </p:pic>
      <p:sp>
        <p:nvSpPr>
          <p:cNvPr id="36872" name="TextBox 7"/>
          <p:cNvSpPr txBox="1">
            <a:spLocks noChangeArrowheads="1"/>
          </p:cNvSpPr>
          <p:nvPr/>
        </p:nvSpPr>
        <p:spPr bwMode="auto">
          <a:xfrm>
            <a:off x="6019800" y="6324600"/>
            <a:ext cx="2024063" cy="276225"/>
          </a:xfrm>
          <a:prstGeom prst="rect">
            <a:avLst/>
          </a:prstGeom>
          <a:noFill/>
          <a:ln w="9525">
            <a:noFill/>
            <a:miter lim="800000"/>
            <a:headEnd/>
            <a:tailEnd/>
          </a:ln>
        </p:spPr>
        <p:txBody>
          <a:bodyPr wrap="none">
            <a:spAutoFit/>
          </a:bodyPr>
          <a:lstStyle/>
          <a:p>
            <a:pPr eaLnBrk="0" hangingPunct="0"/>
            <a:r>
              <a:rPr lang="en-US" b="1" dirty="0"/>
              <a:t>3D Systems </a:t>
            </a:r>
            <a:r>
              <a:rPr lang="en-US" b="1" dirty="0" err="1"/>
              <a:t>iPro</a:t>
            </a:r>
            <a:r>
              <a:rPr lang="en-US" b="1" dirty="0"/>
              <a:t> 9000 XL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609600" y="1524000"/>
            <a:ext cx="8305800" cy="990600"/>
          </a:xfrm>
        </p:spPr>
        <p:txBody>
          <a:bodyPr>
            <a:normAutofit/>
          </a:bodyPr>
          <a:lstStyle/>
          <a:p>
            <a:pPr algn="just" eaLnBrk="1" hangingPunct="1"/>
            <a:r>
              <a:rPr lang="en-US" sz="2400" dirty="0" smtClean="0">
                <a:latin typeface="+mj-lt"/>
                <a:cs typeface="Arial" pitchFamily="34" charset="0"/>
              </a:rPr>
              <a:t>A "rapid-prototyping" process which produces a physical, three dimensional object from a 3D CAD file. </a:t>
            </a:r>
          </a:p>
        </p:txBody>
      </p:sp>
      <p:sp>
        <p:nvSpPr>
          <p:cNvPr id="4" name="Rectangle 3"/>
          <p:cNvSpPr txBox="1">
            <a:spLocks noChangeArrowheads="1"/>
          </p:cNvSpPr>
          <p:nvPr/>
        </p:nvSpPr>
        <p:spPr>
          <a:xfrm>
            <a:off x="609600" y="2971800"/>
            <a:ext cx="8153400" cy="2971800"/>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Bef>
                <a:spcPts val="12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Fabricating a solid plastic part out of a photosensitive liquid polymer using a directed laser beam to solidify the polymer</a:t>
            </a:r>
          </a:p>
          <a:p>
            <a:pPr marL="342900" marR="0" lvl="0" indent="-342900" algn="just" defTabSz="914400" rtl="0" eaLnBrk="1" fontAlgn="auto" latinLnBrk="0" hangingPunct="1">
              <a:lnSpc>
                <a:spcPct val="100000"/>
              </a:lnSpc>
              <a:spcBef>
                <a:spcPts val="12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Part fabrication is accomplished as a series of layers - each layer is added onto the previous layer to gradually build the 3-D geometry </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Rectangle 4"/>
          <p:cNvSpPr/>
          <p:nvPr/>
        </p:nvSpPr>
        <p:spPr>
          <a:xfrm>
            <a:off x="1447800" y="685800"/>
            <a:ext cx="5867400" cy="584775"/>
          </a:xfrm>
          <a:prstGeom prst="rect">
            <a:avLst/>
          </a:prstGeom>
        </p:spPr>
        <p:txBody>
          <a:bodyPr wrap="square">
            <a:spAutoFit/>
          </a:bodyPr>
          <a:lstStyle/>
          <a:p>
            <a:pPr lvl="0">
              <a:spcBef>
                <a:spcPct val="0"/>
              </a:spcBef>
            </a:pPr>
            <a:r>
              <a:rPr lang="en-US" sz="3200" dirty="0" smtClean="0">
                <a:solidFill>
                  <a:srgbClr val="04617B"/>
                </a:solidFill>
                <a:latin typeface="Calibri"/>
                <a:ea typeface="+mj-ea"/>
                <a:cs typeface="+mj-cs"/>
              </a:rPr>
              <a:t>What is Stereolithography (SLA)?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6205537" cy="573088"/>
          </a:xfrm>
        </p:spPr>
        <p:txBody>
          <a:bodyPr>
            <a:normAutofit fontScale="90000"/>
          </a:bodyPr>
          <a:lstStyle/>
          <a:p>
            <a:pPr fontAlgn="auto">
              <a:spcAft>
                <a:spcPts val="0"/>
              </a:spcAft>
              <a:defRPr/>
            </a:pPr>
            <a:r>
              <a:rPr lang="en-US" dirty="0" err="1" smtClean="0"/>
              <a:t>Stereolithography</a:t>
            </a:r>
            <a:r>
              <a:rPr lang="en-US" dirty="0" smtClean="0"/>
              <a:t> (SLA)</a:t>
            </a:r>
            <a:endParaRPr lang="en-US" dirty="0"/>
          </a:p>
        </p:txBody>
      </p:sp>
      <p:sp>
        <p:nvSpPr>
          <p:cNvPr id="33795" name="Content Placeholder 2"/>
          <p:cNvSpPr>
            <a:spLocks noGrp="1"/>
          </p:cNvSpPr>
          <p:nvPr>
            <p:ph sz="half" idx="1"/>
          </p:nvPr>
        </p:nvSpPr>
        <p:spPr>
          <a:xfrm>
            <a:off x="304800" y="1600200"/>
            <a:ext cx="4122737" cy="5041900"/>
          </a:xfrm>
        </p:spPr>
        <p:txBody>
          <a:bodyPr/>
          <a:lstStyle/>
          <a:p>
            <a:pPr algn="just">
              <a:buFont typeface="Trebuchet MS" pitchFamily="34" charset="0"/>
              <a:buAutoNum type="arabicPeriod"/>
            </a:pPr>
            <a:r>
              <a:rPr lang="en-US" sz="1800" dirty="0" smtClean="0">
                <a:latin typeface="Arial" pitchFamily="34" charset="0"/>
                <a:cs typeface="Arial" pitchFamily="34" charset="0"/>
              </a:rPr>
              <a:t>A structure support base is positioned on an elevator structure and immersed in a tank of liquid photosensitive monomer, with only a thin liquid film above it</a:t>
            </a:r>
          </a:p>
          <a:p>
            <a:pPr algn="just">
              <a:buFont typeface="Trebuchet MS" pitchFamily="34" charset="0"/>
              <a:buAutoNum type="arabicPeriod"/>
            </a:pPr>
            <a:r>
              <a:rPr lang="en-US" sz="1800" dirty="0" smtClean="0">
                <a:latin typeface="Arial" pitchFamily="34" charset="0"/>
                <a:cs typeface="Arial" pitchFamily="34" charset="0"/>
              </a:rPr>
              <a:t>A UV laser locally cross-links the monomer on the thin liquid film above the structure support base</a:t>
            </a:r>
          </a:p>
          <a:p>
            <a:pPr algn="just">
              <a:buFont typeface="Trebuchet MS" pitchFamily="34" charset="0"/>
              <a:buAutoNum type="arabicPeriod"/>
            </a:pPr>
            <a:r>
              <a:rPr lang="en-US" sz="1800" dirty="0" smtClean="0">
                <a:latin typeface="Arial" pitchFamily="34" charset="0"/>
                <a:cs typeface="Arial" pitchFamily="34" charset="0"/>
              </a:rPr>
              <a:t>The elevator plate is lowered by a small prescribed step, exposing a fresh layer of liquid monomer, and the process is repeated</a:t>
            </a:r>
          </a:p>
          <a:p>
            <a:pPr algn="just">
              <a:buFont typeface="Trebuchet MS" pitchFamily="34" charset="0"/>
              <a:buAutoNum type="arabicPeriod"/>
            </a:pPr>
            <a:r>
              <a:rPr lang="en-US" sz="1800" dirty="0" smtClean="0">
                <a:latin typeface="Arial" pitchFamily="34" charset="0"/>
                <a:cs typeface="Arial" pitchFamily="34" charset="0"/>
              </a:rPr>
              <a:t>At the end of the job, the whole part is cured once again after excess resin and support structures are removed</a:t>
            </a:r>
          </a:p>
        </p:txBody>
      </p:sp>
      <p:sp>
        <p:nvSpPr>
          <p:cNvPr id="33796" name="Slide Number Placeholder 8"/>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CB65A6D7-9D41-43C7-ABE8-755A320CBB62}" type="slidenum">
              <a:rPr lang="en-US">
                <a:latin typeface="Helvetica"/>
                <a:ea typeface="MS PGothic" pitchFamily="34" charset="-128"/>
              </a:rPr>
              <a:pPr/>
              <a:t>8</a:t>
            </a:fld>
            <a:endParaRPr lang="en-US">
              <a:latin typeface="Helvetica"/>
              <a:ea typeface="MS PGothic" pitchFamily="34" charset="-128"/>
            </a:endParaRPr>
          </a:p>
        </p:txBody>
      </p:sp>
      <p:pic>
        <p:nvPicPr>
          <p:cNvPr id="33797" name="Picture 5"/>
          <p:cNvPicPr>
            <a:picLocks noChangeAspect="1"/>
          </p:cNvPicPr>
          <p:nvPr/>
        </p:nvPicPr>
        <p:blipFill>
          <a:blip r:embed="rId2"/>
          <a:srcRect/>
          <a:stretch>
            <a:fillRect/>
          </a:stretch>
        </p:blipFill>
        <p:spPr bwMode="auto">
          <a:xfrm>
            <a:off x="4373932" y="1447800"/>
            <a:ext cx="4693868" cy="3103638"/>
          </a:xfrm>
          <a:prstGeom prst="rect">
            <a:avLst/>
          </a:prstGeom>
          <a:noFill/>
          <a:ln w="9525">
            <a:noFill/>
            <a:miter lim="800000"/>
            <a:headEnd/>
            <a:tailEnd/>
          </a:ln>
        </p:spPr>
      </p:pic>
      <p:sp>
        <p:nvSpPr>
          <p:cNvPr id="33798" name="TextBox 7"/>
          <p:cNvSpPr txBox="1">
            <a:spLocks noChangeArrowheads="1"/>
          </p:cNvSpPr>
          <p:nvPr/>
        </p:nvSpPr>
        <p:spPr bwMode="auto">
          <a:xfrm>
            <a:off x="5181600" y="4724400"/>
            <a:ext cx="3443288" cy="1816100"/>
          </a:xfrm>
          <a:prstGeom prst="rect">
            <a:avLst/>
          </a:prstGeom>
          <a:noFill/>
          <a:ln w="9525">
            <a:noFill/>
            <a:miter lim="800000"/>
            <a:headEnd/>
            <a:tailEnd/>
          </a:ln>
        </p:spPr>
        <p:txBody>
          <a:bodyPr>
            <a:spAutoFit/>
          </a:bodyPr>
          <a:lstStyle/>
          <a:p>
            <a:pPr eaLnBrk="0" hangingPunct="0"/>
            <a:r>
              <a:rPr lang="en-US" sz="1600" dirty="0"/>
              <a:t>A suitable photosensitive polymer must be very transparent to UV light in uncured liquid form and very absorbent in cured solid form, to avoid bleeding solid features into the layers underneath the current one being printed.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457200" y="5638800"/>
            <a:ext cx="8382000" cy="1066800"/>
          </a:xfrm>
        </p:spPr>
        <p:txBody>
          <a:bodyPr/>
          <a:lstStyle/>
          <a:p>
            <a:pPr>
              <a:spcBef>
                <a:spcPts val="1200"/>
              </a:spcBef>
              <a:buFont typeface="Wingdings" pitchFamily="2" charset="2"/>
              <a:buNone/>
            </a:pPr>
            <a:r>
              <a:rPr lang="en-US" sz="2000" dirty="0" err="1" smtClean="0"/>
              <a:t>Stereolithography</a:t>
            </a:r>
            <a:r>
              <a:rPr lang="en-US" sz="2000" dirty="0"/>
              <a:t>: (1) at the start of the process, in which the initial layer is added to the platform; and (2) after several layers have been added so that the part geometry gradually takes form.</a:t>
            </a:r>
          </a:p>
        </p:txBody>
      </p:sp>
      <p:pic>
        <p:nvPicPr>
          <p:cNvPr id="23558" name="Picture 6" descr="w0493-nc"/>
          <p:cNvPicPr>
            <a:picLocks noChangeAspect="1" noChangeArrowheads="1"/>
          </p:cNvPicPr>
          <p:nvPr/>
        </p:nvPicPr>
        <p:blipFill>
          <a:blip r:embed="rId2" cstate="print"/>
          <a:srcRect t="4255" r="20721"/>
          <a:stretch>
            <a:fillRect/>
          </a:stretch>
        </p:blipFill>
        <p:spPr bwMode="auto">
          <a:xfrm>
            <a:off x="381000" y="1219200"/>
            <a:ext cx="8493761" cy="4343400"/>
          </a:xfrm>
          <a:prstGeom prst="rect">
            <a:avLst/>
          </a:prstGeom>
          <a:noFill/>
        </p:spPr>
      </p:pic>
      <p:sp>
        <p:nvSpPr>
          <p:cNvPr id="23559" name="Text Box 7"/>
          <p:cNvSpPr txBox="1">
            <a:spLocks noChangeArrowheads="1"/>
          </p:cNvSpPr>
          <p:nvPr/>
        </p:nvSpPr>
        <p:spPr bwMode="auto">
          <a:xfrm>
            <a:off x="2286000" y="457200"/>
            <a:ext cx="4648200" cy="579438"/>
          </a:xfrm>
          <a:prstGeom prst="rect">
            <a:avLst/>
          </a:prstGeom>
          <a:noFill/>
          <a:ln w="9525">
            <a:noFill/>
            <a:miter lim="800000"/>
            <a:headEnd/>
            <a:tailEnd/>
          </a:ln>
          <a:effectLst/>
        </p:spPr>
        <p:txBody>
          <a:bodyPr>
            <a:spAutoFit/>
          </a:bodyPr>
          <a:lstStyle/>
          <a:p>
            <a:pPr>
              <a:spcBef>
                <a:spcPct val="50000"/>
              </a:spcBef>
            </a:pPr>
            <a:r>
              <a:rPr lang="en-US" sz="3200" dirty="0">
                <a:solidFill>
                  <a:srgbClr val="006699"/>
                </a:solidFill>
                <a:latin typeface="Arial" charset="0"/>
              </a:rPr>
              <a:t>Stereolithography</a:t>
            </a:r>
          </a:p>
        </p:txBody>
      </p:sp>
    </p:spTree>
  </p:cSld>
  <p:clrMapOvr>
    <a:masterClrMapping/>
  </p:clrMapOvr>
  <p:transition advClick="0"/>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139</TotalTime>
  <Words>1119</Words>
  <Application>Microsoft Office PowerPoint</Application>
  <PresentationFormat>On-screen Show (4:3)</PresentationFormat>
  <Paragraphs>112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Classification of RP Technologies</vt:lpstr>
      <vt:lpstr>Liquid-Based Rapid Prototyping Systems</vt:lpstr>
      <vt:lpstr>Slide 3</vt:lpstr>
      <vt:lpstr>Slide 4</vt:lpstr>
      <vt:lpstr>Stereolithography</vt:lpstr>
      <vt:lpstr>Stereolithography (SLA)</vt:lpstr>
      <vt:lpstr>Slide 7</vt:lpstr>
      <vt:lpstr>Stereolithography (SLA)</vt:lpstr>
      <vt:lpstr>Slide 9</vt:lpstr>
      <vt:lpstr>Slide 10</vt:lpstr>
      <vt:lpstr>Slide 11</vt:lpstr>
      <vt:lpstr>Slide 12</vt:lpstr>
      <vt:lpstr>Slide 13</vt:lpstr>
      <vt:lpstr>Slide 14</vt:lpstr>
      <vt:lpstr>Slide 15</vt:lpstr>
      <vt:lpstr>Slide 16</vt:lpstr>
      <vt:lpstr>Slide 17</vt:lpstr>
      <vt:lpstr>Slide 18</vt:lpstr>
      <vt:lpstr>Conclusions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Stereolithography</dc:title>
  <dc:creator>user</dc:creator>
  <cp:lastModifiedBy>nageshwar</cp:lastModifiedBy>
  <cp:revision>41</cp:revision>
  <dcterms:created xsi:type="dcterms:W3CDTF">2006-08-16T00:00:00Z</dcterms:created>
  <dcterms:modified xsi:type="dcterms:W3CDTF">2019-04-24T08:54:33Z</dcterms:modified>
</cp:coreProperties>
</file>