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90" r:id="rId3"/>
    <p:sldId id="258" r:id="rId4"/>
    <p:sldId id="260" r:id="rId5"/>
    <p:sldId id="262" r:id="rId6"/>
    <p:sldId id="261" r:id="rId7"/>
    <p:sldId id="263" r:id="rId8"/>
    <p:sldId id="265" r:id="rId9"/>
    <p:sldId id="266" r:id="rId10"/>
    <p:sldId id="267" r:id="rId11"/>
    <p:sldId id="283" r:id="rId12"/>
    <p:sldId id="270" r:id="rId13"/>
    <p:sldId id="284" r:id="rId14"/>
    <p:sldId id="271" r:id="rId15"/>
    <p:sldId id="272" r:id="rId16"/>
    <p:sldId id="289" r:id="rId17"/>
    <p:sldId id="273" r:id="rId18"/>
    <p:sldId id="274" r:id="rId19"/>
    <p:sldId id="281" r:id="rId20"/>
    <p:sldId id="282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50D12-23D1-4E2C-99B0-7020BE8D62F5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9FB5F-1656-4226-A175-9C8F63C6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ETCH FORMING&#10;PREPARED BY-&#10;VATSAL VAGHELA&#10; "/>
          <p:cNvPicPr>
            <a:picLocks noChangeAspect="1" noChangeArrowheads="1"/>
          </p:cNvPicPr>
          <p:nvPr/>
        </p:nvPicPr>
        <p:blipFill>
          <a:blip r:embed="rId2"/>
          <a:srcRect t="18372" b="66597"/>
          <a:stretch>
            <a:fillRect/>
          </a:stretch>
        </p:blipFill>
        <p:spPr bwMode="auto">
          <a:xfrm>
            <a:off x="457200" y="76200"/>
            <a:ext cx="8102600" cy="6096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914400"/>
            <a:ext cx="7696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Stretch forming is a metal forming process in which the sheet metal is placed under a tensile load over a forming block and stretching it to the plastic range, thus cause permanent deformation to take place.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process is useful in making prototype models of aircraft and automotive parts.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495800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is performed on a stretch press, in which a piece of sheet metal is securely gripped along its edges by gripping jaws. </a:t>
            </a: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New Folder (2)\stretch-forming-11-638.jpg"/>
          <p:cNvPicPr>
            <a:picLocks noChangeAspect="1" noChangeArrowheads="1"/>
          </p:cNvPicPr>
          <p:nvPr/>
        </p:nvPicPr>
        <p:blipFill>
          <a:blip r:embed="rId2"/>
          <a:srcRect l="7367" t="9916" r="18652" b="14927"/>
          <a:stretch>
            <a:fillRect/>
          </a:stretch>
        </p:blipFill>
        <p:spPr bwMode="auto">
          <a:xfrm>
            <a:off x="914400" y="457200"/>
            <a:ext cx="7476067" cy="5702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New Folder (2)\stretch-forming-12-638.jpg"/>
          <p:cNvPicPr>
            <a:picLocks noChangeAspect="1" noChangeArrowheads="1"/>
          </p:cNvPicPr>
          <p:nvPr/>
        </p:nvPicPr>
        <p:blipFill>
          <a:blip r:embed="rId2"/>
          <a:srcRect l="3605" t="44155" r="2351" b="18267"/>
          <a:stretch>
            <a:fillRect/>
          </a:stretch>
        </p:blipFill>
        <p:spPr bwMode="auto">
          <a:xfrm>
            <a:off x="838200" y="2895601"/>
            <a:ext cx="6857999" cy="20573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7620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Another advantage is that the residual stresses are less in this process.  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reduction of residual stresses leads to lower spring back.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New Folder (2)\stretch-forming-14-638.jpg"/>
          <p:cNvPicPr>
            <a:picLocks noChangeAspect="1" noChangeArrowheads="1"/>
          </p:cNvPicPr>
          <p:nvPr/>
        </p:nvPicPr>
        <p:blipFill>
          <a:blip r:embed="rId2"/>
          <a:srcRect l="3605" t="8246" r="13636" b="11587"/>
          <a:stretch>
            <a:fillRect/>
          </a:stretch>
        </p:blipFill>
        <p:spPr bwMode="auto">
          <a:xfrm>
            <a:off x="762000" y="609600"/>
            <a:ext cx="7543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746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this process the work piece is stretched between the mating dies.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work piece is held in tension by grippers and as the grippers move, they pre-form the work piece in a lower die.  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upper die is then descends on to the work piece and forming it into the shape between the dies.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:\New Folder (2)\stretch-forming-16-638.jpg"/>
          <p:cNvPicPr>
            <a:picLocks noChangeAspect="1" noChangeArrowheads="1"/>
          </p:cNvPicPr>
          <p:nvPr/>
        </p:nvPicPr>
        <p:blipFill>
          <a:blip r:embed="rId2"/>
          <a:srcRect l="6113" t="8246" r="19906" b="21608"/>
          <a:stretch>
            <a:fillRect/>
          </a:stretch>
        </p:blipFill>
        <p:spPr bwMode="auto">
          <a:xfrm>
            <a:off x="5105400" y="4210373"/>
            <a:ext cx="3505200" cy="2495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New Folder (2)\stretch-forming-15-638.jpg"/>
          <p:cNvPicPr>
            <a:picLocks noChangeAspect="1" noChangeArrowheads="1"/>
          </p:cNvPicPr>
          <p:nvPr/>
        </p:nvPicPr>
        <p:blipFill>
          <a:blip r:embed="rId2"/>
          <a:srcRect l="11285" t="30620" r="15987" b="24843"/>
          <a:stretch>
            <a:fillRect/>
          </a:stretch>
        </p:blipFill>
        <p:spPr bwMode="auto">
          <a:xfrm>
            <a:off x="457200" y="838200"/>
            <a:ext cx="6629400" cy="3048000"/>
          </a:xfrm>
          <a:prstGeom prst="rect">
            <a:avLst/>
          </a:prstGeom>
          <a:noFill/>
        </p:spPr>
      </p:pic>
      <p:pic>
        <p:nvPicPr>
          <p:cNvPr id="3" name="Picture 2" descr="E:\New Folder (2)\stretch-forming-16-638.jpg"/>
          <p:cNvPicPr>
            <a:picLocks noChangeAspect="1" noChangeArrowheads="1"/>
          </p:cNvPicPr>
          <p:nvPr/>
        </p:nvPicPr>
        <p:blipFill>
          <a:blip r:embed="rId3"/>
          <a:srcRect l="6113" t="8246" r="19906" b="21608"/>
          <a:stretch>
            <a:fillRect/>
          </a:stretch>
        </p:blipFill>
        <p:spPr bwMode="auto">
          <a:xfrm>
            <a:off x="5105400" y="3886200"/>
            <a:ext cx="3746500" cy="2667000"/>
          </a:xfrm>
          <a:prstGeom prst="rect">
            <a:avLst/>
          </a:prstGeom>
          <a:noFill/>
        </p:spPr>
      </p:pic>
      <p:pic>
        <p:nvPicPr>
          <p:cNvPr id="4" name="Picture 2" descr="E:\New Folder (2)\stretch-forming-15-638.jpg"/>
          <p:cNvPicPr>
            <a:picLocks noChangeAspect="1" noChangeArrowheads="1"/>
          </p:cNvPicPr>
          <p:nvPr/>
        </p:nvPicPr>
        <p:blipFill>
          <a:blip r:embed="rId2"/>
          <a:srcRect l="11285" t="8351" r="15987" b="80515"/>
          <a:stretch>
            <a:fillRect/>
          </a:stretch>
        </p:blipFill>
        <p:spPr bwMode="auto">
          <a:xfrm>
            <a:off x="533400" y="228600"/>
            <a:ext cx="530352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New Folder (2)\stretch-forming-16-638.jpg"/>
          <p:cNvPicPr>
            <a:picLocks noChangeAspect="1" noChangeArrowheads="1"/>
          </p:cNvPicPr>
          <p:nvPr/>
        </p:nvPicPr>
        <p:blipFill>
          <a:blip r:embed="rId2"/>
          <a:srcRect l="6113" t="8246" r="19906" b="21608"/>
          <a:stretch>
            <a:fillRect/>
          </a:stretch>
        </p:blipFill>
        <p:spPr bwMode="auto">
          <a:xfrm>
            <a:off x="727529" y="685800"/>
            <a:ext cx="7171871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h16&amp;user=sschmid&amp;doc=F16_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5438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Stretch-Forming Process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38200" y="5791200"/>
            <a:ext cx="7543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Figure 16.30  Schematic illustration of a stretch-forming process.  Aluminum skins for aircraft can be made by this method.  </a:t>
            </a:r>
            <a:r>
              <a:rPr lang="en-US" sz="1600" i="1" dirty="0"/>
              <a:t>Source:</a:t>
            </a:r>
            <a:r>
              <a:rPr lang="en-US" sz="1600" dirty="0"/>
              <a:t>  Courtesy of Cyril Bath Co.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New Folder (2)\stretch-forming-17-638.jpg"/>
          <p:cNvPicPr>
            <a:picLocks noChangeAspect="1" noChangeArrowheads="1"/>
          </p:cNvPicPr>
          <p:nvPr/>
        </p:nvPicPr>
        <p:blipFill>
          <a:blip r:embed="rId2"/>
          <a:srcRect t="4906" r="11129" b="60021"/>
          <a:stretch>
            <a:fillRect/>
          </a:stretch>
        </p:blipFill>
        <p:spPr bwMode="auto">
          <a:xfrm>
            <a:off x="533400" y="762000"/>
            <a:ext cx="7972425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New Folder (2)\stretch-forming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724" y="381001"/>
            <a:ext cx="7815033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New Folder (2)\stretch-forming-25-638.jpg"/>
          <p:cNvPicPr>
            <a:picLocks noChangeAspect="1" noChangeArrowheads="1"/>
          </p:cNvPicPr>
          <p:nvPr/>
        </p:nvPicPr>
        <p:blipFill>
          <a:blip r:embed="rId2"/>
          <a:srcRect l="2351" t="8246" r="9875" b="13257"/>
          <a:stretch>
            <a:fillRect/>
          </a:stretch>
        </p:blipFill>
        <p:spPr bwMode="auto">
          <a:xfrm>
            <a:off x="314527" y="457200"/>
            <a:ext cx="8284723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28600"/>
            <a:ext cx="299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Stretch Forming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990600"/>
            <a:ext cx="8153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gripping jaws are each attached to a carriage that is pulled by pneumatic or hydraulic force to stretch the sheet.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tooling used in this process is a stretch form block, called a form die, against which the sheet metal will be pressed.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New Folder (2)\stretch-forming-26-638.jpg"/>
          <p:cNvPicPr>
            <a:picLocks noChangeAspect="1" noChangeArrowheads="1"/>
          </p:cNvPicPr>
          <p:nvPr/>
        </p:nvPicPr>
        <p:blipFill>
          <a:blip r:embed="rId2"/>
          <a:srcRect t="6576" r="12382" b="61691"/>
          <a:stretch>
            <a:fillRect/>
          </a:stretch>
        </p:blipFill>
        <p:spPr bwMode="auto">
          <a:xfrm>
            <a:off x="304800" y="304800"/>
            <a:ext cx="7566359" cy="20574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561536" y="2362200"/>
            <a:ext cx="7315200" cy="3352800"/>
            <a:chOff x="1676400" y="1447800"/>
            <a:chExt cx="4953000" cy="1981200"/>
          </a:xfrm>
        </p:grpSpPr>
        <p:pic>
          <p:nvPicPr>
            <p:cNvPr id="4" name="Picture 2" descr="E:\New Folder (2)\stretch-forming-27-638.jpg"/>
            <p:cNvPicPr>
              <a:picLocks noChangeAspect="1" noChangeArrowheads="1"/>
            </p:cNvPicPr>
            <p:nvPr/>
          </p:nvPicPr>
          <p:blipFill>
            <a:blip r:embed="rId3"/>
            <a:srcRect l="2351" t="6576" r="16144" b="81733"/>
            <a:stretch>
              <a:fillRect/>
            </a:stretch>
          </p:blipFill>
          <p:spPr bwMode="auto">
            <a:xfrm>
              <a:off x="1676400" y="1447800"/>
              <a:ext cx="4953000" cy="533400"/>
            </a:xfrm>
            <a:prstGeom prst="rect">
              <a:avLst/>
            </a:prstGeom>
            <a:noFill/>
          </p:spPr>
        </p:pic>
        <p:pic>
          <p:nvPicPr>
            <p:cNvPr id="5" name="Picture 4" descr="E:\New Folder (2)\stretch-forming-27-638.jpg"/>
            <p:cNvPicPr>
              <a:picLocks noChangeAspect="1" noChangeArrowheads="1"/>
            </p:cNvPicPr>
            <p:nvPr/>
          </p:nvPicPr>
          <p:blipFill>
            <a:blip r:embed="rId3"/>
            <a:srcRect l="2351" t="28288" r="16144" b="39979"/>
            <a:stretch>
              <a:fillRect/>
            </a:stretch>
          </p:blipFill>
          <p:spPr bwMode="auto">
            <a:xfrm>
              <a:off x="1676400" y="1981200"/>
              <a:ext cx="4953000" cy="1447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600200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a method of forming various shapes of rolled or extruded sections.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Similar to Stretch Draw forming.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this case, the metal blank is first stressed by pulling it to its yield point.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this semi plastic state, the part is easily made to conform to the shaped forming dies.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33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Radial Draw Forming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ageshwar\Downloads\IMG_20170401_114037(1).jpg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1154" t="34735" r="16987" b="41707"/>
          <a:stretch>
            <a:fillRect/>
          </a:stretch>
        </p:blipFill>
        <p:spPr bwMode="auto">
          <a:xfrm>
            <a:off x="685800" y="12954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7400" y="533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Radial Draw Forming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192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Industrial Conveyor track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Monorail guide beams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Structural members for truck, bus and aircraft applications.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457200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Applications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26720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Materials that can be formed by Radial draw forming: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Steel				Nickel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		Titanium alloys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New Folder (2)\stretch-forming-3-638.jpg"/>
          <p:cNvPicPr>
            <a:picLocks noChangeAspect="1" noChangeArrowheads="1"/>
          </p:cNvPicPr>
          <p:nvPr/>
        </p:nvPicPr>
        <p:blipFill>
          <a:blip r:embed="rId2"/>
          <a:srcRect l="2351" t="37835" r="7367" b="37536"/>
          <a:stretch>
            <a:fillRect/>
          </a:stretch>
        </p:blipFill>
        <p:spPr bwMode="auto">
          <a:xfrm>
            <a:off x="457200" y="1066800"/>
            <a:ext cx="7940842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New Folder (2)\stretch-forming-4-638.jpg"/>
          <p:cNvPicPr>
            <a:picLocks noChangeAspect="1" noChangeArrowheads="1"/>
          </p:cNvPicPr>
          <p:nvPr/>
        </p:nvPicPr>
        <p:blipFill>
          <a:blip r:embed="rId2"/>
          <a:srcRect l="3605" t="6576" r="24922" b="29958"/>
          <a:stretch>
            <a:fillRect/>
          </a:stretch>
        </p:blipFill>
        <p:spPr bwMode="auto">
          <a:xfrm>
            <a:off x="304800" y="381000"/>
            <a:ext cx="5715000" cy="3810000"/>
          </a:xfrm>
          <a:prstGeom prst="rect">
            <a:avLst/>
          </a:prstGeom>
          <a:noFill/>
        </p:spPr>
      </p:pic>
      <p:pic>
        <p:nvPicPr>
          <p:cNvPr id="3" name="Picture 2" descr="E:\New Folder (2)\stretch-forming-5-638.jpg"/>
          <p:cNvPicPr>
            <a:picLocks noChangeAspect="1" noChangeArrowheads="1"/>
          </p:cNvPicPr>
          <p:nvPr/>
        </p:nvPicPr>
        <p:blipFill>
          <a:blip r:embed="rId3"/>
          <a:srcRect l="3605" t="23277" r="14890" b="26618"/>
          <a:stretch>
            <a:fillRect/>
          </a:stretch>
        </p:blipFill>
        <p:spPr bwMode="auto">
          <a:xfrm>
            <a:off x="2895600" y="3886200"/>
            <a:ext cx="5943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New Folder (2)\stretch-forming-5-638.jpg"/>
          <p:cNvPicPr>
            <a:picLocks noChangeAspect="1" noChangeArrowheads="1"/>
          </p:cNvPicPr>
          <p:nvPr/>
        </p:nvPicPr>
        <p:blipFill>
          <a:blip r:embed="rId2"/>
          <a:srcRect l="3605" t="9916" r="14890" b="26618"/>
          <a:stretch>
            <a:fillRect/>
          </a:stretch>
        </p:blipFill>
        <p:spPr bwMode="auto">
          <a:xfrm>
            <a:off x="685799" y="1143000"/>
            <a:ext cx="8081211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New Folder (2)\stretch-forming-6-638.jpg"/>
          <p:cNvPicPr>
            <a:picLocks noChangeAspect="1" noChangeArrowheads="1"/>
          </p:cNvPicPr>
          <p:nvPr/>
        </p:nvPicPr>
        <p:blipFill>
          <a:blip r:embed="rId2"/>
          <a:srcRect l="2351" t="8246" r="8621" b="54370"/>
          <a:stretch>
            <a:fillRect/>
          </a:stretch>
        </p:blipFill>
        <p:spPr bwMode="auto">
          <a:xfrm>
            <a:off x="248653" y="762000"/>
            <a:ext cx="8542421" cy="3276600"/>
          </a:xfrm>
          <a:prstGeom prst="rect">
            <a:avLst/>
          </a:prstGeom>
          <a:noFill/>
        </p:spPr>
      </p:pic>
      <p:pic>
        <p:nvPicPr>
          <p:cNvPr id="3" name="Picture 2" descr="E:\New Folder (2)\stretch-forming-7-638.jpg"/>
          <p:cNvPicPr>
            <a:picLocks noChangeAspect="1" noChangeArrowheads="1"/>
          </p:cNvPicPr>
          <p:nvPr/>
        </p:nvPicPr>
        <p:blipFill>
          <a:blip r:embed="rId3"/>
          <a:srcRect t="8246" r="14890" b="72020"/>
          <a:stretch>
            <a:fillRect/>
          </a:stretch>
        </p:blipFill>
        <p:spPr bwMode="auto">
          <a:xfrm>
            <a:off x="276664" y="4038600"/>
            <a:ext cx="85344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New Folder (2)\stretch-forming-7-638.jpg"/>
          <p:cNvPicPr>
            <a:picLocks noChangeAspect="1" noChangeArrowheads="1"/>
          </p:cNvPicPr>
          <p:nvPr/>
        </p:nvPicPr>
        <p:blipFill>
          <a:blip r:embed="rId2"/>
          <a:srcRect t="35380" r="14890" b="39953"/>
          <a:stretch>
            <a:fillRect/>
          </a:stretch>
        </p:blipFill>
        <p:spPr bwMode="auto">
          <a:xfrm>
            <a:off x="533400" y="914400"/>
            <a:ext cx="791974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New Folder (2)\stretch-forming-9-638.jpg"/>
          <p:cNvPicPr>
            <a:picLocks noChangeAspect="1" noChangeArrowheads="1"/>
          </p:cNvPicPr>
          <p:nvPr/>
        </p:nvPicPr>
        <p:blipFill>
          <a:blip r:embed="rId2"/>
          <a:srcRect l="1097" t="24948" r="2351" b="39979"/>
          <a:stretch>
            <a:fillRect/>
          </a:stretch>
        </p:blipFill>
        <p:spPr bwMode="auto">
          <a:xfrm>
            <a:off x="381000" y="1066800"/>
            <a:ext cx="7010400" cy="2867891"/>
          </a:xfrm>
          <a:prstGeom prst="rect">
            <a:avLst/>
          </a:prstGeom>
          <a:noFill/>
        </p:spPr>
      </p:pic>
      <p:pic>
        <p:nvPicPr>
          <p:cNvPr id="3" name="Picture 2" descr="E:\New Folder (2)\stretch-forming-9-638.jpg"/>
          <p:cNvPicPr>
            <a:picLocks noChangeAspect="1" noChangeArrowheads="1"/>
          </p:cNvPicPr>
          <p:nvPr/>
        </p:nvPicPr>
        <p:blipFill>
          <a:blip r:embed="rId2"/>
          <a:srcRect l="1097" t="4906" r="22727" b="84238"/>
          <a:stretch>
            <a:fillRect/>
          </a:stretch>
        </p:blipFill>
        <p:spPr bwMode="auto">
          <a:xfrm>
            <a:off x="838200" y="228600"/>
            <a:ext cx="6172200" cy="762000"/>
          </a:xfrm>
          <a:prstGeom prst="rect">
            <a:avLst/>
          </a:prstGeom>
          <a:noFill/>
        </p:spPr>
      </p:pic>
      <p:pic>
        <p:nvPicPr>
          <p:cNvPr id="4" name="Picture 2" descr="E:\New Folder (2)\stretch-forming-11-638.jpg"/>
          <p:cNvPicPr>
            <a:picLocks noChangeAspect="1" noChangeArrowheads="1"/>
          </p:cNvPicPr>
          <p:nvPr/>
        </p:nvPicPr>
        <p:blipFill>
          <a:blip r:embed="rId3"/>
          <a:srcRect l="7367" t="21607" r="18652" b="14927"/>
          <a:stretch>
            <a:fillRect/>
          </a:stretch>
        </p:blipFill>
        <p:spPr bwMode="auto">
          <a:xfrm>
            <a:off x="2209800" y="3962400"/>
            <a:ext cx="52578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New Folder (2)\stretch-forming-10-638.jpg"/>
          <p:cNvPicPr>
            <a:picLocks noChangeAspect="1" noChangeArrowheads="1"/>
          </p:cNvPicPr>
          <p:nvPr/>
        </p:nvPicPr>
        <p:blipFill>
          <a:blip r:embed="rId2"/>
          <a:srcRect l="1097" t="4906" r="14890" b="29958"/>
          <a:stretch>
            <a:fillRect/>
          </a:stretch>
        </p:blipFill>
        <p:spPr bwMode="auto">
          <a:xfrm>
            <a:off x="457200" y="609600"/>
            <a:ext cx="8213969" cy="5390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280</Words>
  <Application>Microsoft Office PowerPoint</Application>
  <PresentationFormat>On-screen Show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MECH-HOD</dc:creator>
  <cp:lastModifiedBy>nageshwar</cp:lastModifiedBy>
  <cp:revision>55</cp:revision>
  <dcterms:created xsi:type="dcterms:W3CDTF">2006-08-16T00:00:00Z</dcterms:created>
  <dcterms:modified xsi:type="dcterms:W3CDTF">2017-04-01T06:47:33Z</dcterms:modified>
</cp:coreProperties>
</file>