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118.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s/slide119.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4" r:id="rId2"/>
  </p:sldMasterIdLst>
  <p:notesMasterIdLst>
    <p:notesMasterId r:id="rId125"/>
  </p:notesMasterIdLst>
  <p:sldIdLst>
    <p:sldId id="258" r:id="rId3"/>
    <p:sldId id="509" r:id="rId4"/>
    <p:sldId id="342" r:id="rId5"/>
    <p:sldId id="510" r:id="rId6"/>
    <p:sldId id="511" r:id="rId7"/>
    <p:sldId id="343" r:id="rId8"/>
    <p:sldId id="519" r:id="rId9"/>
    <p:sldId id="539" r:id="rId10"/>
    <p:sldId id="515" r:id="rId11"/>
    <p:sldId id="516" r:id="rId12"/>
    <p:sldId id="517" r:id="rId13"/>
    <p:sldId id="520" r:id="rId14"/>
    <p:sldId id="518" r:id="rId15"/>
    <p:sldId id="602" r:id="rId16"/>
    <p:sldId id="512" r:id="rId17"/>
    <p:sldId id="513" r:id="rId18"/>
    <p:sldId id="514" r:id="rId19"/>
    <p:sldId id="522" r:id="rId20"/>
    <p:sldId id="523" r:id="rId21"/>
    <p:sldId id="524" r:id="rId22"/>
    <p:sldId id="525" r:id="rId23"/>
    <p:sldId id="526" r:id="rId24"/>
    <p:sldId id="537" r:id="rId25"/>
    <p:sldId id="538" r:id="rId26"/>
    <p:sldId id="536" r:id="rId27"/>
    <p:sldId id="529" r:id="rId28"/>
    <p:sldId id="527" r:id="rId29"/>
    <p:sldId id="528" r:id="rId30"/>
    <p:sldId id="530" r:id="rId31"/>
    <p:sldId id="531" r:id="rId32"/>
    <p:sldId id="532" r:id="rId33"/>
    <p:sldId id="535" r:id="rId34"/>
    <p:sldId id="534" r:id="rId35"/>
    <p:sldId id="533" r:id="rId36"/>
    <p:sldId id="540" r:id="rId37"/>
    <p:sldId id="541" r:id="rId38"/>
    <p:sldId id="544" r:id="rId39"/>
    <p:sldId id="677" r:id="rId40"/>
    <p:sldId id="545" r:id="rId41"/>
    <p:sldId id="547" r:id="rId42"/>
    <p:sldId id="549" r:id="rId43"/>
    <p:sldId id="556" r:id="rId44"/>
    <p:sldId id="550" r:id="rId45"/>
    <p:sldId id="625" r:id="rId46"/>
    <p:sldId id="626" r:id="rId47"/>
    <p:sldId id="573" r:id="rId48"/>
    <p:sldId id="574" r:id="rId49"/>
    <p:sldId id="569" r:id="rId50"/>
    <p:sldId id="570" r:id="rId51"/>
    <p:sldId id="571" r:id="rId52"/>
    <p:sldId id="575" r:id="rId53"/>
    <p:sldId id="566" r:id="rId54"/>
    <p:sldId id="577" r:id="rId55"/>
    <p:sldId id="580" r:id="rId56"/>
    <p:sldId id="581" r:id="rId57"/>
    <p:sldId id="582" r:id="rId58"/>
    <p:sldId id="579" r:id="rId59"/>
    <p:sldId id="568" r:id="rId60"/>
    <p:sldId id="567" r:id="rId61"/>
    <p:sldId id="558" r:id="rId62"/>
    <p:sldId id="559" r:id="rId63"/>
    <p:sldId id="560" r:id="rId64"/>
    <p:sldId id="561" r:id="rId65"/>
    <p:sldId id="551" r:id="rId66"/>
    <p:sldId id="583" r:id="rId67"/>
    <p:sldId id="600" r:id="rId68"/>
    <p:sldId id="601" r:id="rId69"/>
    <p:sldId id="584" r:id="rId70"/>
    <p:sldId id="585" r:id="rId71"/>
    <p:sldId id="586" r:id="rId72"/>
    <p:sldId id="595" r:id="rId73"/>
    <p:sldId id="588" r:id="rId74"/>
    <p:sldId id="598" r:id="rId75"/>
    <p:sldId id="589" r:id="rId76"/>
    <p:sldId id="599" r:id="rId77"/>
    <p:sldId id="592" r:id="rId78"/>
    <p:sldId id="619" r:id="rId79"/>
    <p:sldId id="620" r:id="rId80"/>
    <p:sldId id="621" r:id="rId81"/>
    <p:sldId id="591" r:id="rId82"/>
    <p:sldId id="616" r:id="rId83"/>
    <p:sldId id="617" r:id="rId84"/>
    <p:sldId id="618" r:id="rId85"/>
    <p:sldId id="593" r:id="rId86"/>
    <p:sldId id="603" r:id="rId87"/>
    <p:sldId id="615" r:id="rId88"/>
    <p:sldId id="605" r:id="rId89"/>
    <p:sldId id="656" r:id="rId90"/>
    <p:sldId id="657" r:id="rId91"/>
    <p:sldId id="658" r:id="rId92"/>
    <p:sldId id="659" r:id="rId93"/>
    <p:sldId id="660" r:id="rId94"/>
    <p:sldId id="661" r:id="rId95"/>
    <p:sldId id="662" r:id="rId96"/>
    <p:sldId id="663" r:id="rId97"/>
    <p:sldId id="664" r:id="rId98"/>
    <p:sldId id="665" r:id="rId99"/>
    <p:sldId id="666" r:id="rId100"/>
    <p:sldId id="667" r:id="rId101"/>
    <p:sldId id="668" r:id="rId102"/>
    <p:sldId id="669" r:id="rId103"/>
    <p:sldId id="670" r:id="rId104"/>
    <p:sldId id="671" r:id="rId105"/>
    <p:sldId id="672" r:id="rId106"/>
    <p:sldId id="673" r:id="rId107"/>
    <p:sldId id="674" r:id="rId108"/>
    <p:sldId id="675" r:id="rId109"/>
    <p:sldId id="676" r:id="rId110"/>
    <p:sldId id="622" r:id="rId111"/>
    <p:sldId id="629" r:id="rId112"/>
    <p:sldId id="627" r:id="rId113"/>
    <p:sldId id="628" r:id="rId114"/>
    <p:sldId id="633" r:id="rId115"/>
    <p:sldId id="634" r:id="rId116"/>
    <p:sldId id="624" r:id="rId117"/>
    <p:sldId id="635" r:id="rId118"/>
    <p:sldId id="630" r:id="rId119"/>
    <p:sldId id="636" r:id="rId120"/>
    <p:sldId id="562" r:id="rId121"/>
    <p:sldId id="653" r:id="rId122"/>
    <p:sldId id="654" r:id="rId123"/>
    <p:sldId id="655" r:id="rId1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theme" Target="theme/theme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slide" Target="slides/slide116.xml"/><Relationship Id="rId12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61" Type="http://schemas.openxmlformats.org/officeDocument/2006/relationships/slide" Target="slides/slide59.xml"/><Relationship Id="rId82" Type="http://schemas.openxmlformats.org/officeDocument/2006/relationships/slide" Target="slides/slide8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CFB41B-D068-43BE-BF8E-461C0896CFCD}" type="datetimeFigureOut">
              <a:rPr lang="en-US" smtClean="0"/>
              <a:pPr/>
              <a:t>2/22/2019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80BF27-1F6E-498B-89BC-2012329FCAF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80BF27-1F6E-498B-89BC-2012329FCAF7}"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AEC9B165-558B-400A-AD81-D30F7BC2BF5D}" type="slidenum">
              <a:rPr lang="en-US" altLang="en-US" smtClean="0"/>
              <a:pPr/>
              <a:t>2</a:t>
            </a:fld>
            <a:endParaRPr lang="en-US" altLang="en-US" smtClean="0"/>
          </a:p>
        </p:txBody>
      </p:sp>
      <p:sp>
        <p:nvSpPr>
          <p:cNvPr id="37891" name="Rectangle 2"/>
          <p:cNvSpPr>
            <a:spLocks noGrp="1" noRot="1" noChangeAspect="1" noChangeArrowheads="1" noTextEdit="1"/>
          </p:cNvSpPr>
          <p:nvPr>
            <p:ph type="sldImg"/>
          </p:nvPr>
        </p:nvSpPr>
        <p:spPr>
          <a:xfrm>
            <a:off x="1150938" y="692150"/>
            <a:ext cx="4556125" cy="3416300"/>
          </a:xfrm>
          <a:ln/>
        </p:spPr>
      </p:sp>
      <p:sp>
        <p:nvSpPr>
          <p:cNvPr id="37892" name="Rectangle 3"/>
          <p:cNvSpPr>
            <a:spLocks noGrp="1" noChangeArrowheads="1"/>
          </p:cNvSpPr>
          <p:nvPr>
            <p:ph type="body" idx="1"/>
          </p:nvPr>
        </p:nvSpPr>
        <p:spPr>
          <a:noFill/>
          <a:ln/>
        </p:spPr>
        <p:txBody>
          <a:bodyPr/>
          <a:lstStyle/>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05C06F73-D455-43DB-BB2C-540BF050A592}" type="slidenum">
              <a:rPr lang="en-US" altLang="en-US" smtClean="0"/>
              <a:pPr/>
              <a:t>4</a:t>
            </a:fld>
            <a:endParaRPr lang="en-US" altLang="en-US" smtClean="0"/>
          </a:p>
        </p:txBody>
      </p:sp>
      <p:sp>
        <p:nvSpPr>
          <p:cNvPr id="38915" name="Rectangle 2"/>
          <p:cNvSpPr>
            <a:spLocks noGrp="1" noRot="1" noChangeAspect="1" noChangeArrowheads="1" noTextEdit="1"/>
          </p:cNvSpPr>
          <p:nvPr>
            <p:ph type="sldImg"/>
          </p:nvPr>
        </p:nvSpPr>
        <p:spPr>
          <a:xfrm>
            <a:off x="1150938" y="692150"/>
            <a:ext cx="4556125" cy="3416300"/>
          </a:xfrm>
          <a:ln/>
        </p:spPr>
      </p:sp>
      <p:sp>
        <p:nvSpPr>
          <p:cNvPr id="38916" name="Rectangle 3"/>
          <p:cNvSpPr>
            <a:spLocks noGrp="1" noChangeArrowheads="1"/>
          </p:cNvSpPr>
          <p:nvPr>
            <p:ph type="body" idx="1"/>
          </p:nvPr>
        </p:nvSpPr>
        <p:spPr>
          <a:noFill/>
          <a:ln/>
        </p:spPr>
        <p:txBody>
          <a:bodyPr/>
          <a:lstStyle/>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CA4C1E3-6A9C-45C7-A0B9-6583AF313B6C}" type="slidenum">
              <a:rPr lang="ar-SA"/>
              <a:pPr>
                <a:defRPr/>
              </a:pPr>
              <a:t>52</a:t>
            </a:fld>
            <a:endParaRPr lang="en-US"/>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758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6DC296-19FB-4662-BEAB-D36CD93BA885}" type="slidenum">
              <a:rPr lang="en-US"/>
              <a:pPr/>
              <a:t>81</a:t>
            </a:fld>
            <a:endParaRPr lang="en-US"/>
          </a:p>
        </p:txBody>
      </p:sp>
      <p:sp>
        <p:nvSpPr>
          <p:cNvPr id="289794" name="Rectangle 2"/>
          <p:cNvSpPr>
            <a:spLocks noGrp="1" noRot="1" noChangeAspect="1" noChangeArrowheads="1" noTextEdit="1"/>
          </p:cNvSpPr>
          <p:nvPr>
            <p:ph type="sldImg"/>
          </p:nvPr>
        </p:nvSpPr>
        <p:spPr>
          <a:ln/>
        </p:spPr>
      </p:sp>
      <p:sp>
        <p:nvSpPr>
          <p:cNvPr id="289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BCDFD0-49E6-43C9-A340-47238B09081E}" type="slidenum">
              <a:rPr lang="en-US"/>
              <a:pPr/>
              <a:t>82</a:t>
            </a:fld>
            <a:endParaRPr lang="en-US"/>
          </a:p>
        </p:txBody>
      </p:sp>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FBECA4-2F00-4EC7-8CD2-17103AC9E5E2}" type="slidenum">
              <a:rPr lang="en-US"/>
              <a:pPr/>
              <a:t>83</a:t>
            </a:fld>
            <a:endParaRPr lang="en-US"/>
          </a:p>
        </p:txBody>
      </p:sp>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71A700-DA2A-4622-9E28-581F78A87D5D}" type="slidenum">
              <a:rPr lang="en-US"/>
              <a:pPr/>
              <a:t>114</a:t>
            </a:fld>
            <a:endParaRPr lang="en-US"/>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8735FF-5282-42C4-AFD4-8290D63ADE84}" type="slidenum">
              <a:rPr lang="en-US"/>
              <a:pPr/>
              <a:t>116</a:t>
            </a:fld>
            <a:endParaRPr 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104451"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lang="en-US" sz="2400">
                <a:latin typeface="Times New Roman" pitchFamily="18" charset="0"/>
              </a:endParaRPr>
            </a:p>
          </p:txBody>
        </p:sp>
        <p:sp>
          <p:nvSpPr>
            <p:cNvPr id="104452"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endParaRPr lang="en-US" sz="2400">
                <a:latin typeface="Times New Roman" pitchFamily="18" charset="0"/>
              </a:endParaRPr>
            </a:p>
          </p:txBody>
        </p:sp>
        <p:grpSp>
          <p:nvGrpSpPr>
            <p:cNvPr id="3" name="Group 5"/>
            <p:cNvGrpSpPr>
              <a:grpSpLocks/>
            </p:cNvGrpSpPr>
            <p:nvPr/>
          </p:nvGrpSpPr>
          <p:grpSpPr bwMode="auto">
            <a:xfrm>
              <a:off x="0" y="672"/>
              <a:ext cx="1806" cy="1989"/>
              <a:chOff x="0" y="672"/>
              <a:chExt cx="1806" cy="1989"/>
            </a:xfrm>
          </p:grpSpPr>
          <p:sp>
            <p:nvSpPr>
              <p:cNvPr id="104454"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endParaRPr lang="en-US" sz="2400">
                  <a:latin typeface="Times New Roman" pitchFamily="18" charset="0"/>
                </a:endParaRPr>
              </a:p>
            </p:txBody>
          </p:sp>
          <p:sp>
            <p:nvSpPr>
              <p:cNvPr id="104455"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endParaRPr lang="en-US" sz="2400">
                  <a:latin typeface="Times New Roman" pitchFamily="18" charset="0"/>
                </a:endParaRPr>
              </a:p>
            </p:txBody>
          </p:sp>
          <p:sp>
            <p:nvSpPr>
              <p:cNvPr id="104456"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endParaRPr lang="en-US" sz="2400">
                  <a:latin typeface="Times New Roman" pitchFamily="18" charset="0"/>
                </a:endParaRPr>
              </a:p>
            </p:txBody>
          </p:sp>
          <p:sp>
            <p:nvSpPr>
              <p:cNvPr id="104457"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endParaRPr lang="en-US" sz="2400">
                  <a:latin typeface="Times New Roman" pitchFamily="18" charset="0"/>
                </a:endParaRPr>
              </a:p>
            </p:txBody>
          </p:sp>
          <p:sp>
            <p:nvSpPr>
              <p:cNvPr id="104458"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endParaRPr lang="en-US" sz="2400">
                  <a:latin typeface="Times New Roman" pitchFamily="18" charset="0"/>
                </a:endParaRPr>
              </a:p>
            </p:txBody>
          </p:sp>
          <p:sp>
            <p:nvSpPr>
              <p:cNvPr id="104459"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endParaRPr lang="en-US" sz="2400">
                  <a:latin typeface="Times New Roman" pitchFamily="18" charset="0"/>
                </a:endParaRPr>
              </a:p>
            </p:txBody>
          </p:sp>
          <p:sp>
            <p:nvSpPr>
              <p:cNvPr id="104460"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endParaRPr lang="en-US" sz="2400">
                  <a:latin typeface="Times New Roman" pitchFamily="18" charset="0"/>
                </a:endParaRPr>
              </a:p>
            </p:txBody>
          </p:sp>
          <p:sp>
            <p:nvSpPr>
              <p:cNvPr id="104461"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endParaRPr lang="en-US" sz="2400">
                  <a:latin typeface="Times New Roman" pitchFamily="18" charset="0"/>
                </a:endParaRPr>
              </a:p>
            </p:txBody>
          </p:sp>
          <p:sp>
            <p:nvSpPr>
              <p:cNvPr id="104462"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endParaRPr lang="en-US" sz="2400">
                  <a:latin typeface="Times New Roman" pitchFamily="18" charset="0"/>
                </a:endParaRPr>
              </a:p>
            </p:txBody>
          </p:sp>
          <p:sp>
            <p:nvSpPr>
              <p:cNvPr id="104463"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endParaRPr lang="en-US" sz="2400">
                  <a:latin typeface="Times New Roman" pitchFamily="18" charset="0"/>
                </a:endParaRPr>
              </a:p>
            </p:txBody>
          </p:sp>
        </p:grpSp>
      </p:grpSp>
      <p:sp>
        <p:nvSpPr>
          <p:cNvPr id="104464" name="Rectangle 16"/>
          <p:cNvSpPr>
            <a:spLocks noGrp="1" noChangeArrowheads="1"/>
          </p:cNvSpPr>
          <p:nvPr>
            <p:ph type="dt" sz="half" idx="2"/>
          </p:nvPr>
        </p:nvSpPr>
        <p:spPr>
          <a:xfrm>
            <a:off x="457200" y="6248400"/>
            <a:ext cx="2133600" cy="457200"/>
          </a:xfrm>
        </p:spPr>
        <p:txBody>
          <a:bodyPr/>
          <a:lstStyle>
            <a:lvl1pPr>
              <a:defRPr/>
            </a:lvl1pPr>
          </a:lstStyle>
          <a:p>
            <a:fld id="{7D4BB9A1-FD50-4272-8559-FEFE8AE7DD0A}" type="datetime1">
              <a:rPr lang="en-US" smtClean="0"/>
              <a:pPr/>
              <a:t>2/22/2019</a:t>
            </a:fld>
            <a:endParaRPr lang="en-US"/>
          </a:p>
        </p:txBody>
      </p:sp>
      <p:sp>
        <p:nvSpPr>
          <p:cNvPr id="104465" name="Rectangle 17"/>
          <p:cNvSpPr>
            <a:spLocks noGrp="1" noChangeArrowheads="1"/>
          </p:cNvSpPr>
          <p:nvPr>
            <p:ph type="ftr" sz="quarter" idx="3"/>
          </p:nvPr>
        </p:nvSpPr>
        <p:spPr/>
        <p:txBody>
          <a:bodyPr/>
          <a:lstStyle>
            <a:lvl1pPr>
              <a:defRPr/>
            </a:lvl1pPr>
          </a:lstStyle>
          <a:p>
            <a:r>
              <a:rPr lang="en-US" smtClean="0"/>
              <a:t>Prepared by M. Mahesh Babu  Assistant-Professor.</a:t>
            </a:r>
            <a:endParaRPr lang="en-US"/>
          </a:p>
        </p:txBody>
      </p:sp>
      <p:sp>
        <p:nvSpPr>
          <p:cNvPr id="104466" name="Rectangle 18"/>
          <p:cNvSpPr>
            <a:spLocks noGrp="1" noChangeArrowheads="1"/>
          </p:cNvSpPr>
          <p:nvPr>
            <p:ph type="sldNum" sz="quarter" idx="4"/>
          </p:nvPr>
        </p:nvSpPr>
        <p:spPr/>
        <p:txBody>
          <a:bodyPr/>
          <a:lstStyle>
            <a:lvl1pPr>
              <a:defRPr/>
            </a:lvl1pPr>
          </a:lstStyle>
          <a:p>
            <a:fld id="{B6F15528-21DE-4FAA-801E-634DDDAF4B2B}" type="slidenum">
              <a:rPr lang="en-US" smtClean="0"/>
              <a:pPr/>
              <a:t>‹#›</a:t>
            </a:fld>
            <a:endParaRPr lang="en-US"/>
          </a:p>
        </p:txBody>
      </p:sp>
      <p:sp>
        <p:nvSpPr>
          <p:cNvPr id="104467"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smtClean="0"/>
              <a:t>Click to edit Master title style</a:t>
            </a:r>
            <a:endParaRPr lang="en-US"/>
          </a:p>
        </p:txBody>
      </p:sp>
      <p:sp>
        <p:nvSpPr>
          <p:cNvPr id="104468"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smtClean="0"/>
              <a:t>Click to edit Master subtitle style</a:t>
            </a: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t>Prepared by M. Mahesh Babu  Assistant-Professor.</a:t>
            </a:r>
            <a:endParaRPr lang="en-US"/>
          </a:p>
        </p:txBody>
      </p:sp>
      <p:sp>
        <p:nvSpPr>
          <p:cNvPr id="5" name="Slide Number Placeholder 4"/>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6" name="Date Placeholder 5"/>
          <p:cNvSpPr>
            <a:spLocks noGrp="1"/>
          </p:cNvSpPr>
          <p:nvPr>
            <p:ph type="dt" sz="half" idx="12"/>
          </p:nvPr>
        </p:nvSpPr>
        <p:spPr/>
        <p:txBody>
          <a:bodyPr/>
          <a:lstStyle>
            <a:lvl1pPr>
              <a:defRPr/>
            </a:lvl1pPr>
          </a:lstStyle>
          <a:p>
            <a:fld id="{B5E8BF0C-8482-450A-9903-8381B32CE24B}" type="datetime1">
              <a:rPr lang="en-US" smtClean="0"/>
              <a:pPr/>
              <a:t>2/22/2019</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t>Prepared by M. Mahesh Babu  Assistant-Professor.</a:t>
            </a:r>
            <a:endParaRPr lang="en-US"/>
          </a:p>
        </p:txBody>
      </p:sp>
      <p:sp>
        <p:nvSpPr>
          <p:cNvPr id="5" name="Slide Number Placeholder 4"/>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6" name="Date Placeholder 5"/>
          <p:cNvSpPr>
            <a:spLocks noGrp="1"/>
          </p:cNvSpPr>
          <p:nvPr>
            <p:ph type="dt" sz="half" idx="12"/>
          </p:nvPr>
        </p:nvSpPr>
        <p:spPr/>
        <p:txBody>
          <a:bodyPr/>
          <a:lstStyle>
            <a:lvl1pPr>
              <a:defRPr/>
            </a:lvl1pPr>
          </a:lstStyle>
          <a:p>
            <a:fld id="{58B14405-339F-4B63-8B60-F820FC58DD7A}" type="datetime1">
              <a:rPr lang="en-US" smtClean="0"/>
              <a:pPr/>
              <a:t>2/22/2019</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r>
              <a:rPr lang="en-US" smtClean="0"/>
              <a:t>Prepared by M. Mahesh Babu  Assistant-Professor.</a:t>
            </a:r>
            <a:endParaRPr lang="en-US"/>
          </a:p>
        </p:txBody>
      </p:sp>
      <p:sp>
        <p:nvSpPr>
          <p:cNvPr id="6" name="Slide Number Placeholder 5"/>
          <p:cNvSpPr>
            <a:spLocks noGrp="1"/>
          </p:cNvSpPr>
          <p:nvPr>
            <p:ph type="sldNum" sz="quarter" idx="11"/>
          </p:nvPr>
        </p:nvSpPr>
        <p:spPr>
          <a:xfrm>
            <a:off x="6553200" y="6248400"/>
            <a:ext cx="2133600" cy="457200"/>
          </a:xfrm>
        </p:spPr>
        <p:txBody>
          <a:bodyPr/>
          <a:lstStyle>
            <a:lvl1pPr>
              <a:defRPr/>
            </a:lvl1pPr>
          </a:lstStyle>
          <a:p>
            <a:fld id="{B6F15528-21DE-4FAA-801E-634DDDAF4B2B}" type="slidenum">
              <a:rPr lang="en-US" smtClean="0"/>
              <a:pPr/>
              <a:t>‹#›</a:t>
            </a:fld>
            <a:endParaRPr lang="en-US"/>
          </a:p>
        </p:txBody>
      </p:sp>
      <p:sp>
        <p:nvSpPr>
          <p:cNvPr id="7" name="Date Placeholder 6"/>
          <p:cNvSpPr>
            <a:spLocks noGrp="1"/>
          </p:cNvSpPr>
          <p:nvPr>
            <p:ph type="dt" sz="half" idx="12"/>
          </p:nvPr>
        </p:nvSpPr>
        <p:spPr>
          <a:xfrm>
            <a:off x="457200" y="6245225"/>
            <a:ext cx="2133600" cy="476250"/>
          </a:xfrm>
        </p:spPr>
        <p:txBody>
          <a:bodyPr/>
          <a:lstStyle>
            <a:lvl1pPr>
              <a:defRPr/>
            </a:lvl1pPr>
          </a:lstStyle>
          <a:p>
            <a:fld id="{95D08BA5-F45C-4A77-B0C9-12519F2DD4E3}" type="datetime1">
              <a:rPr lang="en-US" smtClean="0"/>
              <a:pPr/>
              <a:t>2/22/2019</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005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3124200" y="6248400"/>
            <a:ext cx="2895600" cy="457200"/>
          </a:xfrm>
        </p:spPr>
        <p:txBody>
          <a:bodyPr/>
          <a:lstStyle>
            <a:lvl1pPr>
              <a:defRPr/>
            </a:lvl1pPr>
          </a:lstStyle>
          <a:p>
            <a:r>
              <a:rPr lang="en-US" smtClean="0"/>
              <a:t>Prepared by M. Mahesh Babu  Assistant-Professor.</a:t>
            </a:r>
            <a:endParaRPr lang="en-US"/>
          </a:p>
        </p:txBody>
      </p:sp>
      <p:sp>
        <p:nvSpPr>
          <p:cNvPr id="7" name="Slide Number Placeholder 6"/>
          <p:cNvSpPr>
            <a:spLocks noGrp="1"/>
          </p:cNvSpPr>
          <p:nvPr>
            <p:ph type="sldNum" sz="quarter" idx="11"/>
          </p:nvPr>
        </p:nvSpPr>
        <p:spPr>
          <a:xfrm>
            <a:off x="6553200" y="6248400"/>
            <a:ext cx="2133600" cy="457200"/>
          </a:xfrm>
        </p:spPr>
        <p:txBody>
          <a:bodyPr/>
          <a:lstStyle>
            <a:lvl1pPr>
              <a:defRPr/>
            </a:lvl1pPr>
          </a:lstStyle>
          <a:p>
            <a:fld id="{B6F15528-21DE-4FAA-801E-634DDDAF4B2B}" type="slidenum">
              <a:rPr lang="en-US" smtClean="0"/>
              <a:pPr/>
              <a:t>‹#›</a:t>
            </a:fld>
            <a:endParaRPr lang="en-US"/>
          </a:p>
        </p:txBody>
      </p:sp>
      <p:sp>
        <p:nvSpPr>
          <p:cNvPr id="8" name="Date Placeholder 7"/>
          <p:cNvSpPr>
            <a:spLocks noGrp="1"/>
          </p:cNvSpPr>
          <p:nvPr>
            <p:ph type="dt" sz="half" idx="12"/>
          </p:nvPr>
        </p:nvSpPr>
        <p:spPr>
          <a:xfrm>
            <a:off x="457200" y="6245225"/>
            <a:ext cx="2133600" cy="476250"/>
          </a:xfrm>
        </p:spPr>
        <p:txBody>
          <a:bodyPr/>
          <a:lstStyle>
            <a:lvl1pPr>
              <a:defRPr/>
            </a:lvl1pPr>
          </a:lstStyle>
          <a:p>
            <a:fld id="{0D5A6E7D-E6DF-4AF3-8A08-60067FA2A6A5}" type="datetime1">
              <a:rPr lang="en-US" smtClean="0"/>
              <a:pPr/>
              <a:t>2/22/2019</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9750" y="115888"/>
            <a:ext cx="8208963"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71550" y="1412875"/>
            <a:ext cx="3811588" cy="4679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35538" y="1412875"/>
            <a:ext cx="3813175" cy="4679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th-TH"/>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th-TH"/>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pPr>
              <a:defRPr/>
            </a:pPr>
            <a:fld id="{F8682CC2-7CE2-45BE-9E8E-F33D0F338F98}" type="slidenum">
              <a:rPr lang="en-US"/>
              <a:pPr>
                <a:defRPr/>
              </a:pPr>
              <a:t>‹#›</a:t>
            </a:fld>
            <a:endParaRPr lang="th-TH"/>
          </a:p>
        </p:txBody>
      </p:sp>
    </p:spTree>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1"/>
      </p:bgRef>
    </p:bg>
    <p:spTree>
      <p:nvGrpSpPr>
        <p:cNvPr id="1" name=""/>
        <p:cNvGrpSpPr/>
        <p:nvPr/>
      </p:nvGrpSpPr>
      <p:grpSpPr>
        <a:xfrm>
          <a:off x="0" y="0"/>
          <a:ext cx="0" cy="0"/>
          <a:chOff x="0" y="0"/>
          <a:chExt cx="0" cy="0"/>
        </a:xfrm>
      </p:grpSpPr>
      <p:sp>
        <p:nvSpPr>
          <p:cNvPr id="4"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6"/>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7"/>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8"/>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8BBB9290-E99F-4C14-9F24-F674FAB464E6}" type="datetime1">
              <a:rPr lang="en-US" smtClean="0"/>
              <a:pPr>
                <a:defRPr/>
              </a:pPr>
              <a:t>2/22/2019</a:t>
            </a:fld>
            <a:endParaRPr lang="en-US"/>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r>
              <a:rPr lang="en-US" smtClean="0"/>
              <a:t>Prepared by M. Mahesh Babu  Assistant-Professor.</a:t>
            </a:r>
            <a:endParaRPr lang="en-US"/>
          </a:p>
        </p:txBody>
      </p:sp>
      <p:sp>
        <p:nvSpPr>
          <p:cNvPr id="11" name="Slide Number Placeholder 5"/>
          <p:cNvSpPr>
            <a:spLocks noGrp="1"/>
          </p:cNvSpPr>
          <p:nvPr>
            <p:ph type="sldNum" sz="quarter" idx="12"/>
          </p:nvPr>
        </p:nvSpPr>
        <p:spPr/>
        <p:txBody>
          <a:bodyPr/>
          <a:lstStyle>
            <a:lvl1pPr>
              <a:defRPr/>
            </a:lvl1pPr>
          </a:lstStyle>
          <a:p>
            <a:pPr>
              <a:defRPr/>
            </a:pPr>
            <a:fld id="{C0FDE788-0671-4554-ACD5-4C8C68F53E80}"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8" name="Rounded Rectangle 8"/>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125EC921-3E5B-4841-AEE4-70147FF7C024}" type="datetime1">
              <a:rPr lang="en-US" smtClean="0"/>
              <a:pPr>
                <a:defRPr/>
              </a:pPr>
              <a:t>2/22/2019</a:t>
            </a:fld>
            <a:endParaRPr lang="en-US"/>
          </a:p>
        </p:txBody>
      </p:sp>
      <p:sp>
        <p:nvSpPr>
          <p:cNvPr id="10" name="Footer Placeholder 5"/>
          <p:cNvSpPr>
            <a:spLocks noGrp="1"/>
          </p:cNvSpPr>
          <p:nvPr>
            <p:ph type="ftr" sz="quarter" idx="11"/>
          </p:nvPr>
        </p:nvSpPr>
        <p:spPr>
          <a:xfrm>
            <a:off x="914400" y="6172200"/>
            <a:ext cx="3962400" cy="457200"/>
          </a:xfrm>
        </p:spPr>
        <p:txBody>
          <a:bodyPr/>
          <a:lstStyle>
            <a:lvl1pPr>
              <a:defRPr/>
            </a:lvl1pPr>
          </a:lstStyle>
          <a:p>
            <a:pPr>
              <a:defRPr/>
            </a:pPr>
            <a:r>
              <a:rPr lang="en-US" smtClean="0"/>
              <a:t>Prepared by M. Mahesh Babu  Assistant-Professor.</a:t>
            </a:r>
            <a:endParaRPr lang="en-US"/>
          </a:p>
        </p:txBody>
      </p:sp>
      <p:sp>
        <p:nvSpPr>
          <p:cNvPr id="12" name="Slide Number Placeholder 6"/>
          <p:cNvSpPr>
            <a:spLocks noGrp="1"/>
          </p:cNvSpPr>
          <p:nvPr>
            <p:ph type="sldNum" sz="quarter" idx="12"/>
          </p:nvPr>
        </p:nvSpPr>
        <p:spPr>
          <a:xfrm>
            <a:off x="146050" y="6210300"/>
            <a:ext cx="457200" cy="457200"/>
          </a:xfrm>
        </p:spPr>
        <p:txBody>
          <a:bodyPr/>
          <a:lstStyle>
            <a:lvl1pPr>
              <a:defRPr/>
            </a:lvl1pPr>
          </a:lstStyle>
          <a:p>
            <a:pPr>
              <a:defRPr/>
            </a:pPr>
            <a:fld id="{F447D162-3ED3-4B04-B881-C15845F9121C}" type="slidenum">
              <a:rPr lang="en-US"/>
              <a:pPr>
                <a:defRPr/>
              </a:pPr>
              <a:t>‹#›</a:t>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0"/>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11"/>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12"/>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10" name="Date Placeholder 4"/>
          <p:cNvSpPr>
            <a:spLocks noGrp="1"/>
          </p:cNvSpPr>
          <p:nvPr>
            <p:ph type="dt" sz="half" idx="10"/>
          </p:nvPr>
        </p:nvSpPr>
        <p:spPr/>
        <p:txBody>
          <a:bodyPr/>
          <a:lstStyle>
            <a:lvl1pPr>
              <a:defRPr/>
            </a:lvl1pPr>
          </a:lstStyle>
          <a:p>
            <a:pPr>
              <a:defRPr/>
            </a:pPr>
            <a:fld id="{1C4D5DDD-5ABA-4FF6-85DE-2DF905D23544}" type="datetime1">
              <a:rPr lang="en-US" smtClean="0"/>
              <a:pPr>
                <a:defRPr/>
              </a:pPr>
              <a:t>2/22/2019</a:t>
            </a:fld>
            <a:endParaRPr lang="en-US"/>
          </a:p>
        </p:txBody>
      </p:sp>
      <p:sp>
        <p:nvSpPr>
          <p:cNvPr id="11" name="Footer Placeholder 5"/>
          <p:cNvSpPr>
            <a:spLocks noGrp="1"/>
          </p:cNvSpPr>
          <p:nvPr>
            <p:ph type="ftr" sz="quarter" idx="11"/>
          </p:nvPr>
        </p:nvSpPr>
        <p:spPr/>
        <p:txBody>
          <a:bodyPr/>
          <a:lstStyle>
            <a:lvl1pPr>
              <a:defRPr/>
            </a:lvl1pPr>
          </a:lstStyle>
          <a:p>
            <a:pPr>
              <a:defRPr/>
            </a:pPr>
            <a:r>
              <a:rPr lang="en-US" smtClean="0"/>
              <a:t>Prepared by M. Mahesh Babu  Assistant-Professor.</a:t>
            </a:r>
            <a:endParaRPr lang="en-US"/>
          </a:p>
        </p:txBody>
      </p:sp>
      <p:sp>
        <p:nvSpPr>
          <p:cNvPr id="12" name="Slide Number Placeholder 6"/>
          <p:cNvSpPr>
            <a:spLocks noGrp="1"/>
          </p:cNvSpPr>
          <p:nvPr>
            <p:ph type="sldNum" sz="quarter" idx="12"/>
          </p:nvPr>
        </p:nvSpPr>
        <p:spPr/>
        <p:txBody>
          <a:bodyPr/>
          <a:lstStyle>
            <a:lvl1pPr>
              <a:defRPr/>
            </a:lvl1pPr>
          </a:lstStyle>
          <a:p>
            <a:pPr>
              <a:defRPr/>
            </a:pPr>
            <a:fld id="{5BD46AC4-7AEE-4BCB-B70F-EBE72476288D}"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t>Prepared by M. Mahesh Babu  Assistant-Professor.</a:t>
            </a:r>
            <a:endParaRPr lang="en-US"/>
          </a:p>
        </p:txBody>
      </p:sp>
      <p:sp>
        <p:nvSpPr>
          <p:cNvPr id="5" name="Slide Number Placeholder 4"/>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6" name="Date Placeholder 5"/>
          <p:cNvSpPr>
            <a:spLocks noGrp="1"/>
          </p:cNvSpPr>
          <p:nvPr>
            <p:ph type="dt" sz="half" idx="12"/>
          </p:nvPr>
        </p:nvSpPr>
        <p:spPr/>
        <p:txBody>
          <a:bodyPr/>
          <a:lstStyle>
            <a:lvl1pPr>
              <a:defRPr/>
            </a:lvl1pPr>
          </a:lstStyle>
          <a:p>
            <a:fld id="{67413A15-41FA-482A-8338-CA0580AFA362}" type="datetime1">
              <a:rPr lang="en-US" smtClean="0"/>
              <a:pPr/>
              <a:t>2/22/2019</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smtClean="0"/>
              <a:t>Prepared by M. Mahesh Babu  Assistant-Professor.</a:t>
            </a:r>
            <a:endParaRPr lang="en-US"/>
          </a:p>
        </p:txBody>
      </p:sp>
      <p:sp>
        <p:nvSpPr>
          <p:cNvPr id="5" name="Slide Number Placeholder 4"/>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6" name="Date Placeholder 5"/>
          <p:cNvSpPr>
            <a:spLocks noGrp="1"/>
          </p:cNvSpPr>
          <p:nvPr>
            <p:ph type="dt" sz="half" idx="12"/>
          </p:nvPr>
        </p:nvSpPr>
        <p:spPr/>
        <p:txBody>
          <a:bodyPr/>
          <a:lstStyle>
            <a:lvl1pPr>
              <a:defRPr/>
            </a:lvl1pPr>
          </a:lstStyle>
          <a:p>
            <a:fld id="{2D146347-57B7-4065-9AC1-7A67F00E7925}" type="datetime1">
              <a:rPr lang="en-US" smtClean="0"/>
              <a:pPr/>
              <a:t>2/22/2019</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smtClean="0"/>
              <a:t>Prepared by M. Mahesh Babu  Assistant-Professor.</a:t>
            </a:r>
            <a:endParaRPr lang="en-US"/>
          </a:p>
        </p:txBody>
      </p:sp>
      <p:sp>
        <p:nvSpPr>
          <p:cNvPr id="6" name="Slide Number Placeholder 5"/>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7" name="Date Placeholder 6"/>
          <p:cNvSpPr>
            <a:spLocks noGrp="1"/>
          </p:cNvSpPr>
          <p:nvPr>
            <p:ph type="dt" sz="half" idx="12"/>
          </p:nvPr>
        </p:nvSpPr>
        <p:spPr/>
        <p:txBody>
          <a:bodyPr/>
          <a:lstStyle>
            <a:lvl1pPr>
              <a:defRPr/>
            </a:lvl1pPr>
          </a:lstStyle>
          <a:p>
            <a:fld id="{91A05803-332F-4FC3-A5E5-653208E71E1F}" type="datetime1">
              <a:rPr lang="en-US" smtClean="0"/>
              <a:pPr/>
              <a:t>2/22/2019</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smtClean="0"/>
              <a:t>Prepared by M. Mahesh Babu  Assistant-Professor.</a:t>
            </a:r>
            <a:endParaRPr lang="en-US"/>
          </a:p>
        </p:txBody>
      </p:sp>
      <p:sp>
        <p:nvSpPr>
          <p:cNvPr id="8" name="Slide Number Placeholder 7"/>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9" name="Date Placeholder 8"/>
          <p:cNvSpPr>
            <a:spLocks noGrp="1"/>
          </p:cNvSpPr>
          <p:nvPr>
            <p:ph type="dt" sz="half" idx="12"/>
          </p:nvPr>
        </p:nvSpPr>
        <p:spPr/>
        <p:txBody>
          <a:bodyPr/>
          <a:lstStyle>
            <a:lvl1pPr>
              <a:defRPr/>
            </a:lvl1pPr>
          </a:lstStyle>
          <a:p>
            <a:fld id="{323BB777-90BA-4DCB-871F-70AA463499CA}" type="datetime1">
              <a:rPr lang="en-US" smtClean="0"/>
              <a:pPr/>
              <a:t>2/22/2019</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smtClean="0"/>
              <a:t>Prepared by M. Mahesh Babu  Assistant-Professor.</a:t>
            </a:r>
            <a:endParaRPr lang="en-US"/>
          </a:p>
        </p:txBody>
      </p:sp>
      <p:sp>
        <p:nvSpPr>
          <p:cNvPr id="4" name="Slide Number Placeholder 3"/>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5" name="Date Placeholder 4"/>
          <p:cNvSpPr>
            <a:spLocks noGrp="1"/>
          </p:cNvSpPr>
          <p:nvPr>
            <p:ph type="dt" sz="half" idx="12"/>
          </p:nvPr>
        </p:nvSpPr>
        <p:spPr/>
        <p:txBody>
          <a:bodyPr/>
          <a:lstStyle>
            <a:lvl1pPr>
              <a:defRPr/>
            </a:lvl1pPr>
          </a:lstStyle>
          <a:p>
            <a:fld id="{DC7098CF-4B99-4E4A-9F3D-79997210C6AE}" type="datetime1">
              <a:rPr lang="en-US" smtClean="0"/>
              <a:pPr/>
              <a:t>2/22/2019</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smtClean="0"/>
              <a:t>Prepared by M. Mahesh Babu  Assistant-Professor.</a:t>
            </a:r>
            <a:endParaRPr lang="en-US"/>
          </a:p>
        </p:txBody>
      </p:sp>
      <p:sp>
        <p:nvSpPr>
          <p:cNvPr id="3" name="Slide Number Placeholder 2"/>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4" name="Date Placeholder 3"/>
          <p:cNvSpPr>
            <a:spLocks noGrp="1"/>
          </p:cNvSpPr>
          <p:nvPr>
            <p:ph type="dt" sz="half" idx="12"/>
          </p:nvPr>
        </p:nvSpPr>
        <p:spPr/>
        <p:txBody>
          <a:bodyPr/>
          <a:lstStyle>
            <a:lvl1pPr>
              <a:defRPr/>
            </a:lvl1pPr>
          </a:lstStyle>
          <a:p>
            <a:fld id="{8F1F6BB8-94DF-40B5-AD65-B430280F7061}" type="datetime1">
              <a:rPr lang="en-US" smtClean="0"/>
              <a:pPr/>
              <a:t>2/22/2019</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smtClean="0"/>
              <a:t>Prepared by M. Mahesh Babu  Assistant-Professor.</a:t>
            </a:r>
            <a:endParaRPr lang="en-US"/>
          </a:p>
        </p:txBody>
      </p:sp>
      <p:sp>
        <p:nvSpPr>
          <p:cNvPr id="6" name="Slide Number Placeholder 5"/>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7" name="Date Placeholder 6"/>
          <p:cNvSpPr>
            <a:spLocks noGrp="1"/>
          </p:cNvSpPr>
          <p:nvPr>
            <p:ph type="dt" sz="half" idx="12"/>
          </p:nvPr>
        </p:nvSpPr>
        <p:spPr/>
        <p:txBody>
          <a:bodyPr/>
          <a:lstStyle>
            <a:lvl1pPr>
              <a:defRPr/>
            </a:lvl1pPr>
          </a:lstStyle>
          <a:p>
            <a:fld id="{878BE24A-04EF-4EC3-AF1A-43F0E0D585AA}" type="datetime1">
              <a:rPr lang="en-US" smtClean="0"/>
              <a:pPr/>
              <a:t>2/22/2019</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smtClean="0"/>
              <a:t>Prepared by M. Mahesh Babu  Assistant-Professor.</a:t>
            </a:r>
            <a:endParaRPr lang="en-US"/>
          </a:p>
        </p:txBody>
      </p:sp>
      <p:sp>
        <p:nvSpPr>
          <p:cNvPr id="6" name="Slide Number Placeholder 5"/>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7" name="Date Placeholder 6"/>
          <p:cNvSpPr>
            <a:spLocks noGrp="1"/>
          </p:cNvSpPr>
          <p:nvPr>
            <p:ph type="dt" sz="half" idx="12"/>
          </p:nvPr>
        </p:nvSpPr>
        <p:spPr/>
        <p:txBody>
          <a:bodyPr/>
          <a:lstStyle>
            <a:lvl1pPr>
              <a:defRPr/>
            </a:lvl1pPr>
          </a:lstStyle>
          <a:p>
            <a:fld id="{99347388-09FD-4938-A065-2E532304BC4A}" type="datetime1">
              <a:rPr lang="en-US" smtClean="0"/>
              <a:pPr/>
              <a:t>2/22/2019</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vl1pPr>
          </a:lstStyle>
          <a:p>
            <a:r>
              <a:rPr lang="en-US" smtClean="0"/>
              <a:t>Prepared by M. Mahesh Babu  Assistant-Professor.</a:t>
            </a:r>
            <a:endParaRPr lang="en-US"/>
          </a:p>
        </p:txBody>
      </p:sp>
      <p:sp>
        <p:nvSpPr>
          <p:cNvPr id="103427"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fld id="{B6F15528-21DE-4FAA-801E-634DDDAF4B2B}" type="slidenum">
              <a:rPr lang="en-US" smtClean="0"/>
              <a:pPr/>
              <a:t>‹#›</a:t>
            </a:fld>
            <a:endParaRPr lang="en-US"/>
          </a:p>
        </p:txBody>
      </p:sp>
      <p:grpSp>
        <p:nvGrpSpPr>
          <p:cNvPr id="2" name="Group 4"/>
          <p:cNvGrpSpPr>
            <a:grpSpLocks/>
          </p:cNvGrpSpPr>
          <p:nvPr/>
        </p:nvGrpSpPr>
        <p:grpSpPr bwMode="auto">
          <a:xfrm>
            <a:off x="0" y="0"/>
            <a:ext cx="9144000" cy="546100"/>
            <a:chOff x="0" y="0"/>
            <a:chExt cx="5760" cy="344"/>
          </a:xfrm>
        </p:grpSpPr>
        <p:sp>
          <p:nvSpPr>
            <p:cNvPr id="103429"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lang="en-US" sz="2400">
                <a:latin typeface="Times New Roman" pitchFamily="18" charset="0"/>
              </a:endParaRPr>
            </a:p>
          </p:txBody>
        </p:sp>
        <p:sp>
          <p:nvSpPr>
            <p:cNvPr id="103430"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endParaRPr lang="en-US" sz="2400">
                <a:latin typeface="Times New Roman" pitchFamily="18" charset="0"/>
              </a:endParaRPr>
            </a:p>
          </p:txBody>
        </p:sp>
        <p:sp>
          <p:nvSpPr>
            <p:cNvPr id="103431"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endParaRPr lang="en-US">
                <a:solidFill>
                  <a:schemeClr val="hlink"/>
                </a:solidFill>
              </a:endParaRPr>
            </a:p>
          </p:txBody>
        </p:sp>
        <p:sp>
          <p:nvSpPr>
            <p:cNvPr id="103432"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endParaRPr lang="en-US">
                <a:solidFill>
                  <a:schemeClr val="hlink"/>
                </a:solidFill>
              </a:endParaRPr>
            </a:p>
          </p:txBody>
        </p:sp>
        <p:sp>
          <p:nvSpPr>
            <p:cNvPr id="103433"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endParaRPr lang="en-US">
                <a:solidFill>
                  <a:schemeClr val="accent2"/>
                </a:solidFill>
              </a:endParaRPr>
            </a:p>
          </p:txBody>
        </p:sp>
        <p:sp>
          <p:nvSpPr>
            <p:cNvPr id="103434"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endParaRPr lang="en-US">
                <a:solidFill>
                  <a:schemeClr val="hlink"/>
                </a:solidFill>
              </a:endParaRPr>
            </a:p>
          </p:txBody>
        </p:sp>
        <p:sp>
          <p:nvSpPr>
            <p:cNvPr id="103435"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endParaRPr lang="en-US" sz="2400">
                <a:latin typeface="Times New Roman" pitchFamily="18" charset="0"/>
              </a:endParaRPr>
            </a:p>
          </p:txBody>
        </p:sp>
        <p:sp>
          <p:nvSpPr>
            <p:cNvPr id="103436"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endParaRPr lang="en-US">
                <a:solidFill>
                  <a:schemeClr val="accent2"/>
                </a:solidFill>
              </a:endParaRPr>
            </a:p>
          </p:txBody>
        </p:sp>
        <p:sp>
          <p:nvSpPr>
            <p:cNvPr id="103437"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endParaRPr lang="en-US">
                <a:solidFill>
                  <a:schemeClr val="accent2"/>
                </a:solidFill>
              </a:endParaRPr>
            </a:p>
          </p:txBody>
        </p:sp>
      </p:grpSp>
      <p:sp>
        <p:nvSpPr>
          <p:cNvPr id="103438"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439"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440"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fld id="{8D993102-18F4-4D72-86FD-AC350C1EEB00}" type="datetime1">
              <a:rPr lang="en-US" smtClean="0"/>
              <a:pPr/>
              <a:t>2/22/2019</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8" r:id="rId14"/>
  </p:sldLayoutIdLst>
  <p:transition/>
  <p:hf sldNum="0" hdr="0" dt="0"/>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7831" name="Title Placeholder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smtClean="0"/>
              <a:t>Click to edit Master title style</a:t>
            </a:r>
          </a:p>
        </p:txBody>
      </p:sp>
      <p:sp>
        <p:nvSpPr>
          <p:cNvPr id="77832" name="Text Placeholder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 name="Date Placeholder 4"/>
          <p:cNvSpPr>
            <a:spLocks noGrp="1"/>
          </p:cNvSpPr>
          <p:nvPr>
            <p:ph type="dt" sz="half" idx="2"/>
          </p:nvPr>
        </p:nvSpPr>
        <p:spPr>
          <a:xfrm>
            <a:off x="6172200" y="6191250"/>
            <a:ext cx="2476500" cy="476250"/>
          </a:xfrm>
          <a:prstGeom prst="rect">
            <a:avLst/>
          </a:prstGeom>
        </p:spPr>
        <p:txBody>
          <a:bodyPr anchor="ctr" anchorCtr="0"/>
          <a:lstStyle>
            <a:lvl1pPr algn="r" fontAlgn="auto">
              <a:spcBef>
                <a:spcPts val="0"/>
              </a:spcBef>
              <a:spcAft>
                <a:spcPts val="0"/>
              </a:spcAft>
              <a:defRPr sz="1400">
                <a:solidFill>
                  <a:schemeClr val="tx2"/>
                </a:solidFill>
                <a:latin typeface="+mn-lt"/>
              </a:defRPr>
            </a:lvl1pPr>
          </a:lstStyle>
          <a:p>
            <a:pPr>
              <a:defRPr/>
            </a:pPr>
            <a:fld id="{BEDDB9E9-742B-4FA9-98DC-BF0D881C390F}" type="datetime1">
              <a:rPr lang="en-US" smtClean="0"/>
              <a:pPr>
                <a:defRPr/>
              </a:pPr>
              <a:t>2/22/2019</a:t>
            </a:fld>
            <a:endParaRPr lang="en-US"/>
          </a:p>
        </p:txBody>
      </p:sp>
      <p:sp>
        <p:nvSpPr>
          <p:cNvPr id="16" name="Footer Placeholder 5"/>
          <p:cNvSpPr>
            <a:spLocks noGrp="1"/>
          </p:cNvSpPr>
          <p:nvPr>
            <p:ph type="ftr" sz="quarter" idx="3"/>
          </p:nvPr>
        </p:nvSpPr>
        <p:spPr>
          <a:xfrm>
            <a:off x="914400" y="6172200"/>
            <a:ext cx="3886200" cy="457200"/>
          </a:xfrm>
          <a:prstGeom prst="rect">
            <a:avLst/>
          </a:prstGeom>
        </p:spPr>
        <p:txBody>
          <a:bodyPr anchor="ctr" anchorCtr="0"/>
          <a:lstStyle>
            <a:lvl1pPr fontAlgn="auto">
              <a:spcBef>
                <a:spcPts val="0"/>
              </a:spcBef>
              <a:spcAft>
                <a:spcPts val="0"/>
              </a:spcAft>
              <a:defRPr sz="1400">
                <a:solidFill>
                  <a:schemeClr val="tx2"/>
                </a:solidFill>
                <a:latin typeface="+mn-lt"/>
              </a:defRPr>
            </a:lvl1pPr>
          </a:lstStyle>
          <a:p>
            <a:pPr>
              <a:defRPr/>
            </a:pPr>
            <a:r>
              <a:rPr lang="en-US" smtClean="0"/>
              <a:t>Prepared by M. Mahesh Babu  Assistant-Professor.</a:t>
            </a:r>
            <a:endParaRPr lang="en-US"/>
          </a:p>
        </p:txBody>
      </p:sp>
      <p:sp>
        <p:nvSpPr>
          <p:cNvPr id="17" name="Slide Number Placeholder 6"/>
          <p:cNvSpPr>
            <a:spLocks noGrp="1"/>
          </p:cNvSpPr>
          <p:nvPr>
            <p:ph type="sldNum" sz="quarter" idx="4"/>
          </p:nvPr>
        </p:nvSpPr>
        <p:spPr>
          <a:xfrm>
            <a:off x="146050" y="6208713"/>
            <a:ext cx="457200" cy="457200"/>
          </a:xfrm>
          <a:prstGeom prst="ellipse">
            <a:avLst/>
          </a:prstGeom>
          <a:solidFill>
            <a:schemeClr val="accent1"/>
          </a:solidFill>
        </p:spPr>
        <p:txBody>
          <a:bodyPr wrap="none" lIns="0" tIns="0" rIns="0" bIns="0" anchor="ctr" anchorCtr="1">
            <a:noAutofit/>
          </a:bodyPr>
          <a:lstStyle>
            <a:lvl1pPr algn="ctr" fontAlgn="auto">
              <a:spcBef>
                <a:spcPts val="0"/>
              </a:spcBef>
              <a:spcAft>
                <a:spcPts val="0"/>
              </a:spcAft>
              <a:defRPr sz="1400">
                <a:solidFill>
                  <a:srgbClr val="FFFFFF"/>
                </a:solidFill>
                <a:latin typeface="+mj-lt"/>
                <a:ea typeface="+mj-ea"/>
                <a:cs typeface="+mj-cs"/>
              </a:defRPr>
            </a:lvl1pPr>
          </a:lstStyle>
          <a:p>
            <a:pPr>
              <a:defRPr/>
            </a:pPr>
            <a:fld id="{EEFD821A-2882-41F9-A209-26AECF42DB5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Lst>
  <p:transition/>
  <p:hf sldNum="0" hdr="0" dt="0"/>
  <p:txStyles>
    <p:title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Franklin Gothic Book" pitchFamily="34" charset="0"/>
        </a:defRPr>
      </a:lvl2pPr>
      <a:lvl3pPr algn="l" rtl="0" eaLnBrk="1" fontAlgn="base" hangingPunct="1">
        <a:spcBef>
          <a:spcPct val="0"/>
        </a:spcBef>
        <a:spcAft>
          <a:spcPct val="0"/>
        </a:spcAft>
        <a:defRPr sz="4000">
          <a:solidFill>
            <a:schemeClr val="tx2"/>
          </a:solidFill>
          <a:latin typeface="Franklin Gothic Book" pitchFamily="34" charset="0"/>
        </a:defRPr>
      </a:lvl3pPr>
      <a:lvl4pPr algn="l" rtl="0" eaLnBrk="1" fontAlgn="base" hangingPunct="1">
        <a:spcBef>
          <a:spcPct val="0"/>
        </a:spcBef>
        <a:spcAft>
          <a:spcPct val="0"/>
        </a:spcAft>
        <a:defRPr sz="4000">
          <a:solidFill>
            <a:schemeClr val="tx2"/>
          </a:solidFill>
          <a:latin typeface="Franklin Gothic Book" pitchFamily="34" charset="0"/>
        </a:defRPr>
      </a:lvl4pPr>
      <a:lvl5pPr algn="l" rtl="0" eaLnBrk="1" fontAlgn="base" hangingPunct="1">
        <a:spcBef>
          <a:spcPct val="0"/>
        </a:spcBef>
        <a:spcAft>
          <a:spcPct val="0"/>
        </a:spcAft>
        <a:defRPr sz="4000">
          <a:solidFill>
            <a:schemeClr val="tx2"/>
          </a:solidFill>
          <a:latin typeface="Franklin Gothic Book" pitchFamily="34" charset="0"/>
        </a:defRPr>
      </a:lvl5pPr>
      <a:lvl6pPr marL="457200" algn="l" rtl="0" eaLnBrk="1" fontAlgn="base" hangingPunct="1">
        <a:spcBef>
          <a:spcPct val="0"/>
        </a:spcBef>
        <a:spcAft>
          <a:spcPct val="0"/>
        </a:spcAft>
        <a:defRPr sz="4000">
          <a:solidFill>
            <a:schemeClr val="tx2"/>
          </a:solidFill>
          <a:latin typeface="Franklin Gothic Book" pitchFamily="34" charset="0"/>
        </a:defRPr>
      </a:lvl6pPr>
      <a:lvl7pPr marL="914400" algn="l" rtl="0" eaLnBrk="1" fontAlgn="base" hangingPunct="1">
        <a:spcBef>
          <a:spcPct val="0"/>
        </a:spcBef>
        <a:spcAft>
          <a:spcPct val="0"/>
        </a:spcAft>
        <a:defRPr sz="4000">
          <a:solidFill>
            <a:schemeClr val="tx2"/>
          </a:solidFill>
          <a:latin typeface="Franklin Gothic Book" pitchFamily="34" charset="0"/>
        </a:defRPr>
      </a:lvl7pPr>
      <a:lvl8pPr marL="1371600" algn="l" rtl="0" eaLnBrk="1" fontAlgn="base" hangingPunct="1">
        <a:spcBef>
          <a:spcPct val="0"/>
        </a:spcBef>
        <a:spcAft>
          <a:spcPct val="0"/>
        </a:spcAft>
        <a:defRPr sz="4000">
          <a:solidFill>
            <a:schemeClr val="tx2"/>
          </a:solidFill>
          <a:latin typeface="Franklin Gothic Book" pitchFamily="34" charset="0"/>
        </a:defRPr>
      </a:lvl8pPr>
      <a:lvl9pPr marL="1828800" algn="l" rtl="0" eaLnBrk="1" fontAlgn="base" hangingPunct="1">
        <a:spcBef>
          <a:spcPct val="0"/>
        </a:spcBef>
        <a:spcAft>
          <a:spcPct val="0"/>
        </a:spcAft>
        <a:defRPr sz="4000">
          <a:solidFill>
            <a:schemeClr val="tx2"/>
          </a:solidFill>
          <a:latin typeface="Franklin Gothic Book" pitchFamily="34" charset="0"/>
        </a:defRPr>
      </a:lvl9pPr>
    </p:titleStyle>
    <p:bodyStyle>
      <a:lvl1pPr marL="273050" indent="-273050" algn="l" rtl="0" eaLnBrk="1" fontAlgn="base" hangingPunct="1">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1" fontAlgn="base" hangingPunct="1">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1" fontAlgn="base" hangingPunct="1">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eaLnBrk="1" fontAlgn="base" hangingPunct="1">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1" fontAlgn="base" hangingPunct="1">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6.xml"/><Relationship Id="rId1" Type="http://schemas.openxmlformats.org/officeDocument/2006/relationships/vmlDrawing" Target="../drawings/vmlDrawing1.v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8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76400"/>
            <a:ext cx="7620000" cy="2514600"/>
          </a:xfrm>
          <a:noFill/>
          <a:ln/>
        </p:spPr>
        <p:style>
          <a:lnRef idx="0">
            <a:schemeClr val="accent2"/>
          </a:lnRef>
          <a:fillRef idx="3">
            <a:schemeClr val="accent2"/>
          </a:fillRef>
          <a:effectRef idx="3">
            <a:schemeClr val="accent2"/>
          </a:effectRef>
          <a:fontRef idx="minor">
            <a:schemeClr val="lt1"/>
          </a:fontRef>
        </p:style>
        <p:txBody>
          <a:bodyPr rtlCol="0">
            <a:noAutofit/>
          </a:bodyPr>
          <a:lstStyle/>
          <a:p>
            <a:pPr algn="ctr" fontAlgn="auto">
              <a:spcAft>
                <a:spcPts val="0"/>
              </a:spcAft>
              <a:defRPr/>
            </a:pPr>
            <a:r>
              <a:rPr lang="en-US" sz="3600" b="1" dirty="0" smtClean="0">
                <a:solidFill>
                  <a:schemeClr val="bg1"/>
                </a:solidFill>
                <a:latin typeface="Times New Roman" pitchFamily="18" charset="0"/>
                <a:cs typeface="Times New Roman" pitchFamily="18" charset="0"/>
              </a:rPr>
              <a:t>Input/output – I/O</a:t>
            </a:r>
            <a:br>
              <a:rPr lang="en-US" sz="3600" b="1" dirty="0" smtClean="0">
                <a:solidFill>
                  <a:schemeClr val="bg1"/>
                </a:solidFill>
                <a:latin typeface="Times New Roman" pitchFamily="18" charset="0"/>
                <a:cs typeface="Times New Roman" pitchFamily="18" charset="0"/>
              </a:rPr>
            </a:br>
            <a:r>
              <a:rPr lang="en-US" sz="3600" b="1" dirty="0" smtClean="0">
                <a:solidFill>
                  <a:schemeClr val="bg1"/>
                </a:solidFill>
                <a:latin typeface="Times New Roman" pitchFamily="18" charset="0"/>
                <a:cs typeface="Times New Roman" pitchFamily="18" charset="0"/>
              </a:rPr>
              <a:t>Interface </a:t>
            </a:r>
            <a:br>
              <a:rPr lang="en-US" sz="3600" b="1" dirty="0" smtClean="0">
                <a:solidFill>
                  <a:schemeClr val="bg1"/>
                </a:solidFill>
                <a:latin typeface="Times New Roman" pitchFamily="18" charset="0"/>
                <a:cs typeface="Times New Roman" pitchFamily="18" charset="0"/>
              </a:rPr>
            </a:br>
            <a:r>
              <a:rPr lang="en-US" sz="3600" b="1" dirty="0" smtClean="0">
                <a:solidFill>
                  <a:schemeClr val="bg1"/>
                </a:solidFill>
                <a:latin typeface="Times New Roman" pitchFamily="18" charset="0"/>
                <a:cs typeface="Times New Roman" pitchFamily="18" charset="0"/>
              </a:rPr>
              <a:t>to 8086</a:t>
            </a:r>
            <a:endParaRPr lang="en-US" sz="3600" b="1" dirty="0">
              <a:solidFill>
                <a:schemeClr val="bg1"/>
              </a:solidFill>
              <a:latin typeface="Times New Roman" pitchFamily="18" charset="0"/>
              <a:cs typeface="Times New Roman" pitchFamily="18" charset="0"/>
            </a:endParaRPr>
          </a:p>
        </p:txBody>
      </p:sp>
      <p:sp>
        <p:nvSpPr>
          <p:cNvPr id="7" name="Subtitle 6"/>
          <p:cNvSpPr>
            <a:spLocks noGrp="1"/>
          </p:cNvSpPr>
          <p:nvPr>
            <p:ph type="subTitle" idx="1"/>
          </p:nvPr>
        </p:nvSpPr>
        <p:spPr>
          <a:xfrm>
            <a:off x="4800600" y="4800600"/>
            <a:ext cx="3810000" cy="1219200"/>
          </a:xfrm>
        </p:spPr>
        <p:txBody>
          <a:bodyPr/>
          <a:lstStyle/>
          <a:p>
            <a:r>
              <a:rPr lang="en-US" dirty="0" smtClean="0"/>
              <a:t>Presented By</a:t>
            </a:r>
          </a:p>
          <a:p>
            <a:r>
              <a:rPr lang="en-US" dirty="0" smtClean="0"/>
              <a:t>M. Mahesh </a:t>
            </a:r>
            <a:r>
              <a:rPr lang="en-US" dirty="0" err="1" smtClean="0"/>
              <a:t>Babu</a:t>
            </a:r>
            <a:endParaRPr lang="en-US" dirty="0"/>
          </a:p>
        </p:txBody>
      </p:sp>
      <p:pic>
        <p:nvPicPr>
          <p:cNvPr id="3074" name="Picture 2" descr="G:\8086.png"/>
          <p:cNvPicPr>
            <a:picLocks noChangeAspect="1" noChangeArrowheads="1"/>
          </p:cNvPicPr>
          <p:nvPr/>
        </p:nvPicPr>
        <p:blipFill>
          <a:blip r:embed="rId3" cstate="print"/>
          <a:srcRect/>
          <a:stretch>
            <a:fillRect/>
          </a:stretch>
        </p:blipFill>
        <p:spPr bwMode="auto">
          <a:xfrm>
            <a:off x="228600" y="4191000"/>
            <a:ext cx="3872614" cy="2362200"/>
          </a:xfrm>
          <a:prstGeom prst="rect">
            <a:avLst/>
          </a:prstGeom>
          <a:noFill/>
        </p:spPr>
      </p:pic>
      <p:sp>
        <p:nvSpPr>
          <p:cNvPr id="8" name="TextBox 7"/>
          <p:cNvSpPr txBox="1"/>
          <p:nvPr/>
        </p:nvSpPr>
        <p:spPr>
          <a:xfrm>
            <a:off x="4572000" y="762000"/>
            <a:ext cx="1838965" cy="707886"/>
          </a:xfrm>
          <a:prstGeom prst="rect">
            <a:avLst/>
          </a:prstGeom>
          <a:noFill/>
        </p:spPr>
        <p:txBody>
          <a:bodyPr wrap="none" rtlCol="0">
            <a:spAutoFit/>
          </a:bodyPr>
          <a:lstStyle/>
          <a:p>
            <a:r>
              <a:rPr lang="en-US" sz="4000" b="1" dirty="0" smtClean="0">
                <a:solidFill>
                  <a:schemeClr val="bg2"/>
                </a:solidFill>
                <a:latin typeface="Times New Roman" pitchFamily="18" charset="0"/>
                <a:cs typeface="Times New Roman" pitchFamily="18" charset="0"/>
              </a:rPr>
              <a:t>Unit - 3</a:t>
            </a:r>
            <a:endParaRPr lang="en-US" sz="4000" b="1" dirty="0">
              <a:solidFill>
                <a:schemeClr val="bg2"/>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533400"/>
            <a:ext cx="8229600" cy="2590800"/>
          </a:xfrm>
        </p:spPr>
        <p:txBody>
          <a:bodyPr/>
          <a:lstStyle/>
          <a:p>
            <a:r>
              <a:rPr lang="en-US" sz="2400" dirty="0" smtClean="0">
                <a:latin typeface="Times New Roman" pitchFamily="18" charset="0"/>
                <a:cs typeface="Times New Roman" pitchFamily="18" charset="0"/>
              </a:rPr>
              <a:t>Fig. shows that bytes of data in two consecutive I/O addresses could be accessed as word-wide data. For instance, I/O addresses 0000H, 0001H, 0002H, and 0003H can be treated as independent byte-wide I/O ports: ports 0, 1, 2 and 3, or as word-wide ports 0 and 1.</a:t>
            </a:r>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pic>
        <p:nvPicPr>
          <p:cNvPr id="2050" name="Picture 2"/>
          <p:cNvPicPr>
            <a:picLocks noChangeAspect="1" noChangeArrowheads="1"/>
          </p:cNvPicPr>
          <p:nvPr/>
        </p:nvPicPr>
        <p:blipFill>
          <a:blip r:embed="rId2" cstate="print"/>
          <a:srcRect/>
          <a:stretch>
            <a:fillRect/>
          </a:stretch>
        </p:blipFill>
        <p:spPr bwMode="auto">
          <a:xfrm>
            <a:off x="1676400" y="2438400"/>
            <a:ext cx="6019800" cy="3810000"/>
          </a:xfrm>
          <a:prstGeom prst="rect">
            <a:avLst/>
          </a:prstGeom>
          <a:noFill/>
          <a:ln w="9525">
            <a:noFill/>
            <a:miter lim="800000"/>
            <a:headEnd/>
            <a:tailEnd/>
          </a:ln>
          <a:effectLst/>
        </p:spPr>
      </p:pic>
    </p:spTree>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09600"/>
          </a:xfrm>
        </p:spPr>
        <p:txBody>
          <a:bodyPr/>
          <a:lstStyle/>
          <a:p>
            <a:pPr algn="ctr"/>
            <a:r>
              <a:rPr lang="en-US" sz="3200" b="1" dirty="0" smtClean="0">
                <a:latin typeface="Times New Roman" pitchFamily="18" charset="0"/>
                <a:cs typeface="Times New Roman" pitchFamily="18" charset="0"/>
              </a:rPr>
              <a:t>Interfacing Digital To Analog Converter(DAC):</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19200"/>
            <a:ext cx="8686800" cy="4419600"/>
          </a:xfrm>
        </p:spPr>
        <p:txBody>
          <a:bodyPr/>
          <a:lstStyle/>
          <a:p>
            <a:r>
              <a:rPr lang="en-US" sz="2800" u="sng" dirty="0" smtClean="0">
                <a:latin typeface="Times New Roman" pitchFamily="18" charset="0"/>
                <a:cs typeface="Times New Roman" pitchFamily="18" charset="0"/>
              </a:rPr>
              <a:t>The DAC find applications in areas like:</a:t>
            </a:r>
          </a:p>
          <a:p>
            <a:pPr lvl="1"/>
            <a:r>
              <a:rPr lang="en-US" sz="2400" dirty="0" smtClean="0">
                <a:latin typeface="Times New Roman" pitchFamily="18" charset="0"/>
                <a:cs typeface="Times New Roman" pitchFamily="18" charset="0"/>
              </a:rPr>
              <a:t>Digitally controlled gains, </a:t>
            </a:r>
          </a:p>
          <a:p>
            <a:pPr lvl="1"/>
            <a:r>
              <a:rPr lang="en-US" sz="2400" dirty="0" smtClean="0">
                <a:latin typeface="Times New Roman" pitchFamily="18" charset="0"/>
                <a:cs typeface="Times New Roman" pitchFamily="18" charset="0"/>
              </a:rPr>
              <a:t>Motor speed control, </a:t>
            </a:r>
          </a:p>
          <a:p>
            <a:pPr lvl="1"/>
            <a:r>
              <a:rPr lang="en-US" sz="2400" dirty="0" smtClean="0">
                <a:latin typeface="Times New Roman" pitchFamily="18" charset="0"/>
                <a:cs typeface="Times New Roman" pitchFamily="18" charset="0"/>
              </a:rPr>
              <a:t>Programmable gain amplifiers, </a:t>
            </a:r>
          </a:p>
          <a:p>
            <a:pPr lvl="1"/>
            <a:r>
              <a:rPr lang="en-US" sz="2400" dirty="0" smtClean="0">
                <a:latin typeface="Times New Roman" pitchFamily="18" charset="0"/>
                <a:cs typeface="Times New Roman" pitchFamily="18" charset="0"/>
              </a:rPr>
              <a:t>Digital voltmeters, </a:t>
            </a:r>
          </a:p>
          <a:p>
            <a:pPr lvl="1"/>
            <a:r>
              <a:rPr lang="en-US" sz="2400" dirty="0" smtClean="0">
                <a:latin typeface="Times New Roman" pitchFamily="18" charset="0"/>
                <a:cs typeface="Times New Roman" pitchFamily="18" charset="0"/>
              </a:rPr>
              <a:t>Panel meters, etc. </a:t>
            </a:r>
          </a:p>
          <a:p>
            <a:pPr lvl="1"/>
            <a:r>
              <a:rPr lang="en-US" sz="2400" dirty="0" smtClean="0">
                <a:latin typeface="Times New Roman" pitchFamily="18" charset="0"/>
                <a:cs typeface="Times New Roman" pitchFamily="18" charset="0"/>
              </a:rPr>
              <a:t>D/A converter have many applications besides those where they are used with a microcomputer. </a:t>
            </a:r>
          </a:p>
          <a:p>
            <a:pPr lvl="2"/>
            <a:r>
              <a:rPr lang="en-US" sz="1800" dirty="0" smtClean="0">
                <a:latin typeface="Times New Roman" pitchFamily="18" charset="0"/>
                <a:cs typeface="Times New Roman" pitchFamily="18" charset="0"/>
              </a:rPr>
              <a:t>In a compact disk audio player for example a 14-or16-bit D/A converter is used to convert the binary data read off the disk by a laser to an analog audio signal. </a:t>
            </a:r>
          </a:p>
          <a:p>
            <a:pPr lvl="1"/>
            <a:r>
              <a:rPr lang="en-US" sz="2400" dirty="0" smtClean="0">
                <a:latin typeface="Times New Roman" pitchFamily="18" charset="0"/>
                <a:cs typeface="Times New Roman" pitchFamily="18" charset="0"/>
              </a:rPr>
              <a:t>Most speech synthesizer integrated circuits contain a D/A converter to convert stored binary data words into analog audio signals.</a:t>
            </a:r>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419600"/>
          </a:xfrm>
        </p:spPr>
        <p:txBody>
          <a:bodyPr/>
          <a:lstStyle/>
          <a:p>
            <a:r>
              <a:rPr lang="en-US" b="1" dirty="0" smtClean="0">
                <a:latin typeface="Times New Roman" pitchFamily="18" charset="0"/>
                <a:cs typeface="Times New Roman" pitchFamily="18" charset="0"/>
              </a:rPr>
              <a:t>Features:</a:t>
            </a:r>
          </a:p>
          <a:p>
            <a:pPr marL="854075" lvl="1" indent="-396875">
              <a:buClrTx/>
              <a:buFont typeface="+mj-lt"/>
              <a:buAutoNum type="romanUcPeriod"/>
            </a:pPr>
            <a:r>
              <a:rPr lang="en-US" dirty="0" smtClean="0">
                <a:latin typeface="Times New Roman" pitchFamily="18" charset="0"/>
                <a:cs typeface="Times New Roman" pitchFamily="18" charset="0"/>
              </a:rPr>
              <a:t>DAC0800 is a monolithic 8-bit DAC manufactured by National semiconductor.</a:t>
            </a:r>
          </a:p>
          <a:p>
            <a:pPr marL="854075" lvl="1" indent="-396875">
              <a:buClrTx/>
              <a:buFont typeface="+mj-lt"/>
              <a:buAutoNum type="romanUcPeriod"/>
            </a:pPr>
            <a:r>
              <a:rPr lang="en-US" dirty="0" smtClean="0">
                <a:latin typeface="Times New Roman" pitchFamily="18" charset="0"/>
                <a:cs typeface="Times New Roman" pitchFamily="18" charset="0"/>
              </a:rPr>
              <a:t>It has settling time around 100ms</a:t>
            </a:r>
          </a:p>
          <a:p>
            <a:pPr marL="854075" lvl="1" indent="-396875">
              <a:buClrTx/>
              <a:buFont typeface="+mj-lt"/>
              <a:buAutoNum type="romanUcPeriod"/>
            </a:pPr>
            <a:r>
              <a:rPr lang="en-US" dirty="0" smtClean="0">
                <a:latin typeface="Times New Roman" pitchFamily="18" charset="0"/>
                <a:cs typeface="Times New Roman" pitchFamily="18" charset="0"/>
              </a:rPr>
              <a:t>It can operate on a range of power supply voltage i.e. from 4.5V to +18V. Usually the supply V+ is 5V or +12V. The V- pin can be kept at a minimum of -12V.</a:t>
            </a:r>
          </a:p>
          <a:p>
            <a:pPr marL="854075" lvl="1" indent="-396875">
              <a:buClrTx/>
              <a:buFont typeface="+mj-lt"/>
              <a:buAutoNum type="romanUcPeriod"/>
            </a:pPr>
            <a:r>
              <a:rPr lang="en-US" dirty="0" smtClean="0">
                <a:latin typeface="Times New Roman" pitchFamily="18" charset="0"/>
                <a:cs typeface="Times New Roman" pitchFamily="18" charset="0"/>
              </a:rPr>
              <a:t>Resolution of the DAC is 39.06mV</a:t>
            </a: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sp>
        <p:nvSpPr>
          <p:cNvPr id="6" name="Title 1"/>
          <p:cNvSpPr>
            <a:spLocks noGrp="1"/>
          </p:cNvSpPr>
          <p:nvPr>
            <p:ph type="title"/>
          </p:nvPr>
        </p:nvSpPr>
        <p:spPr>
          <a:xfrm>
            <a:off x="533400" y="533400"/>
            <a:ext cx="7848600" cy="609600"/>
          </a:xfrm>
        </p:spPr>
        <p:txBody>
          <a:bodyPr/>
          <a:lstStyle/>
          <a:p>
            <a:pPr algn="ctr"/>
            <a:r>
              <a:rPr lang="en-US" sz="3200" b="1" dirty="0" smtClean="0">
                <a:latin typeface="Times New Roman" pitchFamily="18" charset="0"/>
                <a:cs typeface="Times New Roman" pitchFamily="18" charset="0"/>
              </a:rPr>
              <a:t>DAC 0800 8-bit DAC</a:t>
            </a:r>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419600"/>
          </a:xfrm>
        </p:spPr>
        <p:txBody>
          <a:bodyPr/>
          <a:lstStyle/>
          <a:p>
            <a:endParaRPr lang="en-US" dirty="0" smtClean="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sp>
        <p:nvSpPr>
          <p:cNvPr id="6" name="Title 1"/>
          <p:cNvSpPr>
            <a:spLocks noGrp="1"/>
          </p:cNvSpPr>
          <p:nvPr>
            <p:ph type="title"/>
          </p:nvPr>
        </p:nvSpPr>
        <p:spPr>
          <a:xfrm>
            <a:off x="533400" y="533400"/>
            <a:ext cx="7848600" cy="609600"/>
          </a:xfrm>
        </p:spPr>
        <p:txBody>
          <a:bodyPr/>
          <a:lstStyle/>
          <a:p>
            <a:pPr algn="ctr"/>
            <a:r>
              <a:rPr lang="en-US" sz="3200" b="1" dirty="0" smtClean="0">
                <a:latin typeface="Times New Roman" pitchFamily="18" charset="0"/>
                <a:cs typeface="Times New Roman" pitchFamily="18" charset="0"/>
              </a:rPr>
              <a:t>Pin Diagram of DAC 0800:</a:t>
            </a:r>
          </a:p>
        </p:txBody>
      </p:sp>
      <p:pic>
        <p:nvPicPr>
          <p:cNvPr id="48130" name="Picture 2"/>
          <p:cNvPicPr>
            <a:picLocks noChangeAspect="1" noChangeArrowheads="1"/>
          </p:cNvPicPr>
          <p:nvPr/>
        </p:nvPicPr>
        <p:blipFill>
          <a:blip r:embed="rId2" cstate="print"/>
          <a:srcRect/>
          <a:stretch>
            <a:fillRect/>
          </a:stretch>
        </p:blipFill>
        <p:spPr bwMode="auto">
          <a:xfrm>
            <a:off x="1071561" y="1476374"/>
            <a:ext cx="6700840" cy="446722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419600"/>
          </a:xfrm>
        </p:spPr>
        <p:txBody>
          <a:bodyPr/>
          <a:lstStyle/>
          <a:p>
            <a:endParaRPr lang="en-US" dirty="0" smtClean="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sp>
        <p:nvSpPr>
          <p:cNvPr id="6" name="Title 1"/>
          <p:cNvSpPr>
            <a:spLocks noGrp="1"/>
          </p:cNvSpPr>
          <p:nvPr>
            <p:ph type="title"/>
          </p:nvPr>
        </p:nvSpPr>
        <p:spPr>
          <a:xfrm>
            <a:off x="533400" y="533400"/>
            <a:ext cx="7848600" cy="609600"/>
          </a:xfrm>
        </p:spPr>
        <p:txBody>
          <a:bodyPr/>
          <a:lstStyle/>
          <a:p>
            <a:pPr algn="ctr"/>
            <a:r>
              <a:rPr lang="en-US" sz="3200" b="1" dirty="0" smtClean="0">
                <a:latin typeface="Times New Roman" pitchFamily="18" charset="0"/>
                <a:cs typeface="Times New Roman" pitchFamily="18" charset="0"/>
              </a:rPr>
              <a:t>Interfacing of DAC0800 with 8086:</a:t>
            </a:r>
          </a:p>
        </p:txBody>
      </p:sp>
      <p:pic>
        <p:nvPicPr>
          <p:cNvPr id="49154" name="Picture 2"/>
          <p:cNvPicPr>
            <a:picLocks noChangeAspect="1" noChangeArrowheads="1"/>
          </p:cNvPicPr>
          <p:nvPr/>
        </p:nvPicPr>
        <p:blipFill>
          <a:blip r:embed="rId2" cstate="print"/>
          <a:srcRect/>
          <a:stretch>
            <a:fillRect/>
          </a:stretch>
        </p:blipFill>
        <p:spPr bwMode="auto">
          <a:xfrm>
            <a:off x="304800" y="1333500"/>
            <a:ext cx="8534400" cy="45339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419600"/>
          </a:xfrm>
        </p:spPr>
        <p:txBody>
          <a:bodyPr/>
          <a:lstStyle/>
          <a:p>
            <a:r>
              <a:rPr lang="en-US" sz="2800" u="sng" dirty="0" smtClean="0">
                <a:latin typeface="Times New Roman" pitchFamily="18" charset="0"/>
                <a:cs typeface="Times New Roman" pitchFamily="18" charset="0"/>
              </a:rPr>
              <a:t>AD 7523 8-bit Multiplying DAC : </a:t>
            </a:r>
          </a:p>
          <a:p>
            <a:endParaRPr lang="en-US" sz="2800" dirty="0" smtClean="0">
              <a:latin typeface="Times New Roman" pitchFamily="18" charset="0"/>
              <a:cs typeface="Times New Roman" pitchFamily="18" charset="0"/>
            </a:endParaRPr>
          </a:p>
          <a:p>
            <a:pPr>
              <a:lnSpc>
                <a:spcPct val="150000"/>
              </a:lnSpc>
            </a:pPr>
            <a:r>
              <a:rPr lang="en-US" sz="2800" dirty="0" err="1" smtClean="0">
                <a:latin typeface="Times New Roman" pitchFamily="18" charset="0"/>
                <a:cs typeface="Times New Roman" pitchFamily="18" charset="0"/>
              </a:rPr>
              <a:t>Intersil</a:t>
            </a:r>
            <a:r>
              <a:rPr lang="en-US" sz="2800" dirty="0" smtClean="0">
                <a:latin typeface="Times New Roman" pitchFamily="18" charset="0"/>
                <a:cs typeface="Times New Roman" pitchFamily="18" charset="0"/>
              </a:rPr>
              <a:t> AD 7523 is a 16 pin DIP, multiplying digital to analog converter, containing R-2R ladder (R=10K) for digital to analog conversion along with NMOS switches to connect the digital I/Ps to the ladder.</a:t>
            </a:r>
            <a:endParaRPr lang="en-US" sz="2800"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sp>
        <p:nvSpPr>
          <p:cNvPr id="6" name="Title 1"/>
          <p:cNvSpPr>
            <a:spLocks noGrp="1"/>
          </p:cNvSpPr>
          <p:nvPr>
            <p:ph type="title"/>
          </p:nvPr>
        </p:nvSpPr>
        <p:spPr>
          <a:xfrm>
            <a:off x="457200" y="533400"/>
            <a:ext cx="8229600" cy="609600"/>
          </a:xfrm>
        </p:spPr>
        <p:txBody>
          <a:bodyPr/>
          <a:lstStyle/>
          <a:p>
            <a:pPr algn="ctr"/>
            <a:r>
              <a:rPr lang="en-US" sz="3200" b="1" dirty="0" smtClean="0">
                <a:latin typeface="Times New Roman" pitchFamily="18" charset="0"/>
                <a:cs typeface="Times New Roman" pitchFamily="18" charset="0"/>
              </a:rPr>
              <a:t>Interfacing Digital To Analog Converter(DAC):</a:t>
            </a:r>
            <a:endParaRPr lang="en-US" sz="3200" b="1"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419600"/>
          </a:xfrm>
        </p:spPr>
        <p:txBody>
          <a:bodyPr/>
          <a:lstStyle/>
          <a:p>
            <a:r>
              <a:rPr lang="en-US" sz="2800" u="sng" dirty="0" smtClean="0">
                <a:latin typeface="Times New Roman" pitchFamily="18" charset="0"/>
                <a:cs typeface="Times New Roman" pitchFamily="18" charset="0"/>
              </a:rPr>
              <a:t>Pin diagram of AD 7523: </a:t>
            </a:r>
          </a:p>
          <a:p>
            <a:endParaRPr lang="en-US" sz="2800" dirty="0" smtClean="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sp>
        <p:nvSpPr>
          <p:cNvPr id="6" name="Title 1"/>
          <p:cNvSpPr>
            <a:spLocks noGrp="1"/>
          </p:cNvSpPr>
          <p:nvPr>
            <p:ph type="title"/>
          </p:nvPr>
        </p:nvSpPr>
        <p:spPr>
          <a:xfrm>
            <a:off x="457200" y="533400"/>
            <a:ext cx="8229600" cy="609600"/>
          </a:xfrm>
        </p:spPr>
        <p:txBody>
          <a:bodyPr/>
          <a:lstStyle/>
          <a:p>
            <a:pPr algn="ctr"/>
            <a:r>
              <a:rPr lang="en-US" sz="3200" b="1" dirty="0" smtClean="0">
                <a:latin typeface="Times New Roman" pitchFamily="18" charset="0"/>
                <a:cs typeface="Times New Roman" pitchFamily="18" charset="0"/>
              </a:rPr>
              <a:t>Interfacing Digital To Analog Converter(DAC):</a:t>
            </a:r>
            <a:endParaRPr lang="en-US" sz="3200" b="1" dirty="0">
              <a:latin typeface="Times New Roman" pitchFamily="18" charset="0"/>
              <a:cs typeface="Times New Roman" pitchFamily="18" charset="0"/>
            </a:endParaRPr>
          </a:p>
        </p:txBody>
      </p:sp>
      <p:pic>
        <p:nvPicPr>
          <p:cNvPr id="47108" name="Picture 4"/>
          <p:cNvPicPr>
            <a:picLocks noChangeAspect="1" noChangeArrowheads="1"/>
          </p:cNvPicPr>
          <p:nvPr/>
        </p:nvPicPr>
        <p:blipFill>
          <a:blip r:embed="rId2" cstate="print"/>
          <a:srcRect/>
          <a:stretch>
            <a:fillRect/>
          </a:stretch>
        </p:blipFill>
        <p:spPr bwMode="auto">
          <a:xfrm>
            <a:off x="1976439" y="1752601"/>
            <a:ext cx="4729162" cy="4562474"/>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419600"/>
          </a:xfrm>
        </p:spPr>
        <p:txBody>
          <a:bodyPr/>
          <a:lstStyle/>
          <a:p>
            <a:r>
              <a:rPr lang="en-US" sz="2800" u="sng" dirty="0" smtClean="0">
                <a:latin typeface="Times New Roman" pitchFamily="18" charset="0"/>
                <a:cs typeface="Times New Roman" pitchFamily="18" charset="0"/>
              </a:rPr>
              <a:t>Interfacing of AD 7523 to 8086 using 8255: </a:t>
            </a:r>
          </a:p>
          <a:p>
            <a:endParaRPr lang="en-US" sz="2800" dirty="0" smtClean="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sp>
        <p:nvSpPr>
          <p:cNvPr id="6" name="Title 1"/>
          <p:cNvSpPr>
            <a:spLocks noGrp="1"/>
          </p:cNvSpPr>
          <p:nvPr>
            <p:ph type="title"/>
          </p:nvPr>
        </p:nvSpPr>
        <p:spPr>
          <a:xfrm>
            <a:off x="457200" y="533400"/>
            <a:ext cx="8229600" cy="609600"/>
          </a:xfrm>
        </p:spPr>
        <p:txBody>
          <a:bodyPr/>
          <a:lstStyle/>
          <a:p>
            <a:pPr algn="ctr"/>
            <a:r>
              <a:rPr lang="en-US" sz="3200" b="1" dirty="0" smtClean="0">
                <a:latin typeface="Times New Roman" pitchFamily="18" charset="0"/>
                <a:cs typeface="Times New Roman" pitchFamily="18" charset="0"/>
              </a:rPr>
              <a:t>Interfacing Digital To Analog Converter(DAC):</a:t>
            </a:r>
            <a:endParaRPr lang="en-US" sz="3200" b="1" dirty="0">
              <a:latin typeface="Times New Roman" pitchFamily="18" charset="0"/>
              <a:cs typeface="Times New Roman" pitchFamily="18" charset="0"/>
            </a:endParaRPr>
          </a:p>
        </p:txBody>
      </p:sp>
      <p:pic>
        <p:nvPicPr>
          <p:cNvPr id="47106" name="Picture 2"/>
          <p:cNvPicPr>
            <a:picLocks noChangeAspect="1" noChangeArrowheads="1"/>
          </p:cNvPicPr>
          <p:nvPr/>
        </p:nvPicPr>
        <p:blipFill>
          <a:blip r:embed="rId2" cstate="print"/>
          <a:srcRect/>
          <a:stretch>
            <a:fillRect/>
          </a:stretch>
        </p:blipFill>
        <p:spPr bwMode="auto">
          <a:xfrm>
            <a:off x="609600" y="1905000"/>
            <a:ext cx="8077200" cy="43434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4800600"/>
          </a:xfrm>
        </p:spPr>
        <p:txBody>
          <a:bodyPr/>
          <a:lstStyle/>
          <a:p>
            <a:r>
              <a:rPr lang="en-US" sz="2000" dirty="0" smtClean="0">
                <a:latin typeface="Times New Roman" pitchFamily="18" charset="0"/>
                <a:cs typeface="Times New Roman" pitchFamily="18" charset="0"/>
              </a:rPr>
              <a:t>Problem: Interface DAC AD7523 with the 8086 running at 8MHz &amp; write ALP to generate a </a:t>
            </a:r>
            <a:r>
              <a:rPr lang="en-US" sz="2000" dirty="0" err="1" smtClean="0">
                <a:latin typeface="Times New Roman" pitchFamily="18" charset="0"/>
                <a:cs typeface="Times New Roman" pitchFamily="18" charset="0"/>
              </a:rPr>
              <a:t>sawtooth</a:t>
            </a:r>
            <a:r>
              <a:rPr lang="en-US" sz="2000" dirty="0" smtClean="0">
                <a:latin typeface="Times New Roman" pitchFamily="18" charset="0"/>
                <a:cs typeface="Times New Roman" pitchFamily="18" charset="0"/>
              </a:rPr>
              <a:t> waveform of period 1ms with </a:t>
            </a:r>
            <a:r>
              <a:rPr lang="en-US" sz="2000" dirty="0" err="1" smtClean="0">
                <a:latin typeface="Times New Roman" pitchFamily="18" charset="0"/>
                <a:cs typeface="Times New Roman" pitchFamily="18" charset="0"/>
              </a:rPr>
              <a:t>Vmax</a:t>
            </a:r>
            <a:r>
              <a:rPr lang="en-US" sz="2000" dirty="0" smtClean="0">
                <a:latin typeface="Times New Roman" pitchFamily="18" charset="0"/>
                <a:cs typeface="Times New Roman" pitchFamily="18" charset="0"/>
              </a:rPr>
              <a:t> 5v.</a:t>
            </a:r>
          </a:p>
          <a:p>
            <a:r>
              <a:rPr lang="en-US" sz="2000" dirty="0" smtClean="0"/>
              <a:t>Solution:</a:t>
            </a:r>
          </a:p>
          <a:p>
            <a:pPr>
              <a:buNone/>
            </a:pPr>
            <a:r>
              <a:rPr lang="en-US" sz="2000" dirty="0" smtClean="0"/>
              <a:t>			Assume </a:t>
            </a:r>
            <a:r>
              <a:rPr lang="en-US" sz="2000" dirty="0" err="1" smtClean="0"/>
              <a:t>cs</a:t>
            </a:r>
            <a:r>
              <a:rPr lang="en-US" sz="2000" dirty="0" smtClean="0"/>
              <a:t>: code</a:t>
            </a:r>
          </a:p>
          <a:p>
            <a:pPr>
              <a:buNone/>
            </a:pPr>
            <a:r>
              <a:rPr lang="en-US" sz="2000" dirty="0" smtClean="0"/>
              <a:t>			Code segment</a:t>
            </a:r>
          </a:p>
          <a:p>
            <a:pPr>
              <a:buNone/>
            </a:pPr>
            <a:r>
              <a:rPr lang="en-US" sz="2000" dirty="0" smtClean="0"/>
              <a:t>		Start: 	MOV AL, 80H</a:t>
            </a:r>
          </a:p>
          <a:p>
            <a:pPr>
              <a:buNone/>
            </a:pPr>
            <a:r>
              <a:rPr lang="en-US" sz="2000" dirty="0" smtClean="0"/>
              <a:t>			OUT CWR, AL</a:t>
            </a:r>
          </a:p>
          <a:p>
            <a:pPr>
              <a:buNone/>
            </a:pPr>
            <a:r>
              <a:rPr lang="en-US" sz="2000" dirty="0" smtClean="0"/>
              <a:t>		AGAIN: MOV AL, 00H</a:t>
            </a:r>
          </a:p>
          <a:p>
            <a:pPr>
              <a:buNone/>
            </a:pPr>
            <a:r>
              <a:rPr lang="en-US" sz="2000" dirty="0" smtClean="0"/>
              <a:t>		BACK:  OUT Port A, AL</a:t>
            </a:r>
          </a:p>
          <a:p>
            <a:pPr>
              <a:buNone/>
            </a:pPr>
            <a:r>
              <a:rPr lang="en-US" sz="2000" dirty="0" smtClean="0"/>
              <a:t>			INC AL</a:t>
            </a:r>
          </a:p>
          <a:p>
            <a:pPr>
              <a:buNone/>
            </a:pPr>
            <a:r>
              <a:rPr lang="en-US" sz="2000" dirty="0" smtClean="0"/>
              <a:t>			CMP AL, 0F2H</a:t>
            </a:r>
          </a:p>
          <a:p>
            <a:pPr>
              <a:buNone/>
            </a:pPr>
            <a:r>
              <a:rPr lang="en-US" sz="2000" dirty="0" smtClean="0"/>
              <a:t>			JB BACK</a:t>
            </a:r>
          </a:p>
          <a:p>
            <a:pPr>
              <a:buNone/>
            </a:pPr>
            <a:r>
              <a:rPr lang="en-US" sz="2000" dirty="0" smtClean="0"/>
              <a:t>			JMP AGAIN</a:t>
            </a:r>
          </a:p>
          <a:p>
            <a:pPr>
              <a:buNone/>
            </a:pPr>
            <a:r>
              <a:rPr lang="en-US" sz="2000" dirty="0" smtClean="0"/>
              <a:t>			Code ends</a:t>
            </a:r>
          </a:p>
          <a:p>
            <a:pPr>
              <a:buNone/>
            </a:pPr>
            <a:r>
              <a:rPr lang="en-US" sz="2000" dirty="0" smtClean="0"/>
              <a:t>			End Start</a:t>
            </a:r>
            <a:endParaRPr lang="en-US" sz="2000" dirty="0" smtClean="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sp>
        <p:nvSpPr>
          <p:cNvPr id="6" name="Title 1"/>
          <p:cNvSpPr>
            <a:spLocks noGrp="1"/>
          </p:cNvSpPr>
          <p:nvPr>
            <p:ph type="title"/>
          </p:nvPr>
        </p:nvSpPr>
        <p:spPr>
          <a:xfrm>
            <a:off x="457200" y="533400"/>
            <a:ext cx="8229600" cy="609600"/>
          </a:xfrm>
        </p:spPr>
        <p:txBody>
          <a:bodyPr/>
          <a:lstStyle/>
          <a:p>
            <a:r>
              <a:rPr lang="en-US" sz="2400" dirty="0" smtClean="0"/>
              <a:t>Interfacing of AD 7523 with 8086</a:t>
            </a:r>
            <a:endParaRPr lang="en-US" sz="24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419600"/>
          </a:xfrm>
        </p:spPr>
        <p:txBody>
          <a:bodyPr/>
          <a:lstStyle/>
          <a:p>
            <a:r>
              <a:rPr lang="en-US" sz="2400" dirty="0" smtClean="0">
                <a:latin typeface="Times New Roman" pitchFamily="18" charset="0"/>
                <a:cs typeface="Times New Roman" pitchFamily="18" charset="0"/>
              </a:rPr>
              <a:t>In the above program, port A is initialized as the output port for sending the digital data as input to DAC. The ramp starts from the 0V (analog), hence AL starts with 00H. To increment the ramp, the content of AL is increased during each execution of loop till it reaches F2H.</a:t>
            </a:r>
          </a:p>
          <a:p>
            <a:r>
              <a:rPr lang="en-US" sz="2400" dirty="0" smtClean="0">
                <a:latin typeface="Times New Roman" pitchFamily="18" charset="0"/>
                <a:cs typeface="Times New Roman" pitchFamily="18" charset="0"/>
              </a:rPr>
              <a:t>After that the saw tooth wave again starts from 00H, i.e. 0V(analog) and the procedure is repeated. The ramp period given by this program is precisely 1.000625 </a:t>
            </a:r>
            <a:r>
              <a:rPr lang="en-US" sz="2400" dirty="0" err="1" smtClean="0">
                <a:latin typeface="Times New Roman" pitchFamily="18" charset="0"/>
                <a:cs typeface="Times New Roman" pitchFamily="18" charset="0"/>
              </a:rPr>
              <a:t>ms.</a:t>
            </a:r>
            <a:r>
              <a:rPr lang="en-US" sz="2400" dirty="0" smtClean="0">
                <a:latin typeface="Times New Roman" pitchFamily="18" charset="0"/>
                <a:cs typeface="Times New Roman" pitchFamily="18" charset="0"/>
              </a:rPr>
              <a:t> Here the count F2H has been calculated by dividing the required delay of 1ms by the time required for the execution of the loop once. The ramp slope can be controlled by calling a controllable delay after the OUT instruction.</a:t>
            </a:r>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sp>
        <p:nvSpPr>
          <p:cNvPr id="5" name="Title 4"/>
          <p:cNvSpPr>
            <a:spLocks noGrp="1"/>
          </p:cNvSpPr>
          <p:nvPr>
            <p:ph type="title"/>
          </p:nvPr>
        </p:nvSpPr>
        <p:spPr/>
        <p:txBody>
          <a:bodyPr/>
          <a:lstStyle/>
          <a:p>
            <a:endParaRPr lang="en-US"/>
          </a:p>
        </p:txBody>
      </p:sp>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r>
              <a:rPr lang="en-US" sz="4000" dirty="0" smtClean="0">
                <a:latin typeface="Times New Roman" pitchFamily="18" charset="0"/>
                <a:cs typeface="Times New Roman" pitchFamily="18" charset="0"/>
              </a:rPr>
              <a:t>Operation of a </a:t>
            </a:r>
            <a:r>
              <a:rPr lang="en-US" sz="4000" i="1" dirty="0" smtClean="0">
                <a:latin typeface="Times New Roman" pitchFamily="18" charset="0"/>
                <a:cs typeface="Times New Roman" pitchFamily="18" charset="0"/>
              </a:rPr>
              <a:t>Stepper Motor</a:t>
            </a:r>
            <a:endParaRPr lang="en-US" sz="40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447800"/>
            <a:ext cx="8229600" cy="4419600"/>
          </a:xfrm>
        </p:spPr>
        <p:txBody>
          <a:bodyPr/>
          <a:lstStyle/>
          <a:p>
            <a:endParaRPr lang="en-US" sz="2400" dirty="0" smtClean="0"/>
          </a:p>
          <a:p>
            <a:r>
              <a:rPr lang="en-US" sz="2400" dirty="0" smtClean="0"/>
              <a:t>A stepper motor is a digital motor as it moves in discrete steps. </a:t>
            </a:r>
          </a:p>
          <a:p>
            <a:r>
              <a:rPr lang="en-US" sz="2400" dirty="0" smtClean="0"/>
              <a:t>Figure(a) shows that the rotor is repelled by the same pole and moves a step to 45 degrees. Then it is attracted by the different pole and moves another step to 135 degrees. Thus it also moves </a:t>
            </a:r>
            <a:r>
              <a:rPr lang="en-US" sz="2400" dirty="0" err="1" smtClean="0"/>
              <a:t>Upto</a:t>
            </a:r>
            <a:r>
              <a:rPr lang="en-US" sz="2400" dirty="0" smtClean="0"/>
              <a:t> 225 degrees and 315 degrees.</a:t>
            </a:r>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latin typeface="Times New Roman" pitchFamily="18" charset="0"/>
                <a:cs typeface="Times New Roman" pitchFamily="18" charset="0"/>
              </a:rPr>
              <a:t>Memory-Mapped </a:t>
            </a:r>
            <a:r>
              <a:rPr lang="en-US" sz="4000" b="1" dirty="0" err="1" smtClean="0">
                <a:latin typeface="Times New Roman" pitchFamily="18" charset="0"/>
                <a:cs typeface="Times New Roman" pitchFamily="18" charset="0"/>
              </a:rPr>
              <a:t>Input/Output</a:t>
            </a:r>
            <a:endParaRPr lang="en-US" sz="40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I/O devices can be placed in the memory address space of the microcomputer.</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In this case, the MPU looks at the I/O port as though it is a storage location in memory.</a:t>
            </a:r>
            <a:endParaRPr lang="en-US"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spTree>
  </p:cSld>
  <p:clrMapOvr>
    <a:masterClrMapping/>
  </p:clrMapOv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r>
              <a:rPr lang="en-US" sz="2400" dirty="0" smtClean="0">
                <a:cs typeface="Arial" pitchFamily="34" charset="0"/>
              </a:rPr>
              <a:t>The stepper motor showing full-step operation: (a) 45° (b) 135° (c) 225° (d) 315°.</a:t>
            </a:r>
            <a:endParaRPr lang="en-US" sz="2400" dirty="0"/>
          </a:p>
        </p:txBody>
      </p:sp>
      <p:sp>
        <p:nvSpPr>
          <p:cNvPr id="3" name="Content Placeholder 2"/>
          <p:cNvSpPr>
            <a:spLocks noGrp="1"/>
          </p:cNvSpPr>
          <p:nvPr>
            <p:ph idx="1"/>
          </p:nvPr>
        </p:nvSpPr>
        <p:spPr>
          <a:xfrm>
            <a:off x="457200" y="1447800"/>
            <a:ext cx="8229600" cy="4419600"/>
          </a:xfrm>
        </p:spPr>
        <p:txBody>
          <a:bodyPr/>
          <a:lstStyle/>
          <a:p>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grpSp>
        <p:nvGrpSpPr>
          <p:cNvPr id="30" name="Group 29"/>
          <p:cNvGrpSpPr/>
          <p:nvPr/>
        </p:nvGrpSpPr>
        <p:grpSpPr>
          <a:xfrm>
            <a:off x="1295400" y="1447801"/>
            <a:ext cx="5761037" cy="4894262"/>
            <a:chOff x="3382963" y="741363"/>
            <a:chExt cx="5761037" cy="5600700"/>
          </a:xfrm>
        </p:grpSpPr>
        <p:pic>
          <p:nvPicPr>
            <p:cNvPr id="7" name="Picture 7"/>
            <p:cNvPicPr>
              <a:picLocks noChangeAspect="1" noChangeArrowheads="1"/>
            </p:cNvPicPr>
            <p:nvPr/>
          </p:nvPicPr>
          <p:blipFill>
            <a:blip r:embed="rId2" cstate="print"/>
            <a:srcRect/>
            <a:stretch>
              <a:fillRect/>
            </a:stretch>
          </p:blipFill>
          <p:spPr bwMode="auto">
            <a:xfrm>
              <a:off x="3382963" y="741363"/>
              <a:ext cx="5761037" cy="5600700"/>
            </a:xfrm>
            <a:prstGeom prst="rect">
              <a:avLst/>
            </a:prstGeom>
            <a:noFill/>
            <a:ln w="19050">
              <a:solidFill>
                <a:srgbClr val="FF6600"/>
              </a:solidFill>
              <a:miter lim="800000"/>
              <a:headEnd/>
              <a:tailEnd/>
            </a:ln>
          </p:spPr>
        </p:pic>
        <p:sp>
          <p:nvSpPr>
            <p:cNvPr id="8" name="Text Box 10"/>
            <p:cNvSpPr txBox="1">
              <a:spLocks noChangeArrowheads="1"/>
            </p:cNvSpPr>
            <p:nvPr/>
          </p:nvSpPr>
          <p:spPr bwMode="auto">
            <a:xfrm>
              <a:off x="4745038" y="3352800"/>
              <a:ext cx="4227512" cy="825500"/>
            </a:xfrm>
            <a:prstGeom prst="rect">
              <a:avLst/>
            </a:prstGeom>
            <a:noFill/>
            <a:ln w="9525" algn="ctr">
              <a:noFill/>
              <a:miter lim="800000"/>
              <a:headEnd/>
              <a:tailEnd/>
            </a:ln>
            <a:effectLst/>
          </p:spPr>
          <p:txBody>
            <a:bodyPr wrap="none">
              <a:spAutoFit/>
            </a:bodyPr>
            <a:lstStyle/>
            <a:p>
              <a:pPr>
                <a:buFontTx/>
                <a:buChar char="•"/>
              </a:pPr>
              <a:r>
                <a:rPr lang="en-US" sz="1600">
                  <a:solidFill>
                    <a:schemeClr val="accent2"/>
                  </a:solidFill>
                </a:rPr>
                <a:t> N Pole lies between the two energized coils</a:t>
              </a:r>
            </a:p>
            <a:p>
              <a:pPr>
                <a:buFontTx/>
                <a:buChar char="•"/>
              </a:pPr>
              <a:r>
                <a:rPr lang="en-US" sz="1600">
                  <a:solidFill>
                    <a:schemeClr val="accent2"/>
                  </a:solidFill>
                </a:rPr>
                <a:t> Rotation Direction: Anti-clock wise</a:t>
              </a:r>
            </a:p>
            <a:p>
              <a:pPr>
                <a:buFontTx/>
                <a:buChar char="•"/>
              </a:pPr>
              <a:r>
                <a:rPr lang="en-US" sz="1600">
                  <a:solidFill>
                    <a:schemeClr val="accent2"/>
                  </a:solidFill>
                </a:rPr>
                <a:t> Step angle: 90</a:t>
              </a:r>
              <a:r>
                <a:rPr lang="en-US" sz="1600">
                  <a:solidFill>
                    <a:schemeClr val="accent2"/>
                  </a:solidFill>
                  <a:sym typeface="Symbol" pitchFamily="18" charset="2"/>
                </a:rPr>
                <a:t></a:t>
              </a:r>
            </a:p>
          </p:txBody>
        </p:sp>
        <p:sp>
          <p:nvSpPr>
            <p:cNvPr id="9" name="Line 11"/>
            <p:cNvSpPr>
              <a:spLocks noChangeShapeType="1"/>
            </p:cNvSpPr>
            <p:nvPr/>
          </p:nvSpPr>
          <p:spPr bwMode="auto">
            <a:xfrm>
              <a:off x="4114800" y="1939925"/>
              <a:ext cx="1006475" cy="0"/>
            </a:xfrm>
            <a:prstGeom prst="line">
              <a:avLst/>
            </a:prstGeom>
            <a:noFill/>
            <a:ln w="9525">
              <a:solidFill>
                <a:srgbClr val="660066"/>
              </a:solidFill>
              <a:round/>
              <a:headEnd/>
              <a:tailEnd/>
            </a:ln>
            <a:effectLst/>
          </p:spPr>
          <p:txBody>
            <a:bodyPr wrap="none">
              <a:spAutoFit/>
            </a:bodyPr>
            <a:lstStyle/>
            <a:p>
              <a:endParaRPr lang="en-IN"/>
            </a:p>
          </p:txBody>
        </p:sp>
        <p:sp>
          <p:nvSpPr>
            <p:cNvPr id="10" name="Line 12"/>
            <p:cNvSpPr>
              <a:spLocks noChangeShapeType="1"/>
            </p:cNvSpPr>
            <p:nvPr/>
          </p:nvSpPr>
          <p:spPr bwMode="auto">
            <a:xfrm flipH="1">
              <a:off x="4246563" y="1685925"/>
              <a:ext cx="741362" cy="477838"/>
            </a:xfrm>
            <a:prstGeom prst="line">
              <a:avLst/>
            </a:prstGeom>
            <a:noFill/>
            <a:ln w="9525">
              <a:solidFill>
                <a:srgbClr val="FF0000"/>
              </a:solidFill>
              <a:round/>
              <a:headEnd/>
              <a:tailEnd/>
            </a:ln>
            <a:effectLst/>
          </p:spPr>
          <p:txBody>
            <a:bodyPr wrap="none">
              <a:spAutoFit/>
            </a:bodyPr>
            <a:lstStyle/>
            <a:p>
              <a:endParaRPr lang="en-IN"/>
            </a:p>
          </p:txBody>
        </p:sp>
        <p:sp>
          <p:nvSpPr>
            <p:cNvPr id="11" name="Text Box 13"/>
            <p:cNvSpPr txBox="1">
              <a:spLocks noChangeArrowheads="1"/>
            </p:cNvSpPr>
            <p:nvPr/>
          </p:nvSpPr>
          <p:spPr bwMode="auto">
            <a:xfrm>
              <a:off x="4897438" y="1333500"/>
              <a:ext cx="452437" cy="304800"/>
            </a:xfrm>
            <a:prstGeom prst="rect">
              <a:avLst/>
            </a:prstGeom>
            <a:noFill/>
            <a:ln w="9525" algn="ctr">
              <a:noFill/>
              <a:miter lim="800000"/>
              <a:headEnd/>
              <a:tailEnd/>
            </a:ln>
            <a:effectLst/>
          </p:spPr>
          <p:txBody>
            <a:bodyPr wrap="none">
              <a:spAutoFit/>
            </a:bodyPr>
            <a:lstStyle/>
            <a:p>
              <a:r>
                <a:rPr lang="en-US">
                  <a:solidFill>
                    <a:schemeClr val="accent2"/>
                  </a:solidFill>
                </a:rPr>
                <a:t>45</a:t>
              </a:r>
              <a:r>
                <a:rPr lang="en-US">
                  <a:solidFill>
                    <a:schemeClr val="accent2"/>
                  </a:solidFill>
                  <a:sym typeface="Symbol" pitchFamily="18" charset="2"/>
                </a:rPr>
                <a:t></a:t>
              </a:r>
            </a:p>
          </p:txBody>
        </p:sp>
        <p:sp>
          <p:nvSpPr>
            <p:cNvPr id="12" name="Freeform 14"/>
            <p:cNvSpPr>
              <a:spLocks/>
            </p:cNvSpPr>
            <p:nvPr/>
          </p:nvSpPr>
          <p:spPr bwMode="auto">
            <a:xfrm>
              <a:off x="4816475" y="1533525"/>
              <a:ext cx="319088" cy="265113"/>
            </a:xfrm>
            <a:custGeom>
              <a:avLst/>
              <a:gdLst/>
              <a:ahLst/>
              <a:cxnLst>
                <a:cxn ang="0">
                  <a:pos x="172" y="167"/>
                </a:cxn>
                <a:cxn ang="0">
                  <a:pos x="172" y="96"/>
                </a:cxn>
                <a:cxn ang="0">
                  <a:pos x="0" y="0"/>
                </a:cxn>
              </a:cxnLst>
              <a:rect l="0" t="0" r="r" b="b"/>
              <a:pathLst>
                <a:path w="201" h="167">
                  <a:moveTo>
                    <a:pt x="172" y="167"/>
                  </a:moveTo>
                  <a:cubicBezTo>
                    <a:pt x="186" y="145"/>
                    <a:pt x="201" y="124"/>
                    <a:pt x="172" y="96"/>
                  </a:cubicBezTo>
                  <a:cubicBezTo>
                    <a:pt x="143" y="68"/>
                    <a:pt x="29" y="16"/>
                    <a:pt x="0" y="0"/>
                  </a:cubicBezTo>
                </a:path>
              </a:pathLst>
            </a:custGeom>
            <a:noFill/>
            <a:ln w="28575" cap="flat" cmpd="sng">
              <a:solidFill>
                <a:srgbClr val="FF0000"/>
              </a:solidFill>
              <a:prstDash val="solid"/>
              <a:round/>
              <a:headEnd type="none" w="med" len="med"/>
              <a:tailEnd type="triangle" w="med" len="med"/>
            </a:ln>
            <a:effectLst/>
          </p:spPr>
          <p:txBody>
            <a:bodyPr wrap="none">
              <a:spAutoFit/>
            </a:bodyPr>
            <a:lstStyle/>
            <a:p>
              <a:endParaRPr lang="en-IN"/>
            </a:p>
          </p:txBody>
        </p:sp>
        <p:sp>
          <p:nvSpPr>
            <p:cNvPr id="13" name="Text Box 15"/>
            <p:cNvSpPr txBox="1">
              <a:spLocks noChangeArrowheads="1"/>
            </p:cNvSpPr>
            <p:nvPr/>
          </p:nvSpPr>
          <p:spPr bwMode="auto">
            <a:xfrm>
              <a:off x="7772400" y="1455738"/>
              <a:ext cx="550863" cy="304800"/>
            </a:xfrm>
            <a:prstGeom prst="rect">
              <a:avLst/>
            </a:prstGeom>
            <a:noFill/>
            <a:ln w="9525" algn="ctr">
              <a:noFill/>
              <a:miter lim="800000"/>
              <a:headEnd/>
              <a:tailEnd/>
            </a:ln>
            <a:effectLst/>
          </p:spPr>
          <p:txBody>
            <a:bodyPr wrap="none">
              <a:spAutoFit/>
            </a:bodyPr>
            <a:lstStyle/>
            <a:p>
              <a:r>
                <a:rPr lang="en-US">
                  <a:solidFill>
                    <a:schemeClr val="accent2"/>
                  </a:solidFill>
                </a:rPr>
                <a:t>135</a:t>
              </a:r>
              <a:r>
                <a:rPr lang="en-US">
                  <a:solidFill>
                    <a:schemeClr val="accent2"/>
                  </a:solidFill>
                  <a:sym typeface="Symbol" pitchFamily="18" charset="2"/>
                </a:rPr>
                <a:t></a:t>
              </a:r>
            </a:p>
          </p:txBody>
        </p:sp>
        <p:sp>
          <p:nvSpPr>
            <p:cNvPr id="14" name="Text Box 16"/>
            <p:cNvSpPr txBox="1">
              <a:spLocks noChangeArrowheads="1"/>
            </p:cNvSpPr>
            <p:nvPr/>
          </p:nvSpPr>
          <p:spPr bwMode="auto">
            <a:xfrm>
              <a:off x="3971925" y="5122863"/>
              <a:ext cx="550863" cy="304800"/>
            </a:xfrm>
            <a:prstGeom prst="rect">
              <a:avLst/>
            </a:prstGeom>
            <a:noFill/>
            <a:ln w="9525" algn="ctr">
              <a:noFill/>
              <a:miter lim="800000"/>
              <a:headEnd/>
              <a:tailEnd/>
            </a:ln>
            <a:effectLst/>
          </p:spPr>
          <p:txBody>
            <a:bodyPr wrap="none">
              <a:spAutoFit/>
            </a:bodyPr>
            <a:lstStyle/>
            <a:p>
              <a:r>
                <a:rPr lang="en-US">
                  <a:solidFill>
                    <a:schemeClr val="accent2"/>
                  </a:solidFill>
                </a:rPr>
                <a:t>225</a:t>
              </a:r>
              <a:r>
                <a:rPr lang="en-US">
                  <a:solidFill>
                    <a:schemeClr val="accent2"/>
                  </a:solidFill>
                  <a:sym typeface="Symbol" pitchFamily="18" charset="2"/>
                </a:rPr>
                <a:t></a:t>
              </a:r>
            </a:p>
          </p:txBody>
        </p:sp>
        <p:sp>
          <p:nvSpPr>
            <p:cNvPr id="15" name="Text Box 17"/>
            <p:cNvSpPr txBox="1">
              <a:spLocks noChangeArrowheads="1"/>
            </p:cNvSpPr>
            <p:nvPr/>
          </p:nvSpPr>
          <p:spPr bwMode="auto">
            <a:xfrm>
              <a:off x="8056563" y="5143500"/>
              <a:ext cx="550862" cy="304800"/>
            </a:xfrm>
            <a:prstGeom prst="rect">
              <a:avLst/>
            </a:prstGeom>
            <a:noFill/>
            <a:ln w="9525" algn="ctr">
              <a:noFill/>
              <a:miter lim="800000"/>
              <a:headEnd/>
              <a:tailEnd/>
            </a:ln>
            <a:effectLst/>
          </p:spPr>
          <p:txBody>
            <a:bodyPr wrap="none">
              <a:spAutoFit/>
            </a:bodyPr>
            <a:lstStyle/>
            <a:p>
              <a:r>
                <a:rPr lang="en-US">
                  <a:solidFill>
                    <a:schemeClr val="accent2"/>
                  </a:solidFill>
                </a:rPr>
                <a:t>315</a:t>
              </a:r>
              <a:r>
                <a:rPr lang="en-US">
                  <a:solidFill>
                    <a:schemeClr val="accent2"/>
                  </a:solidFill>
                  <a:sym typeface="Symbol" pitchFamily="18" charset="2"/>
                </a:rPr>
                <a:t></a:t>
              </a:r>
            </a:p>
          </p:txBody>
        </p:sp>
        <p:sp>
          <p:nvSpPr>
            <p:cNvPr id="16" name="Text Box 18"/>
            <p:cNvSpPr txBox="1">
              <a:spLocks noChangeArrowheads="1"/>
            </p:cNvSpPr>
            <p:nvPr/>
          </p:nvSpPr>
          <p:spPr bwMode="auto">
            <a:xfrm>
              <a:off x="5759450" y="849313"/>
              <a:ext cx="1395413" cy="517525"/>
            </a:xfrm>
            <a:prstGeom prst="rect">
              <a:avLst/>
            </a:prstGeom>
            <a:noFill/>
            <a:ln w="9525" algn="ctr">
              <a:noFill/>
              <a:miter lim="800000"/>
              <a:headEnd/>
              <a:tailEnd/>
            </a:ln>
            <a:effectLst/>
          </p:spPr>
          <p:txBody>
            <a:bodyPr wrap="none">
              <a:spAutoFit/>
            </a:bodyPr>
            <a:lstStyle/>
            <a:p>
              <a:r>
                <a:rPr lang="en-US">
                  <a:solidFill>
                    <a:srgbClr val="CC3300"/>
                  </a:solidFill>
                </a:rPr>
                <a:t>2 coils </a:t>
              </a:r>
            </a:p>
            <a:p>
              <a:r>
                <a:rPr lang="en-US">
                  <a:solidFill>
                    <a:srgbClr val="CC3300"/>
                  </a:solidFill>
                </a:rPr>
                <a:t>driven at a time</a:t>
              </a:r>
            </a:p>
          </p:txBody>
        </p:sp>
        <p:sp>
          <p:nvSpPr>
            <p:cNvPr id="17" name="Oval 19"/>
            <p:cNvSpPr>
              <a:spLocks noChangeArrowheads="1"/>
            </p:cNvSpPr>
            <p:nvPr/>
          </p:nvSpPr>
          <p:spPr bwMode="auto">
            <a:xfrm>
              <a:off x="4978400" y="782638"/>
              <a:ext cx="203200" cy="192087"/>
            </a:xfrm>
            <a:prstGeom prst="ellipse">
              <a:avLst/>
            </a:prstGeom>
            <a:solidFill>
              <a:srgbClr val="FF0000"/>
            </a:solidFill>
            <a:ln w="9525" algn="ctr">
              <a:noFill/>
              <a:round/>
              <a:headEnd/>
              <a:tailEnd/>
            </a:ln>
            <a:effectLst/>
          </p:spPr>
          <p:txBody>
            <a:bodyPr wrap="none" anchor="ctr">
              <a:spAutoFit/>
            </a:bodyPr>
            <a:lstStyle/>
            <a:p>
              <a:endParaRPr lang="en-IN"/>
            </a:p>
          </p:txBody>
        </p:sp>
        <p:sp>
          <p:nvSpPr>
            <p:cNvPr id="18" name="Oval 20"/>
            <p:cNvSpPr>
              <a:spLocks noChangeArrowheads="1"/>
            </p:cNvSpPr>
            <p:nvPr/>
          </p:nvSpPr>
          <p:spPr bwMode="auto">
            <a:xfrm>
              <a:off x="5802313" y="1808163"/>
              <a:ext cx="203200" cy="192087"/>
            </a:xfrm>
            <a:prstGeom prst="ellipse">
              <a:avLst/>
            </a:prstGeom>
            <a:solidFill>
              <a:srgbClr val="FF0000"/>
            </a:solidFill>
            <a:ln w="9525" algn="ctr">
              <a:noFill/>
              <a:round/>
              <a:headEnd/>
              <a:tailEnd/>
            </a:ln>
            <a:effectLst/>
          </p:spPr>
          <p:txBody>
            <a:bodyPr wrap="none" anchor="ctr">
              <a:spAutoFit/>
            </a:bodyPr>
            <a:lstStyle/>
            <a:p>
              <a:endParaRPr lang="en-IN"/>
            </a:p>
          </p:txBody>
        </p:sp>
        <p:sp>
          <p:nvSpPr>
            <p:cNvPr id="19" name="Oval 21"/>
            <p:cNvSpPr>
              <a:spLocks noChangeArrowheads="1"/>
            </p:cNvSpPr>
            <p:nvPr/>
          </p:nvSpPr>
          <p:spPr bwMode="auto">
            <a:xfrm>
              <a:off x="8180388" y="750888"/>
              <a:ext cx="203200" cy="192087"/>
            </a:xfrm>
            <a:prstGeom prst="ellipse">
              <a:avLst/>
            </a:prstGeom>
            <a:solidFill>
              <a:srgbClr val="FF0000"/>
            </a:solidFill>
            <a:ln w="9525" algn="ctr">
              <a:noFill/>
              <a:round/>
              <a:headEnd/>
              <a:tailEnd/>
            </a:ln>
            <a:effectLst/>
          </p:spPr>
          <p:txBody>
            <a:bodyPr wrap="none" anchor="ctr">
              <a:spAutoFit/>
            </a:bodyPr>
            <a:lstStyle/>
            <a:p>
              <a:endParaRPr lang="en-IN"/>
            </a:p>
          </p:txBody>
        </p:sp>
        <p:sp>
          <p:nvSpPr>
            <p:cNvPr id="20" name="Oval 22"/>
            <p:cNvSpPr>
              <a:spLocks noChangeArrowheads="1"/>
            </p:cNvSpPr>
            <p:nvPr/>
          </p:nvSpPr>
          <p:spPr bwMode="auto">
            <a:xfrm>
              <a:off x="7245350" y="1484313"/>
              <a:ext cx="203200" cy="192087"/>
            </a:xfrm>
            <a:prstGeom prst="ellipse">
              <a:avLst/>
            </a:prstGeom>
            <a:solidFill>
              <a:srgbClr val="FF0000"/>
            </a:solidFill>
            <a:ln w="9525" algn="ctr">
              <a:noFill/>
              <a:round/>
              <a:headEnd/>
              <a:tailEnd/>
            </a:ln>
            <a:effectLst/>
          </p:spPr>
          <p:txBody>
            <a:bodyPr wrap="none" anchor="ctr">
              <a:spAutoFit/>
            </a:bodyPr>
            <a:lstStyle/>
            <a:p>
              <a:endParaRPr lang="en-IN"/>
            </a:p>
          </p:txBody>
        </p:sp>
        <p:sp>
          <p:nvSpPr>
            <p:cNvPr id="21" name="Oval 23"/>
            <p:cNvSpPr>
              <a:spLocks noChangeArrowheads="1"/>
            </p:cNvSpPr>
            <p:nvPr/>
          </p:nvSpPr>
          <p:spPr bwMode="auto">
            <a:xfrm>
              <a:off x="3994150" y="4641850"/>
              <a:ext cx="203200" cy="192088"/>
            </a:xfrm>
            <a:prstGeom prst="ellipse">
              <a:avLst/>
            </a:prstGeom>
            <a:solidFill>
              <a:srgbClr val="FF0000"/>
            </a:solidFill>
            <a:ln w="9525" algn="ctr">
              <a:noFill/>
              <a:round/>
              <a:headEnd/>
              <a:tailEnd/>
            </a:ln>
            <a:effectLst/>
          </p:spPr>
          <p:txBody>
            <a:bodyPr wrap="none" anchor="ctr">
              <a:spAutoFit/>
            </a:bodyPr>
            <a:lstStyle/>
            <a:p>
              <a:endParaRPr lang="en-IN"/>
            </a:p>
          </p:txBody>
        </p:sp>
        <p:sp>
          <p:nvSpPr>
            <p:cNvPr id="22" name="Oval 24"/>
            <p:cNvSpPr>
              <a:spLocks noChangeArrowheads="1"/>
            </p:cNvSpPr>
            <p:nvPr/>
          </p:nvSpPr>
          <p:spPr bwMode="auto">
            <a:xfrm>
              <a:off x="4816475" y="5405438"/>
              <a:ext cx="203200" cy="192087"/>
            </a:xfrm>
            <a:prstGeom prst="ellipse">
              <a:avLst/>
            </a:prstGeom>
            <a:solidFill>
              <a:srgbClr val="FF0000"/>
            </a:solidFill>
            <a:ln w="9525" algn="ctr">
              <a:noFill/>
              <a:round/>
              <a:headEnd/>
              <a:tailEnd/>
            </a:ln>
            <a:effectLst/>
          </p:spPr>
          <p:txBody>
            <a:bodyPr wrap="none" anchor="ctr">
              <a:spAutoFit/>
            </a:bodyPr>
            <a:lstStyle/>
            <a:p>
              <a:endParaRPr lang="en-IN"/>
            </a:p>
          </p:txBody>
        </p:sp>
        <p:sp>
          <p:nvSpPr>
            <p:cNvPr id="23" name="Oval 25"/>
            <p:cNvSpPr>
              <a:spLocks noChangeArrowheads="1"/>
            </p:cNvSpPr>
            <p:nvPr/>
          </p:nvSpPr>
          <p:spPr bwMode="auto">
            <a:xfrm>
              <a:off x="8231188" y="5445125"/>
              <a:ext cx="203200" cy="192088"/>
            </a:xfrm>
            <a:prstGeom prst="ellipse">
              <a:avLst/>
            </a:prstGeom>
            <a:solidFill>
              <a:srgbClr val="FF0000"/>
            </a:solidFill>
            <a:ln w="9525" algn="ctr">
              <a:noFill/>
              <a:round/>
              <a:headEnd/>
              <a:tailEnd/>
            </a:ln>
            <a:effectLst/>
          </p:spPr>
          <p:txBody>
            <a:bodyPr wrap="none" anchor="ctr">
              <a:spAutoFit/>
            </a:bodyPr>
            <a:lstStyle/>
            <a:p>
              <a:endParaRPr lang="en-IN"/>
            </a:p>
          </p:txBody>
        </p:sp>
        <p:sp>
          <p:nvSpPr>
            <p:cNvPr id="24" name="Oval 26"/>
            <p:cNvSpPr>
              <a:spLocks noChangeArrowheads="1"/>
            </p:cNvSpPr>
            <p:nvPr/>
          </p:nvSpPr>
          <p:spPr bwMode="auto">
            <a:xfrm>
              <a:off x="8383588" y="4502150"/>
              <a:ext cx="203200" cy="192088"/>
            </a:xfrm>
            <a:prstGeom prst="ellipse">
              <a:avLst/>
            </a:prstGeom>
            <a:solidFill>
              <a:srgbClr val="FF0000"/>
            </a:solidFill>
            <a:ln w="9525" algn="ctr">
              <a:noFill/>
              <a:round/>
              <a:headEnd/>
              <a:tailEnd/>
            </a:ln>
            <a:effectLst/>
          </p:spPr>
          <p:txBody>
            <a:bodyPr wrap="none" anchor="ctr">
              <a:spAutoFit/>
            </a:bodyPr>
            <a:lstStyle/>
            <a:p>
              <a:endParaRPr lang="en-IN"/>
            </a:p>
          </p:txBody>
        </p:sp>
        <p:sp>
          <p:nvSpPr>
            <p:cNvPr id="27" name="Line 41"/>
            <p:cNvSpPr>
              <a:spLocks noChangeShapeType="1"/>
            </p:cNvSpPr>
            <p:nvPr/>
          </p:nvSpPr>
          <p:spPr bwMode="auto">
            <a:xfrm>
              <a:off x="4865688" y="6246813"/>
              <a:ext cx="2855912" cy="0"/>
            </a:xfrm>
            <a:prstGeom prst="line">
              <a:avLst/>
            </a:prstGeom>
            <a:noFill/>
            <a:ln w="9525">
              <a:solidFill>
                <a:srgbClr val="3333FF"/>
              </a:solidFill>
              <a:round/>
              <a:headEnd/>
              <a:tailEnd type="triangle" w="med" len="med"/>
            </a:ln>
            <a:effectLst/>
          </p:spPr>
          <p:txBody>
            <a:bodyPr wrap="none">
              <a:spAutoFit/>
            </a:bodyPr>
            <a:lstStyle/>
            <a:p>
              <a:endParaRPr lang="en-IN"/>
            </a:p>
          </p:txBody>
        </p:sp>
        <p:sp>
          <p:nvSpPr>
            <p:cNvPr id="29" name="Text Box 43"/>
            <p:cNvSpPr txBox="1">
              <a:spLocks noChangeArrowheads="1"/>
            </p:cNvSpPr>
            <p:nvPr/>
          </p:nvSpPr>
          <p:spPr bwMode="auto">
            <a:xfrm>
              <a:off x="5180013" y="2690813"/>
              <a:ext cx="2281237" cy="336550"/>
            </a:xfrm>
            <a:prstGeom prst="rect">
              <a:avLst/>
            </a:prstGeom>
            <a:noFill/>
            <a:ln w="9525" algn="ctr">
              <a:noFill/>
              <a:miter lim="800000"/>
              <a:headEnd/>
              <a:tailEnd/>
            </a:ln>
            <a:effectLst/>
          </p:spPr>
          <p:txBody>
            <a:bodyPr wrap="none">
              <a:spAutoFit/>
            </a:bodyPr>
            <a:lstStyle/>
            <a:p>
              <a:r>
                <a:rPr lang="en-US" sz="1600">
                  <a:solidFill>
                    <a:schemeClr val="accent2"/>
                  </a:solidFill>
                </a:rPr>
                <a:t>Anti-clockwise Rotation</a:t>
              </a:r>
            </a:p>
          </p:txBody>
        </p:sp>
      </p:grpSp>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pPr algn="ctr"/>
            <a:r>
              <a:rPr lang="en-US" sz="4000" dirty="0" smtClean="0">
                <a:latin typeface="Times New Roman" pitchFamily="18" charset="0"/>
                <a:cs typeface="Times New Roman" pitchFamily="18" charset="0"/>
              </a:rPr>
              <a:t>Operation of a </a:t>
            </a:r>
            <a:r>
              <a:rPr lang="en-US" sz="4000" i="1" dirty="0" smtClean="0">
                <a:latin typeface="Times New Roman" pitchFamily="18" charset="0"/>
                <a:cs typeface="Times New Roman" pitchFamily="18" charset="0"/>
              </a:rPr>
              <a:t>Stepper Motor</a:t>
            </a:r>
            <a:endParaRPr lang="en-US" sz="4000" dirty="0"/>
          </a:p>
        </p:txBody>
      </p:sp>
      <p:sp>
        <p:nvSpPr>
          <p:cNvPr id="3" name="Content Placeholder 2"/>
          <p:cNvSpPr>
            <a:spLocks noGrp="1"/>
          </p:cNvSpPr>
          <p:nvPr>
            <p:ph idx="1"/>
          </p:nvPr>
        </p:nvSpPr>
        <p:spPr>
          <a:xfrm>
            <a:off x="228600" y="1447800"/>
            <a:ext cx="8686800" cy="4419600"/>
          </a:xfrm>
        </p:spPr>
        <p:txBody>
          <a:bodyPr/>
          <a:lstStyle/>
          <a:p>
            <a:r>
              <a:rPr lang="en-IN" sz="2400" dirty="0" smtClean="0">
                <a:latin typeface="Times New Roman" pitchFamily="18" charset="0"/>
                <a:cs typeface="Times New Roman" pitchFamily="18" charset="0"/>
              </a:rPr>
              <a:t>Stepper motor is a device used to obtain an accurate position control of rotating shafts. A stepper motor employs rotation of its shaft in terms of steps, rather than continuous rotation as in case of AC or DC motor. </a:t>
            </a:r>
          </a:p>
          <a:p>
            <a:r>
              <a:rPr lang="en-IN" sz="2400" dirty="0" smtClean="0">
                <a:latin typeface="Times New Roman" pitchFamily="18" charset="0"/>
                <a:cs typeface="Times New Roman" pitchFamily="18" charset="0"/>
              </a:rPr>
              <a:t>To rotate the shaft of the stepper motor, a sequence of pulses is needed to be applied to the windings of the stepper motor, in proper sequence. The numbers of pulses required for complete rotation of the shaft of the stepper motor are equal to the number of internal teeth on its rotor. </a:t>
            </a:r>
          </a:p>
          <a:p>
            <a:r>
              <a:rPr lang="en-IN" sz="2400" dirty="0" smtClean="0">
                <a:latin typeface="Times New Roman" pitchFamily="18" charset="0"/>
                <a:cs typeface="Times New Roman" pitchFamily="18" charset="0"/>
              </a:rPr>
              <a:t>The stator teeth and the rotor teeth lock with each other to fix a position of the shaft. </a:t>
            </a:r>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spTree>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pPr algn="ctr"/>
            <a:endParaRPr lang="en-US" sz="4000" dirty="0"/>
          </a:p>
        </p:txBody>
      </p:sp>
      <p:sp>
        <p:nvSpPr>
          <p:cNvPr id="3" name="Content Placeholder 2"/>
          <p:cNvSpPr>
            <a:spLocks noGrp="1"/>
          </p:cNvSpPr>
          <p:nvPr>
            <p:ph idx="1"/>
          </p:nvPr>
        </p:nvSpPr>
        <p:spPr>
          <a:xfrm>
            <a:off x="228600" y="990600"/>
            <a:ext cx="8686800" cy="4876800"/>
          </a:xfrm>
        </p:spPr>
        <p:txBody>
          <a:bodyPr/>
          <a:lstStyle/>
          <a:p>
            <a:r>
              <a:rPr lang="en-IN" sz="2400" dirty="0" smtClean="0">
                <a:latin typeface="Times New Roman" pitchFamily="18" charset="0"/>
                <a:cs typeface="Times New Roman" pitchFamily="18" charset="0"/>
              </a:rPr>
              <a:t>With a pulse applied to the winding input, the rotor rotates by one teeth position or an angle x. the angle x may be calculated as.</a:t>
            </a:r>
          </a:p>
          <a:p>
            <a:pPr>
              <a:buNone/>
            </a:pPr>
            <a:r>
              <a:rPr lang="en-IN" sz="2400" dirty="0" smtClean="0"/>
              <a:t>			x = 3600 / no. of rotor teeth</a:t>
            </a:r>
          </a:p>
          <a:p>
            <a:r>
              <a:rPr lang="en-IN" sz="2400" dirty="0" smtClean="0">
                <a:latin typeface="Times New Roman" pitchFamily="18" charset="0"/>
                <a:cs typeface="Times New Roman" pitchFamily="18" charset="0"/>
              </a:rPr>
              <a:t>After the rotation of the shaft through angle x, the rotor locks it self with the next tooth in the sequence on the internal surface of the stator.</a:t>
            </a:r>
          </a:p>
          <a:p>
            <a:r>
              <a:rPr lang="en-IN" sz="2400" dirty="0" smtClean="0">
                <a:latin typeface="Times New Roman" pitchFamily="18" charset="0"/>
                <a:cs typeface="Times New Roman" pitchFamily="18" charset="0"/>
              </a:rPr>
              <a:t>The stepper motors have been designed to work with digital circuits. </a:t>
            </a:r>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pPr algn="ctr"/>
            <a:r>
              <a:rPr lang="en-IN" sz="3600" dirty="0" smtClean="0">
                <a:latin typeface="Times New Roman" pitchFamily="18" charset="0"/>
                <a:cs typeface="Times New Roman" pitchFamily="18" charset="0"/>
              </a:rPr>
              <a:t>Internal Schematic of a Four Winding Stepper Motor</a:t>
            </a:r>
            <a:endParaRPr lang="en-IN" sz="36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95400"/>
            <a:ext cx="8229600" cy="3886200"/>
          </a:xfrm>
        </p:spPr>
        <p:txBody>
          <a:bodyPr/>
          <a:lstStyle/>
          <a:p>
            <a:r>
              <a:rPr lang="en-IN" sz="2800" dirty="0" smtClean="0">
                <a:latin typeface="Times New Roman" pitchFamily="18" charset="0"/>
                <a:cs typeface="Times New Roman" pitchFamily="18" charset="0"/>
              </a:rPr>
              <a:t>The typical schematic of a typical stepper motor with four windings is as shown below.</a:t>
            </a:r>
          </a:p>
          <a:p>
            <a:endParaRPr lang="en-IN" sz="2800" dirty="0"/>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pic>
        <p:nvPicPr>
          <p:cNvPr id="5" name="Picture 2" descr="C:\Users\USER\Desktop\interface to 8086\Microprocessor and microcontroller  Aseembly language programs  Interfacing Stepper Motor to 8086 using 8255_files\stepper.PNG"/>
          <p:cNvPicPr>
            <a:picLocks noChangeAspect="1" noChangeArrowheads="1"/>
          </p:cNvPicPr>
          <p:nvPr/>
        </p:nvPicPr>
        <p:blipFill>
          <a:blip r:embed="rId2" cstate="print"/>
          <a:srcRect/>
          <a:stretch>
            <a:fillRect/>
          </a:stretch>
        </p:blipFill>
        <p:spPr bwMode="auto">
          <a:xfrm>
            <a:off x="4724399" y="2209800"/>
            <a:ext cx="3755877" cy="4038600"/>
          </a:xfrm>
          <a:prstGeom prst="rect">
            <a:avLst/>
          </a:prstGeom>
          <a:noFill/>
        </p:spPr>
      </p:pic>
      <p:pic>
        <p:nvPicPr>
          <p:cNvPr id="6" name="Picture 3"/>
          <p:cNvPicPr>
            <a:picLocks noChangeAspect="1" noChangeArrowheads="1"/>
          </p:cNvPicPr>
          <p:nvPr/>
        </p:nvPicPr>
        <p:blipFill>
          <a:blip r:embed="rId3" cstate="print"/>
          <a:srcRect/>
          <a:stretch>
            <a:fillRect/>
          </a:stretch>
        </p:blipFill>
        <p:spPr bwMode="auto">
          <a:xfrm>
            <a:off x="762000" y="2437351"/>
            <a:ext cx="3657600" cy="3356233"/>
          </a:xfrm>
          <a:prstGeom prst="rect">
            <a:avLst/>
          </a:prstGeom>
          <a:noFill/>
          <a:ln w="9525">
            <a:noFill/>
            <a:miter lim="800000"/>
            <a:headEnd/>
            <a:tailEnd/>
          </a:ln>
        </p:spPr>
      </p:pic>
    </p:spTree>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1" name="Text Box 5"/>
          <p:cNvSpPr txBox="1">
            <a:spLocks noChangeArrowheads="1"/>
          </p:cNvSpPr>
          <p:nvPr/>
        </p:nvSpPr>
        <p:spPr bwMode="auto">
          <a:xfrm>
            <a:off x="304800" y="304800"/>
            <a:ext cx="3386138" cy="457200"/>
          </a:xfrm>
          <a:prstGeom prst="rect">
            <a:avLst/>
          </a:prstGeom>
          <a:noFill/>
          <a:ln w="9525">
            <a:noFill/>
            <a:miter lim="800000"/>
            <a:headEnd/>
            <a:tailEnd/>
          </a:ln>
          <a:effectLst/>
        </p:spPr>
        <p:txBody>
          <a:bodyPr wrap="none">
            <a:spAutoFit/>
          </a:bodyPr>
          <a:lstStyle/>
          <a:p>
            <a:r>
              <a:rPr lang="en-US" sz="2400" dirty="0">
                <a:solidFill>
                  <a:srgbClr val="FF0000"/>
                </a:solidFill>
              </a:rPr>
              <a:t>Step</a:t>
            </a:r>
            <a:r>
              <a:rPr lang="en-US" sz="2400" dirty="0">
                <a:solidFill>
                  <a:srgbClr val="660066"/>
                </a:solidFill>
              </a:rPr>
              <a:t>per Motor Interface</a:t>
            </a:r>
          </a:p>
        </p:txBody>
      </p:sp>
      <p:pic>
        <p:nvPicPr>
          <p:cNvPr id="70663" name="Picture 7"/>
          <p:cNvPicPr>
            <a:picLocks noChangeAspect="1" noChangeArrowheads="1"/>
          </p:cNvPicPr>
          <p:nvPr/>
        </p:nvPicPr>
        <p:blipFill>
          <a:blip r:embed="rId3" cstate="print"/>
          <a:srcRect/>
          <a:stretch>
            <a:fillRect/>
          </a:stretch>
        </p:blipFill>
        <p:spPr bwMode="auto">
          <a:xfrm>
            <a:off x="3382963" y="741363"/>
            <a:ext cx="5761037" cy="5600700"/>
          </a:xfrm>
          <a:prstGeom prst="rect">
            <a:avLst/>
          </a:prstGeom>
          <a:noFill/>
          <a:ln w="19050">
            <a:solidFill>
              <a:srgbClr val="FF6600"/>
            </a:solidFill>
            <a:miter lim="800000"/>
            <a:headEnd/>
            <a:tailEnd/>
          </a:ln>
        </p:spPr>
      </p:pic>
      <p:sp>
        <p:nvSpPr>
          <p:cNvPr id="70664" name="Text Box 8"/>
          <p:cNvSpPr txBox="1">
            <a:spLocks noChangeArrowheads="1"/>
          </p:cNvSpPr>
          <p:nvPr/>
        </p:nvSpPr>
        <p:spPr bwMode="auto">
          <a:xfrm>
            <a:off x="374650" y="1144588"/>
            <a:ext cx="184150" cy="304800"/>
          </a:xfrm>
          <a:prstGeom prst="rect">
            <a:avLst/>
          </a:prstGeom>
          <a:noFill/>
          <a:ln w="9525" algn="ctr">
            <a:noFill/>
            <a:miter lim="800000"/>
            <a:headEnd/>
            <a:tailEnd/>
          </a:ln>
          <a:effectLst/>
        </p:spPr>
        <p:txBody>
          <a:bodyPr wrap="none">
            <a:spAutoFit/>
          </a:bodyPr>
          <a:lstStyle/>
          <a:p>
            <a:endParaRPr lang="en-US"/>
          </a:p>
        </p:txBody>
      </p:sp>
      <p:sp>
        <p:nvSpPr>
          <p:cNvPr id="70665" name="Rectangle 9"/>
          <p:cNvSpPr>
            <a:spLocks noGrp="1" noChangeArrowheads="1"/>
          </p:cNvSpPr>
          <p:nvPr>
            <p:ph type="body" idx="1"/>
          </p:nvPr>
        </p:nvSpPr>
        <p:spPr>
          <a:xfrm>
            <a:off x="0" y="889000"/>
            <a:ext cx="3352800" cy="4525963"/>
          </a:xfrm>
          <a:noFill/>
          <a:ln/>
        </p:spPr>
        <p:txBody>
          <a:bodyPr/>
          <a:lstStyle/>
          <a:p>
            <a:pPr>
              <a:lnSpc>
                <a:spcPct val="80000"/>
              </a:lnSpc>
            </a:pPr>
            <a:r>
              <a:rPr lang="en-US" sz="2400"/>
              <a:t>Stepper motor is </a:t>
            </a:r>
            <a:r>
              <a:rPr lang="en-US" sz="2400">
                <a:solidFill>
                  <a:srgbClr val="660066"/>
                </a:solidFill>
              </a:rPr>
              <a:t>digital</a:t>
            </a:r>
            <a:r>
              <a:rPr lang="en-US" sz="2400"/>
              <a:t> in nature</a:t>
            </a:r>
          </a:p>
          <a:p>
            <a:pPr>
              <a:lnSpc>
                <a:spcPct val="80000"/>
              </a:lnSpc>
            </a:pPr>
            <a:r>
              <a:rPr lang="en-US" sz="2400"/>
              <a:t>It rotates in a sequence of discrete steps controlled by sequentially energizing a set of coils (windings)</a:t>
            </a:r>
          </a:p>
          <a:p>
            <a:pPr>
              <a:lnSpc>
                <a:spcPct val="80000"/>
              </a:lnSpc>
            </a:pPr>
            <a:r>
              <a:rPr lang="en-US" sz="2400"/>
              <a:t>Step angles vary from 1</a:t>
            </a:r>
            <a:r>
              <a:rPr lang="en-US" sz="2400">
                <a:sym typeface="Symbol" pitchFamily="18" charset="2"/>
              </a:rPr>
              <a:t></a:t>
            </a:r>
            <a:r>
              <a:rPr lang="en-US" sz="2400"/>
              <a:t> to 15 </a:t>
            </a:r>
            <a:r>
              <a:rPr lang="en-US" sz="2400">
                <a:sym typeface="Symbol" pitchFamily="18" charset="2"/>
              </a:rPr>
              <a:t></a:t>
            </a:r>
            <a:r>
              <a:rPr lang="en-US" sz="2400"/>
              <a:t> depending on precision required (and cost)</a:t>
            </a:r>
          </a:p>
        </p:txBody>
      </p:sp>
      <p:sp>
        <p:nvSpPr>
          <p:cNvPr id="70666" name="Text Box 10"/>
          <p:cNvSpPr txBox="1">
            <a:spLocks noChangeArrowheads="1"/>
          </p:cNvSpPr>
          <p:nvPr/>
        </p:nvSpPr>
        <p:spPr bwMode="auto">
          <a:xfrm>
            <a:off x="4745038" y="3352800"/>
            <a:ext cx="4227512" cy="825500"/>
          </a:xfrm>
          <a:prstGeom prst="rect">
            <a:avLst/>
          </a:prstGeom>
          <a:noFill/>
          <a:ln w="9525" algn="ctr">
            <a:noFill/>
            <a:miter lim="800000"/>
            <a:headEnd/>
            <a:tailEnd/>
          </a:ln>
          <a:effectLst/>
        </p:spPr>
        <p:txBody>
          <a:bodyPr wrap="none">
            <a:spAutoFit/>
          </a:bodyPr>
          <a:lstStyle/>
          <a:p>
            <a:pPr>
              <a:buFontTx/>
              <a:buChar char="•"/>
            </a:pPr>
            <a:r>
              <a:rPr lang="en-US" sz="1600">
                <a:solidFill>
                  <a:schemeClr val="accent2"/>
                </a:solidFill>
              </a:rPr>
              <a:t> N Pole lies between the two energized coils</a:t>
            </a:r>
          </a:p>
          <a:p>
            <a:pPr>
              <a:buFontTx/>
              <a:buChar char="•"/>
            </a:pPr>
            <a:r>
              <a:rPr lang="en-US" sz="1600">
                <a:solidFill>
                  <a:schemeClr val="accent2"/>
                </a:solidFill>
              </a:rPr>
              <a:t> Rotation Direction: Anti-clock wise</a:t>
            </a:r>
          </a:p>
          <a:p>
            <a:pPr>
              <a:buFontTx/>
              <a:buChar char="•"/>
            </a:pPr>
            <a:r>
              <a:rPr lang="en-US" sz="1600">
                <a:solidFill>
                  <a:schemeClr val="accent2"/>
                </a:solidFill>
              </a:rPr>
              <a:t> Step angle: 90</a:t>
            </a:r>
            <a:r>
              <a:rPr lang="en-US" sz="1600">
                <a:solidFill>
                  <a:schemeClr val="accent2"/>
                </a:solidFill>
                <a:sym typeface="Symbol" pitchFamily="18" charset="2"/>
              </a:rPr>
              <a:t></a:t>
            </a:r>
          </a:p>
        </p:txBody>
      </p:sp>
      <p:sp>
        <p:nvSpPr>
          <p:cNvPr id="70667" name="Line 11"/>
          <p:cNvSpPr>
            <a:spLocks noChangeShapeType="1"/>
          </p:cNvSpPr>
          <p:nvPr/>
        </p:nvSpPr>
        <p:spPr bwMode="auto">
          <a:xfrm>
            <a:off x="4114800" y="1939925"/>
            <a:ext cx="1006475" cy="0"/>
          </a:xfrm>
          <a:prstGeom prst="line">
            <a:avLst/>
          </a:prstGeom>
          <a:noFill/>
          <a:ln w="9525">
            <a:solidFill>
              <a:srgbClr val="660066"/>
            </a:solidFill>
            <a:round/>
            <a:headEnd/>
            <a:tailEnd/>
          </a:ln>
          <a:effectLst/>
        </p:spPr>
        <p:txBody>
          <a:bodyPr wrap="none">
            <a:spAutoFit/>
          </a:bodyPr>
          <a:lstStyle/>
          <a:p>
            <a:endParaRPr lang="en-IN"/>
          </a:p>
        </p:txBody>
      </p:sp>
      <p:sp>
        <p:nvSpPr>
          <p:cNvPr id="70668" name="Line 12"/>
          <p:cNvSpPr>
            <a:spLocks noChangeShapeType="1"/>
          </p:cNvSpPr>
          <p:nvPr/>
        </p:nvSpPr>
        <p:spPr bwMode="auto">
          <a:xfrm flipH="1">
            <a:off x="4246563" y="1685925"/>
            <a:ext cx="741362" cy="477838"/>
          </a:xfrm>
          <a:prstGeom prst="line">
            <a:avLst/>
          </a:prstGeom>
          <a:noFill/>
          <a:ln w="9525">
            <a:solidFill>
              <a:srgbClr val="FF0000"/>
            </a:solidFill>
            <a:round/>
            <a:headEnd/>
            <a:tailEnd/>
          </a:ln>
          <a:effectLst/>
        </p:spPr>
        <p:txBody>
          <a:bodyPr wrap="none">
            <a:spAutoFit/>
          </a:bodyPr>
          <a:lstStyle/>
          <a:p>
            <a:endParaRPr lang="en-IN"/>
          </a:p>
        </p:txBody>
      </p:sp>
      <p:sp>
        <p:nvSpPr>
          <p:cNvPr id="70669" name="Text Box 13"/>
          <p:cNvSpPr txBox="1">
            <a:spLocks noChangeArrowheads="1"/>
          </p:cNvSpPr>
          <p:nvPr/>
        </p:nvSpPr>
        <p:spPr bwMode="auto">
          <a:xfrm>
            <a:off x="4897438" y="1333500"/>
            <a:ext cx="452437" cy="304800"/>
          </a:xfrm>
          <a:prstGeom prst="rect">
            <a:avLst/>
          </a:prstGeom>
          <a:noFill/>
          <a:ln w="9525" algn="ctr">
            <a:noFill/>
            <a:miter lim="800000"/>
            <a:headEnd/>
            <a:tailEnd/>
          </a:ln>
          <a:effectLst/>
        </p:spPr>
        <p:txBody>
          <a:bodyPr wrap="none">
            <a:spAutoFit/>
          </a:bodyPr>
          <a:lstStyle/>
          <a:p>
            <a:r>
              <a:rPr lang="en-US">
                <a:solidFill>
                  <a:schemeClr val="accent2"/>
                </a:solidFill>
              </a:rPr>
              <a:t>45</a:t>
            </a:r>
            <a:r>
              <a:rPr lang="en-US">
                <a:solidFill>
                  <a:schemeClr val="accent2"/>
                </a:solidFill>
                <a:sym typeface="Symbol" pitchFamily="18" charset="2"/>
              </a:rPr>
              <a:t></a:t>
            </a:r>
          </a:p>
        </p:txBody>
      </p:sp>
      <p:sp>
        <p:nvSpPr>
          <p:cNvPr id="70670" name="Freeform 14"/>
          <p:cNvSpPr>
            <a:spLocks/>
          </p:cNvSpPr>
          <p:nvPr/>
        </p:nvSpPr>
        <p:spPr bwMode="auto">
          <a:xfrm>
            <a:off x="4816475" y="1533525"/>
            <a:ext cx="319088" cy="265113"/>
          </a:xfrm>
          <a:custGeom>
            <a:avLst/>
            <a:gdLst/>
            <a:ahLst/>
            <a:cxnLst>
              <a:cxn ang="0">
                <a:pos x="172" y="167"/>
              </a:cxn>
              <a:cxn ang="0">
                <a:pos x="172" y="96"/>
              </a:cxn>
              <a:cxn ang="0">
                <a:pos x="0" y="0"/>
              </a:cxn>
            </a:cxnLst>
            <a:rect l="0" t="0" r="r" b="b"/>
            <a:pathLst>
              <a:path w="201" h="167">
                <a:moveTo>
                  <a:pt x="172" y="167"/>
                </a:moveTo>
                <a:cubicBezTo>
                  <a:pt x="186" y="145"/>
                  <a:pt x="201" y="124"/>
                  <a:pt x="172" y="96"/>
                </a:cubicBezTo>
                <a:cubicBezTo>
                  <a:pt x="143" y="68"/>
                  <a:pt x="29" y="16"/>
                  <a:pt x="0" y="0"/>
                </a:cubicBezTo>
              </a:path>
            </a:pathLst>
          </a:custGeom>
          <a:noFill/>
          <a:ln w="28575" cap="flat" cmpd="sng">
            <a:solidFill>
              <a:srgbClr val="FF0000"/>
            </a:solidFill>
            <a:prstDash val="solid"/>
            <a:round/>
            <a:headEnd type="none" w="med" len="med"/>
            <a:tailEnd type="triangle" w="med" len="med"/>
          </a:ln>
          <a:effectLst/>
        </p:spPr>
        <p:txBody>
          <a:bodyPr wrap="none">
            <a:spAutoFit/>
          </a:bodyPr>
          <a:lstStyle/>
          <a:p>
            <a:endParaRPr lang="en-IN"/>
          </a:p>
        </p:txBody>
      </p:sp>
      <p:sp>
        <p:nvSpPr>
          <p:cNvPr id="70671" name="Text Box 15"/>
          <p:cNvSpPr txBox="1">
            <a:spLocks noChangeArrowheads="1"/>
          </p:cNvSpPr>
          <p:nvPr/>
        </p:nvSpPr>
        <p:spPr bwMode="auto">
          <a:xfrm>
            <a:off x="7772400" y="1455738"/>
            <a:ext cx="550863" cy="304800"/>
          </a:xfrm>
          <a:prstGeom prst="rect">
            <a:avLst/>
          </a:prstGeom>
          <a:noFill/>
          <a:ln w="9525" algn="ctr">
            <a:noFill/>
            <a:miter lim="800000"/>
            <a:headEnd/>
            <a:tailEnd/>
          </a:ln>
          <a:effectLst/>
        </p:spPr>
        <p:txBody>
          <a:bodyPr wrap="none">
            <a:spAutoFit/>
          </a:bodyPr>
          <a:lstStyle/>
          <a:p>
            <a:r>
              <a:rPr lang="en-US">
                <a:solidFill>
                  <a:schemeClr val="accent2"/>
                </a:solidFill>
              </a:rPr>
              <a:t>135</a:t>
            </a:r>
            <a:r>
              <a:rPr lang="en-US">
                <a:solidFill>
                  <a:schemeClr val="accent2"/>
                </a:solidFill>
                <a:sym typeface="Symbol" pitchFamily="18" charset="2"/>
              </a:rPr>
              <a:t></a:t>
            </a:r>
          </a:p>
        </p:txBody>
      </p:sp>
      <p:sp>
        <p:nvSpPr>
          <p:cNvPr id="70672" name="Text Box 16"/>
          <p:cNvSpPr txBox="1">
            <a:spLocks noChangeArrowheads="1"/>
          </p:cNvSpPr>
          <p:nvPr/>
        </p:nvSpPr>
        <p:spPr bwMode="auto">
          <a:xfrm>
            <a:off x="3971925" y="5122863"/>
            <a:ext cx="550863" cy="304800"/>
          </a:xfrm>
          <a:prstGeom prst="rect">
            <a:avLst/>
          </a:prstGeom>
          <a:noFill/>
          <a:ln w="9525" algn="ctr">
            <a:noFill/>
            <a:miter lim="800000"/>
            <a:headEnd/>
            <a:tailEnd/>
          </a:ln>
          <a:effectLst/>
        </p:spPr>
        <p:txBody>
          <a:bodyPr wrap="none">
            <a:spAutoFit/>
          </a:bodyPr>
          <a:lstStyle/>
          <a:p>
            <a:r>
              <a:rPr lang="en-US">
                <a:solidFill>
                  <a:schemeClr val="accent2"/>
                </a:solidFill>
              </a:rPr>
              <a:t>225</a:t>
            </a:r>
            <a:r>
              <a:rPr lang="en-US">
                <a:solidFill>
                  <a:schemeClr val="accent2"/>
                </a:solidFill>
                <a:sym typeface="Symbol" pitchFamily="18" charset="2"/>
              </a:rPr>
              <a:t></a:t>
            </a:r>
          </a:p>
        </p:txBody>
      </p:sp>
      <p:sp>
        <p:nvSpPr>
          <p:cNvPr id="70673" name="Text Box 17"/>
          <p:cNvSpPr txBox="1">
            <a:spLocks noChangeArrowheads="1"/>
          </p:cNvSpPr>
          <p:nvPr/>
        </p:nvSpPr>
        <p:spPr bwMode="auto">
          <a:xfrm>
            <a:off x="8056563" y="5143500"/>
            <a:ext cx="550862" cy="304800"/>
          </a:xfrm>
          <a:prstGeom prst="rect">
            <a:avLst/>
          </a:prstGeom>
          <a:noFill/>
          <a:ln w="9525" algn="ctr">
            <a:noFill/>
            <a:miter lim="800000"/>
            <a:headEnd/>
            <a:tailEnd/>
          </a:ln>
          <a:effectLst/>
        </p:spPr>
        <p:txBody>
          <a:bodyPr wrap="none">
            <a:spAutoFit/>
          </a:bodyPr>
          <a:lstStyle/>
          <a:p>
            <a:r>
              <a:rPr lang="en-US">
                <a:solidFill>
                  <a:schemeClr val="accent2"/>
                </a:solidFill>
              </a:rPr>
              <a:t>315</a:t>
            </a:r>
            <a:r>
              <a:rPr lang="en-US">
                <a:solidFill>
                  <a:schemeClr val="accent2"/>
                </a:solidFill>
                <a:sym typeface="Symbol" pitchFamily="18" charset="2"/>
              </a:rPr>
              <a:t></a:t>
            </a:r>
          </a:p>
        </p:txBody>
      </p:sp>
      <p:sp>
        <p:nvSpPr>
          <p:cNvPr id="70674" name="Text Box 18"/>
          <p:cNvSpPr txBox="1">
            <a:spLocks noChangeArrowheads="1"/>
          </p:cNvSpPr>
          <p:nvPr/>
        </p:nvSpPr>
        <p:spPr bwMode="auto">
          <a:xfrm>
            <a:off x="5759450" y="849313"/>
            <a:ext cx="1395413" cy="517525"/>
          </a:xfrm>
          <a:prstGeom prst="rect">
            <a:avLst/>
          </a:prstGeom>
          <a:noFill/>
          <a:ln w="9525" algn="ctr">
            <a:noFill/>
            <a:miter lim="800000"/>
            <a:headEnd/>
            <a:tailEnd/>
          </a:ln>
          <a:effectLst/>
        </p:spPr>
        <p:txBody>
          <a:bodyPr wrap="none">
            <a:spAutoFit/>
          </a:bodyPr>
          <a:lstStyle/>
          <a:p>
            <a:r>
              <a:rPr lang="en-US">
                <a:solidFill>
                  <a:srgbClr val="CC3300"/>
                </a:solidFill>
              </a:rPr>
              <a:t>2 coils </a:t>
            </a:r>
          </a:p>
          <a:p>
            <a:r>
              <a:rPr lang="en-US">
                <a:solidFill>
                  <a:srgbClr val="CC3300"/>
                </a:solidFill>
              </a:rPr>
              <a:t>driven at a time</a:t>
            </a:r>
          </a:p>
        </p:txBody>
      </p:sp>
      <p:sp>
        <p:nvSpPr>
          <p:cNvPr id="70675" name="Oval 19"/>
          <p:cNvSpPr>
            <a:spLocks noChangeArrowheads="1"/>
          </p:cNvSpPr>
          <p:nvPr/>
        </p:nvSpPr>
        <p:spPr bwMode="auto">
          <a:xfrm>
            <a:off x="4978400" y="782638"/>
            <a:ext cx="203200" cy="192087"/>
          </a:xfrm>
          <a:prstGeom prst="ellipse">
            <a:avLst/>
          </a:prstGeom>
          <a:solidFill>
            <a:srgbClr val="FF0000"/>
          </a:solidFill>
          <a:ln w="9525" algn="ctr">
            <a:noFill/>
            <a:round/>
            <a:headEnd/>
            <a:tailEnd/>
          </a:ln>
          <a:effectLst/>
        </p:spPr>
        <p:txBody>
          <a:bodyPr wrap="none" anchor="ctr">
            <a:spAutoFit/>
          </a:bodyPr>
          <a:lstStyle/>
          <a:p>
            <a:endParaRPr lang="en-IN"/>
          </a:p>
        </p:txBody>
      </p:sp>
      <p:sp>
        <p:nvSpPr>
          <p:cNvPr id="70676" name="Oval 20"/>
          <p:cNvSpPr>
            <a:spLocks noChangeArrowheads="1"/>
          </p:cNvSpPr>
          <p:nvPr/>
        </p:nvSpPr>
        <p:spPr bwMode="auto">
          <a:xfrm>
            <a:off x="5802313" y="1808163"/>
            <a:ext cx="203200" cy="192087"/>
          </a:xfrm>
          <a:prstGeom prst="ellipse">
            <a:avLst/>
          </a:prstGeom>
          <a:solidFill>
            <a:srgbClr val="FF0000"/>
          </a:solidFill>
          <a:ln w="9525" algn="ctr">
            <a:noFill/>
            <a:round/>
            <a:headEnd/>
            <a:tailEnd/>
          </a:ln>
          <a:effectLst/>
        </p:spPr>
        <p:txBody>
          <a:bodyPr wrap="none" anchor="ctr">
            <a:spAutoFit/>
          </a:bodyPr>
          <a:lstStyle/>
          <a:p>
            <a:endParaRPr lang="en-IN"/>
          </a:p>
        </p:txBody>
      </p:sp>
      <p:sp>
        <p:nvSpPr>
          <p:cNvPr id="70677" name="Oval 21"/>
          <p:cNvSpPr>
            <a:spLocks noChangeArrowheads="1"/>
          </p:cNvSpPr>
          <p:nvPr/>
        </p:nvSpPr>
        <p:spPr bwMode="auto">
          <a:xfrm>
            <a:off x="8180388" y="750888"/>
            <a:ext cx="203200" cy="192087"/>
          </a:xfrm>
          <a:prstGeom prst="ellipse">
            <a:avLst/>
          </a:prstGeom>
          <a:solidFill>
            <a:srgbClr val="FF0000"/>
          </a:solidFill>
          <a:ln w="9525" algn="ctr">
            <a:noFill/>
            <a:round/>
            <a:headEnd/>
            <a:tailEnd/>
          </a:ln>
          <a:effectLst/>
        </p:spPr>
        <p:txBody>
          <a:bodyPr wrap="none" anchor="ctr">
            <a:spAutoFit/>
          </a:bodyPr>
          <a:lstStyle/>
          <a:p>
            <a:endParaRPr lang="en-IN"/>
          </a:p>
        </p:txBody>
      </p:sp>
      <p:sp>
        <p:nvSpPr>
          <p:cNvPr id="70678" name="Oval 22"/>
          <p:cNvSpPr>
            <a:spLocks noChangeArrowheads="1"/>
          </p:cNvSpPr>
          <p:nvPr/>
        </p:nvSpPr>
        <p:spPr bwMode="auto">
          <a:xfrm>
            <a:off x="7245350" y="1484313"/>
            <a:ext cx="203200" cy="192087"/>
          </a:xfrm>
          <a:prstGeom prst="ellipse">
            <a:avLst/>
          </a:prstGeom>
          <a:solidFill>
            <a:srgbClr val="FF0000"/>
          </a:solidFill>
          <a:ln w="9525" algn="ctr">
            <a:noFill/>
            <a:round/>
            <a:headEnd/>
            <a:tailEnd/>
          </a:ln>
          <a:effectLst/>
        </p:spPr>
        <p:txBody>
          <a:bodyPr wrap="none" anchor="ctr">
            <a:spAutoFit/>
          </a:bodyPr>
          <a:lstStyle/>
          <a:p>
            <a:endParaRPr lang="en-IN"/>
          </a:p>
        </p:txBody>
      </p:sp>
      <p:sp>
        <p:nvSpPr>
          <p:cNvPr id="70679" name="Oval 23"/>
          <p:cNvSpPr>
            <a:spLocks noChangeArrowheads="1"/>
          </p:cNvSpPr>
          <p:nvPr/>
        </p:nvSpPr>
        <p:spPr bwMode="auto">
          <a:xfrm>
            <a:off x="3994150" y="4641850"/>
            <a:ext cx="203200" cy="192088"/>
          </a:xfrm>
          <a:prstGeom prst="ellipse">
            <a:avLst/>
          </a:prstGeom>
          <a:solidFill>
            <a:srgbClr val="FF0000"/>
          </a:solidFill>
          <a:ln w="9525" algn="ctr">
            <a:noFill/>
            <a:round/>
            <a:headEnd/>
            <a:tailEnd/>
          </a:ln>
          <a:effectLst/>
        </p:spPr>
        <p:txBody>
          <a:bodyPr wrap="none" anchor="ctr">
            <a:spAutoFit/>
          </a:bodyPr>
          <a:lstStyle/>
          <a:p>
            <a:endParaRPr lang="en-IN"/>
          </a:p>
        </p:txBody>
      </p:sp>
      <p:sp>
        <p:nvSpPr>
          <p:cNvPr id="70680" name="Oval 24"/>
          <p:cNvSpPr>
            <a:spLocks noChangeArrowheads="1"/>
          </p:cNvSpPr>
          <p:nvPr/>
        </p:nvSpPr>
        <p:spPr bwMode="auto">
          <a:xfrm>
            <a:off x="4816475" y="5405438"/>
            <a:ext cx="203200" cy="192087"/>
          </a:xfrm>
          <a:prstGeom prst="ellipse">
            <a:avLst/>
          </a:prstGeom>
          <a:solidFill>
            <a:srgbClr val="FF0000"/>
          </a:solidFill>
          <a:ln w="9525" algn="ctr">
            <a:noFill/>
            <a:round/>
            <a:headEnd/>
            <a:tailEnd/>
          </a:ln>
          <a:effectLst/>
        </p:spPr>
        <p:txBody>
          <a:bodyPr wrap="none" anchor="ctr">
            <a:spAutoFit/>
          </a:bodyPr>
          <a:lstStyle/>
          <a:p>
            <a:endParaRPr lang="en-IN"/>
          </a:p>
        </p:txBody>
      </p:sp>
      <p:sp>
        <p:nvSpPr>
          <p:cNvPr id="70681" name="Oval 25"/>
          <p:cNvSpPr>
            <a:spLocks noChangeArrowheads="1"/>
          </p:cNvSpPr>
          <p:nvPr/>
        </p:nvSpPr>
        <p:spPr bwMode="auto">
          <a:xfrm>
            <a:off x="8231188" y="5445125"/>
            <a:ext cx="203200" cy="192088"/>
          </a:xfrm>
          <a:prstGeom prst="ellipse">
            <a:avLst/>
          </a:prstGeom>
          <a:solidFill>
            <a:srgbClr val="FF0000"/>
          </a:solidFill>
          <a:ln w="9525" algn="ctr">
            <a:noFill/>
            <a:round/>
            <a:headEnd/>
            <a:tailEnd/>
          </a:ln>
          <a:effectLst/>
        </p:spPr>
        <p:txBody>
          <a:bodyPr wrap="none" anchor="ctr">
            <a:spAutoFit/>
          </a:bodyPr>
          <a:lstStyle/>
          <a:p>
            <a:endParaRPr lang="en-IN"/>
          </a:p>
        </p:txBody>
      </p:sp>
      <p:sp>
        <p:nvSpPr>
          <p:cNvPr id="70682" name="Oval 26"/>
          <p:cNvSpPr>
            <a:spLocks noChangeArrowheads="1"/>
          </p:cNvSpPr>
          <p:nvPr/>
        </p:nvSpPr>
        <p:spPr bwMode="auto">
          <a:xfrm>
            <a:off x="8383588" y="4502150"/>
            <a:ext cx="203200" cy="192088"/>
          </a:xfrm>
          <a:prstGeom prst="ellipse">
            <a:avLst/>
          </a:prstGeom>
          <a:solidFill>
            <a:srgbClr val="FF0000"/>
          </a:solidFill>
          <a:ln w="9525" algn="ctr">
            <a:noFill/>
            <a:round/>
            <a:headEnd/>
            <a:tailEnd/>
          </a:ln>
          <a:effectLst/>
        </p:spPr>
        <p:txBody>
          <a:bodyPr wrap="none" anchor="ctr">
            <a:spAutoFit/>
          </a:bodyPr>
          <a:lstStyle/>
          <a:p>
            <a:endParaRPr lang="en-IN"/>
          </a:p>
        </p:txBody>
      </p:sp>
      <p:sp>
        <p:nvSpPr>
          <p:cNvPr id="70684" name="Rectangle 28"/>
          <p:cNvSpPr>
            <a:spLocks noChangeArrowheads="1"/>
          </p:cNvSpPr>
          <p:nvPr/>
        </p:nvSpPr>
        <p:spPr bwMode="auto">
          <a:xfrm>
            <a:off x="752475" y="5502275"/>
            <a:ext cx="284163" cy="314325"/>
          </a:xfrm>
          <a:prstGeom prst="rect">
            <a:avLst/>
          </a:prstGeom>
          <a:solidFill>
            <a:schemeClr val="bg1"/>
          </a:solidFill>
          <a:ln w="9525" algn="ctr">
            <a:solidFill>
              <a:srgbClr val="3333FF"/>
            </a:solidFill>
            <a:miter lim="800000"/>
            <a:headEnd/>
            <a:tailEnd/>
          </a:ln>
          <a:effectLst/>
        </p:spPr>
        <p:txBody>
          <a:bodyPr anchor="ctr">
            <a:spAutoFit/>
          </a:bodyPr>
          <a:lstStyle/>
          <a:p>
            <a:pPr algn="ctr"/>
            <a:r>
              <a:rPr lang="en-US"/>
              <a:t>0</a:t>
            </a:r>
          </a:p>
        </p:txBody>
      </p:sp>
      <p:sp>
        <p:nvSpPr>
          <p:cNvPr id="70685" name="Rectangle 29"/>
          <p:cNvSpPr>
            <a:spLocks noChangeArrowheads="1"/>
          </p:cNvSpPr>
          <p:nvPr/>
        </p:nvSpPr>
        <p:spPr bwMode="auto">
          <a:xfrm>
            <a:off x="1041400" y="5497513"/>
            <a:ext cx="292100" cy="314325"/>
          </a:xfrm>
          <a:prstGeom prst="rect">
            <a:avLst/>
          </a:prstGeom>
          <a:solidFill>
            <a:schemeClr val="bg1"/>
          </a:solidFill>
          <a:ln w="9525" algn="ctr">
            <a:solidFill>
              <a:srgbClr val="3333FF"/>
            </a:solidFill>
            <a:miter lim="800000"/>
            <a:headEnd/>
            <a:tailEnd/>
          </a:ln>
          <a:effectLst/>
        </p:spPr>
        <p:txBody>
          <a:bodyPr wrap="none" anchor="ctr">
            <a:spAutoFit/>
          </a:bodyPr>
          <a:lstStyle/>
          <a:p>
            <a:pPr algn="ctr"/>
            <a:r>
              <a:rPr lang="en-US"/>
              <a:t>0</a:t>
            </a:r>
          </a:p>
        </p:txBody>
      </p:sp>
      <p:sp>
        <p:nvSpPr>
          <p:cNvPr id="70686" name="Rectangle 30"/>
          <p:cNvSpPr>
            <a:spLocks noChangeArrowheads="1"/>
          </p:cNvSpPr>
          <p:nvPr/>
        </p:nvSpPr>
        <p:spPr bwMode="auto">
          <a:xfrm>
            <a:off x="1322388" y="5502275"/>
            <a:ext cx="284162" cy="314325"/>
          </a:xfrm>
          <a:prstGeom prst="rect">
            <a:avLst/>
          </a:prstGeom>
          <a:solidFill>
            <a:schemeClr val="bg1"/>
          </a:solidFill>
          <a:ln w="9525" algn="ctr">
            <a:solidFill>
              <a:srgbClr val="3333FF"/>
            </a:solidFill>
            <a:miter lim="800000"/>
            <a:headEnd/>
            <a:tailEnd/>
          </a:ln>
          <a:effectLst/>
        </p:spPr>
        <p:txBody>
          <a:bodyPr anchor="ctr">
            <a:spAutoFit/>
          </a:bodyPr>
          <a:lstStyle/>
          <a:p>
            <a:pPr algn="ctr"/>
            <a:r>
              <a:rPr lang="en-US"/>
              <a:t>1</a:t>
            </a:r>
          </a:p>
        </p:txBody>
      </p:sp>
      <p:sp>
        <p:nvSpPr>
          <p:cNvPr id="70687" name="Rectangle 31"/>
          <p:cNvSpPr>
            <a:spLocks noChangeArrowheads="1"/>
          </p:cNvSpPr>
          <p:nvPr/>
        </p:nvSpPr>
        <p:spPr bwMode="auto">
          <a:xfrm>
            <a:off x="1601788" y="5497513"/>
            <a:ext cx="292100" cy="314325"/>
          </a:xfrm>
          <a:prstGeom prst="rect">
            <a:avLst/>
          </a:prstGeom>
          <a:solidFill>
            <a:schemeClr val="bg1"/>
          </a:solidFill>
          <a:ln w="9525" algn="ctr">
            <a:solidFill>
              <a:srgbClr val="3333FF"/>
            </a:solidFill>
            <a:miter lim="800000"/>
            <a:headEnd/>
            <a:tailEnd/>
          </a:ln>
          <a:effectLst/>
        </p:spPr>
        <p:txBody>
          <a:bodyPr wrap="none" anchor="ctr">
            <a:spAutoFit/>
          </a:bodyPr>
          <a:lstStyle/>
          <a:p>
            <a:pPr algn="ctr"/>
            <a:r>
              <a:rPr lang="en-US"/>
              <a:t>1</a:t>
            </a:r>
          </a:p>
        </p:txBody>
      </p:sp>
      <p:sp>
        <p:nvSpPr>
          <p:cNvPr id="70689" name="Line 33"/>
          <p:cNvSpPr>
            <a:spLocks noChangeShapeType="1"/>
          </p:cNvSpPr>
          <p:nvPr/>
        </p:nvSpPr>
        <p:spPr bwMode="auto">
          <a:xfrm flipH="1">
            <a:off x="517525" y="5648325"/>
            <a:ext cx="234950" cy="0"/>
          </a:xfrm>
          <a:prstGeom prst="line">
            <a:avLst/>
          </a:prstGeom>
          <a:noFill/>
          <a:ln w="9525">
            <a:solidFill>
              <a:srgbClr val="3333FF"/>
            </a:solidFill>
            <a:round/>
            <a:headEnd/>
            <a:tailEnd type="triangle" w="med" len="med"/>
          </a:ln>
          <a:effectLst/>
        </p:spPr>
        <p:txBody>
          <a:bodyPr wrap="none">
            <a:spAutoFit/>
          </a:bodyPr>
          <a:lstStyle/>
          <a:p>
            <a:endParaRPr lang="en-IN"/>
          </a:p>
        </p:txBody>
      </p:sp>
      <p:sp>
        <p:nvSpPr>
          <p:cNvPr id="70690" name="Line 34"/>
          <p:cNvSpPr>
            <a:spLocks noChangeShapeType="1"/>
          </p:cNvSpPr>
          <p:nvPr/>
        </p:nvSpPr>
        <p:spPr bwMode="auto">
          <a:xfrm flipH="1">
            <a:off x="1890713" y="5638800"/>
            <a:ext cx="234950" cy="0"/>
          </a:xfrm>
          <a:prstGeom prst="line">
            <a:avLst/>
          </a:prstGeom>
          <a:noFill/>
          <a:ln w="9525">
            <a:solidFill>
              <a:srgbClr val="3333FF"/>
            </a:solidFill>
            <a:round/>
            <a:headEnd/>
            <a:tailEnd type="triangle" w="med" len="med"/>
          </a:ln>
          <a:effectLst/>
        </p:spPr>
        <p:txBody>
          <a:bodyPr wrap="none">
            <a:spAutoFit/>
          </a:bodyPr>
          <a:lstStyle/>
          <a:p>
            <a:endParaRPr lang="en-IN"/>
          </a:p>
        </p:txBody>
      </p:sp>
      <p:sp>
        <p:nvSpPr>
          <p:cNvPr id="70691" name="Line 35"/>
          <p:cNvSpPr>
            <a:spLocks noChangeShapeType="1"/>
          </p:cNvSpPr>
          <p:nvPr/>
        </p:nvSpPr>
        <p:spPr bwMode="auto">
          <a:xfrm>
            <a:off x="515938" y="6075363"/>
            <a:ext cx="1646237" cy="0"/>
          </a:xfrm>
          <a:prstGeom prst="line">
            <a:avLst/>
          </a:prstGeom>
          <a:noFill/>
          <a:ln w="9525">
            <a:solidFill>
              <a:srgbClr val="3333FF"/>
            </a:solidFill>
            <a:round/>
            <a:headEnd/>
            <a:tailEnd/>
          </a:ln>
          <a:effectLst/>
        </p:spPr>
        <p:txBody>
          <a:bodyPr wrap="none">
            <a:spAutoFit/>
          </a:bodyPr>
          <a:lstStyle/>
          <a:p>
            <a:endParaRPr lang="en-IN"/>
          </a:p>
        </p:txBody>
      </p:sp>
      <p:sp>
        <p:nvSpPr>
          <p:cNvPr id="70692" name="Line 36"/>
          <p:cNvSpPr>
            <a:spLocks noChangeShapeType="1"/>
          </p:cNvSpPr>
          <p:nvPr/>
        </p:nvSpPr>
        <p:spPr bwMode="auto">
          <a:xfrm>
            <a:off x="498475" y="5638800"/>
            <a:ext cx="0" cy="436563"/>
          </a:xfrm>
          <a:prstGeom prst="line">
            <a:avLst/>
          </a:prstGeom>
          <a:noFill/>
          <a:ln w="9525">
            <a:solidFill>
              <a:srgbClr val="3333FF"/>
            </a:solidFill>
            <a:round/>
            <a:headEnd/>
            <a:tailEnd type="triangle" w="med" len="med"/>
          </a:ln>
          <a:effectLst/>
        </p:spPr>
        <p:txBody>
          <a:bodyPr wrap="none">
            <a:spAutoFit/>
          </a:bodyPr>
          <a:lstStyle/>
          <a:p>
            <a:endParaRPr lang="en-IN"/>
          </a:p>
        </p:txBody>
      </p:sp>
      <p:sp>
        <p:nvSpPr>
          <p:cNvPr id="70693" name="Line 37"/>
          <p:cNvSpPr>
            <a:spLocks noChangeShapeType="1"/>
          </p:cNvSpPr>
          <p:nvPr/>
        </p:nvSpPr>
        <p:spPr bwMode="auto">
          <a:xfrm flipV="1">
            <a:off x="2144713" y="5648325"/>
            <a:ext cx="0" cy="417513"/>
          </a:xfrm>
          <a:prstGeom prst="line">
            <a:avLst/>
          </a:prstGeom>
          <a:noFill/>
          <a:ln w="9525">
            <a:solidFill>
              <a:srgbClr val="3333FF"/>
            </a:solidFill>
            <a:round/>
            <a:headEnd/>
            <a:tailEnd type="triangle" w="med" len="med"/>
          </a:ln>
          <a:effectLst/>
        </p:spPr>
        <p:txBody>
          <a:bodyPr wrap="none">
            <a:spAutoFit/>
          </a:bodyPr>
          <a:lstStyle/>
          <a:p>
            <a:endParaRPr lang="en-IN"/>
          </a:p>
        </p:txBody>
      </p:sp>
      <p:sp>
        <p:nvSpPr>
          <p:cNvPr id="70694" name="Text Box 38"/>
          <p:cNvSpPr txBox="1">
            <a:spLocks noChangeArrowheads="1"/>
          </p:cNvSpPr>
          <p:nvPr/>
        </p:nvSpPr>
        <p:spPr bwMode="auto">
          <a:xfrm>
            <a:off x="746125" y="5165725"/>
            <a:ext cx="2786063" cy="304800"/>
          </a:xfrm>
          <a:prstGeom prst="rect">
            <a:avLst/>
          </a:prstGeom>
          <a:noFill/>
          <a:ln w="9525" algn="ctr">
            <a:noFill/>
            <a:miter lim="800000"/>
            <a:headEnd/>
            <a:tailEnd/>
          </a:ln>
          <a:effectLst/>
        </p:spPr>
        <p:txBody>
          <a:bodyPr wrap="none">
            <a:spAutoFit/>
          </a:bodyPr>
          <a:lstStyle/>
          <a:p>
            <a:r>
              <a:rPr lang="en-US">
                <a:solidFill>
                  <a:srgbClr val="660066"/>
                </a:solidFill>
              </a:rPr>
              <a:t>ROL: Motor rotates anticlockwise</a:t>
            </a:r>
          </a:p>
        </p:txBody>
      </p:sp>
      <p:sp>
        <p:nvSpPr>
          <p:cNvPr id="70695" name="Line 39"/>
          <p:cNvSpPr>
            <a:spLocks noChangeShapeType="1"/>
          </p:cNvSpPr>
          <p:nvPr/>
        </p:nvSpPr>
        <p:spPr bwMode="auto">
          <a:xfrm>
            <a:off x="4835525" y="3260725"/>
            <a:ext cx="2855913" cy="0"/>
          </a:xfrm>
          <a:prstGeom prst="line">
            <a:avLst/>
          </a:prstGeom>
          <a:noFill/>
          <a:ln w="9525">
            <a:solidFill>
              <a:srgbClr val="3333FF"/>
            </a:solidFill>
            <a:round/>
            <a:headEnd/>
            <a:tailEnd type="triangle" w="med" len="med"/>
          </a:ln>
          <a:effectLst/>
        </p:spPr>
        <p:txBody>
          <a:bodyPr wrap="none">
            <a:spAutoFit/>
          </a:bodyPr>
          <a:lstStyle/>
          <a:p>
            <a:endParaRPr lang="en-IN"/>
          </a:p>
        </p:txBody>
      </p:sp>
      <p:sp>
        <p:nvSpPr>
          <p:cNvPr id="70696" name="Line 40"/>
          <p:cNvSpPr>
            <a:spLocks noChangeShapeType="1"/>
          </p:cNvSpPr>
          <p:nvPr/>
        </p:nvSpPr>
        <p:spPr bwMode="auto">
          <a:xfrm flipH="1">
            <a:off x="4876800" y="3343275"/>
            <a:ext cx="2773363" cy="2833688"/>
          </a:xfrm>
          <a:prstGeom prst="line">
            <a:avLst/>
          </a:prstGeom>
          <a:noFill/>
          <a:ln w="9525">
            <a:solidFill>
              <a:srgbClr val="3333FF"/>
            </a:solidFill>
            <a:round/>
            <a:headEnd/>
            <a:tailEnd type="triangle" w="med" len="med"/>
          </a:ln>
          <a:effectLst/>
        </p:spPr>
        <p:txBody>
          <a:bodyPr wrap="none">
            <a:spAutoFit/>
          </a:bodyPr>
          <a:lstStyle/>
          <a:p>
            <a:endParaRPr lang="en-IN"/>
          </a:p>
        </p:txBody>
      </p:sp>
      <p:sp>
        <p:nvSpPr>
          <p:cNvPr id="70697" name="Line 41"/>
          <p:cNvSpPr>
            <a:spLocks noChangeShapeType="1"/>
          </p:cNvSpPr>
          <p:nvPr/>
        </p:nvSpPr>
        <p:spPr bwMode="auto">
          <a:xfrm>
            <a:off x="4865688" y="6246813"/>
            <a:ext cx="2855912" cy="0"/>
          </a:xfrm>
          <a:prstGeom prst="line">
            <a:avLst/>
          </a:prstGeom>
          <a:noFill/>
          <a:ln w="9525">
            <a:solidFill>
              <a:srgbClr val="3333FF"/>
            </a:solidFill>
            <a:round/>
            <a:headEnd/>
            <a:tailEnd type="triangle" w="med" len="med"/>
          </a:ln>
          <a:effectLst/>
        </p:spPr>
        <p:txBody>
          <a:bodyPr wrap="none">
            <a:spAutoFit/>
          </a:bodyPr>
          <a:lstStyle/>
          <a:p>
            <a:endParaRPr lang="en-IN"/>
          </a:p>
        </p:txBody>
      </p:sp>
      <p:sp>
        <p:nvSpPr>
          <p:cNvPr id="70698" name="Line 42"/>
          <p:cNvSpPr>
            <a:spLocks noChangeShapeType="1"/>
          </p:cNvSpPr>
          <p:nvPr/>
        </p:nvSpPr>
        <p:spPr bwMode="auto">
          <a:xfrm flipH="1" flipV="1">
            <a:off x="4745038" y="3322638"/>
            <a:ext cx="2814637" cy="2782887"/>
          </a:xfrm>
          <a:prstGeom prst="line">
            <a:avLst/>
          </a:prstGeom>
          <a:noFill/>
          <a:ln w="9525">
            <a:solidFill>
              <a:srgbClr val="3333FF"/>
            </a:solidFill>
            <a:round/>
            <a:headEnd/>
            <a:tailEnd type="triangle" w="med" len="med"/>
          </a:ln>
          <a:effectLst/>
        </p:spPr>
        <p:txBody>
          <a:bodyPr wrap="none">
            <a:spAutoFit/>
          </a:bodyPr>
          <a:lstStyle/>
          <a:p>
            <a:endParaRPr lang="en-IN"/>
          </a:p>
        </p:txBody>
      </p:sp>
      <p:sp>
        <p:nvSpPr>
          <p:cNvPr id="70699" name="Text Box 43"/>
          <p:cNvSpPr txBox="1">
            <a:spLocks noChangeArrowheads="1"/>
          </p:cNvSpPr>
          <p:nvPr/>
        </p:nvSpPr>
        <p:spPr bwMode="auto">
          <a:xfrm>
            <a:off x="5180013" y="2690813"/>
            <a:ext cx="2281237" cy="336550"/>
          </a:xfrm>
          <a:prstGeom prst="rect">
            <a:avLst/>
          </a:prstGeom>
          <a:noFill/>
          <a:ln w="9525" algn="ctr">
            <a:noFill/>
            <a:miter lim="800000"/>
            <a:headEnd/>
            <a:tailEnd/>
          </a:ln>
          <a:effectLst/>
        </p:spPr>
        <p:txBody>
          <a:bodyPr wrap="none">
            <a:spAutoFit/>
          </a:bodyPr>
          <a:lstStyle/>
          <a:p>
            <a:r>
              <a:rPr lang="en-US" sz="1600">
                <a:solidFill>
                  <a:schemeClr val="accent2"/>
                </a:solidFill>
              </a:rPr>
              <a:t>Anti-clockwise Rotation</a:t>
            </a:r>
          </a:p>
        </p:txBody>
      </p:sp>
      <p:sp>
        <p:nvSpPr>
          <p:cNvPr id="70700" name="Text Box 44"/>
          <p:cNvSpPr txBox="1">
            <a:spLocks noChangeArrowheads="1"/>
          </p:cNvSpPr>
          <p:nvPr/>
        </p:nvSpPr>
        <p:spPr bwMode="auto">
          <a:xfrm>
            <a:off x="906463" y="6137275"/>
            <a:ext cx="2519362" cy="517525"/>
          </a:xfrm>
          <a:prstGeom prst="rect">
            <a:avLst/>
          </a:prstGeom>
          <a:noFill/>
          <a:ln w="9525" algn="ctr">
            <a:noFill/>
            <a:miter lim="800000"/>
            <a:headEnd/>
            <a:tailEnd/>
          </a:ln>
          <a:effectLst/>
        </p:spPr>
        <p:txBody>
          <a:bodyPr wrap="none">
            <a:spAutoFit/>
          </a:bodyPr>
          <a:lstStyle/>
          <a:p>
            <a:r>
              <a:rPr lang="en-US"/>
              <a:t>ROR reverses the direction of</a:t>
            </a:r>
          </a:p>
          <a:p>
            <a:r>
              <a:rPr lang="en-US"/>
              <a:t>Motor rotation</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pPr algn="ctr"/>
            <a:endParaRPr lang="en-US" sz="4000" dirty="0"/>
          </a:p>
        </p:txBody>
      </p:sp>
      <p:sp>
        <p:nvSpPr>
          <p:cNvPr id="3" name="Content Placeholder 2"/>
          <p:cNvSpPr>
            <a:spLocks noGrp="1"/>
          </p:cNvSpPr>
          <p:nvPr>
            <p:ph idx="1"/>
          </p:nvPr>
        </p:nvSpPr>
        <p:spPr>
          <a:xfrm>
            <a:off x="228600" y="1143000"/>
            <a:ext cx="8686800" cy="4724400"/>
          </a:xfrm>
        </p:spPr>
        <p:txBody>
          <a:bodyPr/>
          <a:lstStyle/>
          <a:p>
            <a:r>
              <a:rPr lang="en-IN" sz="2400" dirty="0" smtClean="0">
                <a:latin typeface="Times New Roman" pitchFamily="18" charset="0"/>
                <a:cs typeface="Times New Roman" pitchFamily="18" charset="0"/>
              </a:rPr>
              <a:t>Binary level pulses of 0-5V are required at its winding inputs to obtain the rotation of the shafts. The sequence of the pulses can be decided, depending upon the required motion of the shaft. </a:t>
            </a:r>
          </a:p>
          <a:p>
            <a:r>
              <a:rPr lang="en-IN" sz="2400" dirty="0" smtClean="0">
                <a:latin typeface="Times New Roman" pitchFamily="18" charset="0"/>
                <a:cs typeface="Times New Roman" pitchFamily="18" charset="0"/>
              </a:rPr>
              <a:t>By suitable sequence of the pulses the motor can be used in three modes of operation.</a:t>
            </a:r>
          </a:p>
          <a:p>
            <a:pPr lvl="1"/>
            <a:r>
              <a:rPr lang="en-IN" sz="2000" dirty="0" smtClean="0">
                <a:latin typeface="Times New Roman" pitchFamily="18" charset="0"/>
                <a:cs typeface="Times New Roman" pitchFamily="18" charset="0"/>
              </a:rPr>
              <a:t>One phase ON (medium torque)</a:t>
            </a:r>
          </a:p>
          <a:p>
            <a:pPr lvl="1"/>
            <a:r>
              <a:rPr lang="en-IN" sz="2000" dirty="0" smtClean="0">
                <a:latin typeface="Times New Roman" pitchFamily="18" charset="0"/>
                <a:cs typeface="Times New Roman" pitchFamily="18" charset="0"/>
              </a:rPr>
              <a:t>Two phase ON (high torque)</a:t>
            </a:r>
          </a:p>
          <a:p>
            <a:pPr lvl="1"/>
            <a:r>
              <a:rPr lang="en-IN" sz="2000" dirty="0" smtClean="0">
                <a:latin typeface="Times New Roman" pitchFamily="18" charset="0"/>
                <a:cs typeface="Times New Roman" pitchFamily="18" charset="0"/>
              </a:rPr>
              <a:t>Half stepping (low torque)</a:t>
            </a:r>
          </a:p>
          <a:p>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pic>
        <p:nvPicPr>
          <p:cNvPr id="62466" name="Picture 2" descr="C:\Users\USER\Desktop\interface to 8086\Microprocessor and microcontroller  Aseembly language programs  Interfacing Stepper Motor to 8086 using 8255_files\stepper_002.PNG"/>
          <p:cNvPicPr>
            <a:picLocks noChangeAspect="1" noChangeArrowheads="1"/>
          </p:cNvPicPr>
          <p:nvPr/>
        </p:nvPicPr>
        <p:blipFill>
          <a:blip r:embed="rId2" cstate="print"/>
          <a:srcRect/>
          <a:stretch>
            <a:fillRect/>
          </a:stretch>
        </p:blipFill>
        <p:spPr bwMode="auto">
          <a:xfrm>
            <a:off x="4572000" y="2667000"/>
            <a:ext cx="4419600" cy="3515495"/>
          </a:xfrm>
          <a:prstGeom prst="rect">
            <a:avLst/>
          </a:prstGeom>
          <a:noFill/>
        </p:spPr>
      </p:pic>
    </p:spTree>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5" name="Picture 5"/>
          <p:cNvPicPr>
            <a:picLocks noChangeAspect="1" noChangeArrowheads="1"/>
          </p:cNvPicPr>
          <p:nvPr/>
        </p:nvPicPr>
        <p:blipFill>
          <a:blip r:embed="rId3" cstate="print"/>
          <a:srcRect/>
          <a:stretch>
            <a:fillRect/>
          </a:stretch>
        </p:blipFill>
        <p:spPr bwMode="auto">
          <a:xfrm>
            <a:off x="17463" y="533400"/>
            <a:ext cx="9097962" cy="4783138"/>
          </a:xfrm>
          <a:prstGeom prst="rect">
            <a:avLst/>
          </a:prstGeom>
          <a:noFill/>
        </p:spPr>
      </p:pic>
      <p:sp>
        <p:nvSpPr>
          <p:cNvPr id="71686" name="Text Box 6"/>
          <p:cNvSpPr txBox="1">
            <a:spLocks noChangeArrowheads="1"/>
          </p:cNvSpPr>
          <p:nvPr/>
        </p:nvSpPr>
        <p:spPr bwMode="auto">
          <a:xfrm>
            <a:off x="3829050" y="4222750"/>
            <a:ext cx="1592263" cy="730250"/>
          </a:xfrm>
          <a:prstGeom prst="rect">
            <a:avLst/>
          </a:prstGeom>
          <a:noFill/>
          <a:ln w="9525" algn="ctr">
            <a:noFill/>
            <a:miter lim="800000"/>
            <a:headEnd/>
            <a:tailEnd/>
          </a:ln>
          <a:effectLst/>
        </p:spPr>
        <p:txBody>
          <a:bodyPr wrap="none">
            <a:spAutoFit/>
          </a:bodyPr>
          <a:lstStyle/>
          <a:p>
            <a:r>
              <a:rPr lang="en-US">
                <a:solidFill>
                  <a:srgbClr val="3333FF"/>
                </a:solidFill>
              </a:rPr>
              <a:t>Darlington pairs</a:t>
            </a:r>
          </a:p>
          <a:p>
            <a:r>
              <a:rPr lang="en-US">
                <a:solidFill>
                  <a:srgbClr val="3333FF"/>
                </a:solidFill>
              </a:rPr>
              <a:t>for driving  </a:t>
            </a:r>
          </a:p>
          <a:p>
            <a:r>
              <a:rPr lang="en-US">
                <a:solidFill>
                  <a:srgbClr val="3333FF"/>
                </a:solidFill>
              </a:rPr>
              <a:t>high load currents</a:t>
            </a:r>
          </a:p>
        </p:txBody>
      </p:sp>
      <p:sp>
        <p:nvSpPr>
          <p:cNvPr id="71687" name="Text Box 7"/>
          <p:cNvSpPr txBox="1">
            <a:spLocks noChangeArrowheads="1"/>
          </p:cNvSpPr>
          <p:nvPr/>
        </p:nvSpPr>
        <p:spPr bwMode="auto">
          <a:xfrm>
            <a:off x="6235700" y="4689475"/>
            <a:ext cx="1563688" cy="304800"/>
          </a:xfrm>
          <a:prstGeom prst="rect">
            <a:avLst/>
          </a:prstGeom>
          <a:noFill/>
          <a:ln w="9525" algn="ctr">
            <a:noFill/>
            <a:miter lim="800000"/>
            <a:headEnd/>
            <a:tailEnd/>
          </a:ln>
          <a:effectLst/>
        </p:spPr>
        <p:txBody>
          <a:bodyPr wrap="none">
            <a:spAutoFit/>
          </a:bodyPr>
          <a:lstStyle/>
          <a:p>
            <a:r>
              <a:rPr lang="en-US">
                <a:solidFill>
                  <a:srgbClr val="FF0000"/>
                </a:solidFill>
              </a:rPr>
              <a:t>Anti-surge diodes</a:t>
            </a:r>
          </a:p>
        </p:txBody>
      </p:sp>
      <p:sp>
        <p:nvSpPr>
          <p:cNvPr id="71688" name="Rectangle 8"/>
          <p:cNvSpPr>
            <a:spLocks noChangeArrowheads="1"/>
          </p:cNvSpPr>
          <p:nvPr/>
        </p:nvSpPr>
        <p:spPr bwMode="auto">
          <a:xfrm>
            <a:off x="6969125" y="5689600"/>
            <a:ext cx="1138238" cy="284163"/>
          </a:xfrm>
          <a:prstGeom prst="rect">
            <a:avLst/>
          </a:prstGeom>
          <a:noFill/>
          <a:ln w="9525" algn="ctr">
            <a:noFill/>
            <a:miter lim="800000"/>
            <a:headEnd/>
            <a:tailEnd/>
          </a:ln>
          <a:effectLst/>
        </p:spPr>
        <p:txBody>
          <a:bodyPr wrap="none" anchor="ctr">
            <a:spAutoFit/>
          </a:bodyPr>
          <a:lstStyle/>
          <a:p>
            <a:endParaRPr lang="en-IN"/>
          </a:p>
        </p:txBody>
      </p:sp>
      <p:sp>
        <p:nvSpPr>
          <p:cNvPr id="71689" name="Rectangle 9"/>
          <p:cNvSpPr>
            <a:spLocks noChangeArrowheads="1"/>
          </p:cNvSpPr>
          <p:nvPr/>
        </p:nvSpPr>
        <p:spPr bwMode="auto">
          <a:xfrm>
            <a:off x="3886200" y="6182994"/>
            <a:ext cx="2697163" cy="338554"/>
          </a:xfrm>
          <a:prstGeom prst="rect">
            <a:avLst/>
          </a:prstGeom>
          <a:solidFill>
            <a:srgbClr val="993366"/>
          </a:solidFill>
          <a:ln w="9525" algn="ctr">
            <a:noFill/>
            <a:miter lim="800000"/>
            <a:headEnd/>
            <a:tailEnd/>
          </a:ln>
          <a:effectLst/>
        </p:spPr>
        <p:txBody>
          <a:bodyPr wrap="square" anchor="ctr">
            <a:spAutoFit/>
          </a:bodyPr>
          <a:lstStyle/>
          <a:p>
            <a:pPr algn="ctr"/>
            <a:r>
              <a:rPr lang="en-US" sz="1600" dirty="0">
                <a:solidFill>
                  <a:srgbClr val="FFFFFF"/>
                </a:solidFill>
              </a:rPr>
              <a:t>33H or 66H or CCH or 99H</a:t>
            </a:r>
          </a:p>
        </p:txBody>
      </p:sp>
      <p:sp>
        <p:nvSpPr>
          <p:cNvPr id="71690" name="Text Box 10"/>
          <p:cNvSpPr txBox="1">
            <a:spLocks noChangeArrowheads="1"/>
          </p:cNvSpPr>
          <p:nvPr/>
        </p:nvSpPr>
        <p:spPr bwMode="auto">
          <a:xfrm>
            <a:off x="5002213" y="5867400"/>
            <a:ext cx="560387" cy="304800"/>
          </a:xfrm>
          <a:prstGeom prst="rect">
            <a:avLst/>
          </a:prstGeom>
          <a:noFill/>
          <a:ln w="9525" algn="ctr">
            <a:noFill/>
            <a:miter lim="800000"/>
            <a:headEnd/>
            <a:tailEnd/>
          </a:ln>
          <a:effectLst/>
        </p:spPr>
        <p:txBody>
          <a:bodyPr wrap="none">
            <a:spAutoFit/>
          </a:bodyPr>
          <a:lstStyle/>
          <a:p>
            <a:r>
              <a:rPr lang="en-US" dirty="0"/>
              <a:t>POS</a:t>
            </a:r>
          </a:p>
        </p:txBody>
      </p:sp>
      <p:sp>
        <p:nvSpPr>
          <p:cNvPr id="71691" name="Text Box 11"/>
          <p:cNvSpPr txBox="1">
            <a:spLocks noChangeArrowheads="1"/>
          </p:cNvSpPr>
          <p:nvPr/>
        </p:nvSpPr>
        <p:spPr bwMode="auto">
          <a:xfrm>
            <a:off x="6575425" y="5867400"/>
            <a:ext cx="2263775" cy="730250"/>
          </a:xfrm>
          <a:prstGeom prst="rect">
            <a:avLst/>
          </a:prstGeom>
          <a:noFill/>
          <a:ln w="9525" algn="ctr">
            <a:noFill/>
            <a:miter lim="800000"/>
            <a:headEnd/>
            <a:tailEnd/>
          </a:ln>
          <a:effectLst/>
        </p:spPr>
        <p:txBody>
          <a:bodyPr wrap="none">
            <a:spAutoFit/>
          </a:bodyPr>
          <a:lstStyle/>
          <a:p>
            <a:r>
              <a:rPr lang="en-US" dirty="0">
                <a:solidFill>
                  <a:srgbClr val="3333FF"/>
                </a:solidFill>
              </a:rPr>
              <a:t>Current angular </a:t>
            </a:r>
          </a:p>
          <a:p>
            <a:r>
              <a:rPr lang="en-US" dirty="0">
                <a:solidFill>
                  <a:srgbClr val="3333FF"/>
                </a:solidFill>
              </a:rPr>
              <a:t>Position stored at location </a:t>
            </a:r>
          </a:p>
          <a:p>
            <a:r>
              <a:rPr lang="en-US" dirty="0">
                <a:solidFill>
                  <a:srgbClr val="FF0000"/>
                </a:solidFill>
              </a:rPr>
              <a:t>POS</a:t>
            </a:r>
            <a:r>
              <a:rPr lang="en-US" dirty="0">
                <a:solidFill>
                  <a:srgbClr val="3333FF"/>
                </a:solidFill>
              </a:rPr>
              <a:t> (in memory)</a:t>
            </a:r>
          </a:p>
        </p:txBody>
      </p:sp>
      <p:sp>
        <p:nvSpPr>
          <p:cNvPr id="71692" name="Text Box 12"/>
          <p:cNvSpPr txBox="1">
            <a:spLocks noChangeArrowheads="1"/>
          </p:cNvSpPr>
          <p:nvPr/>
        </p:nvSpPr>
        <p:spPr bwMode="auto">
          <a:xfrm>
            <a:off x="344488" y="5441950"/>
            <a:ext cx="184150" cy="304800"/>
          </a:xfrm>
          <a:prstGeom prst="rect">
            <a:avLst/>
          </a:prstGeom>
          <a:noFill/>
          <a:ln w="9525" algn="ctr">
            <a:noFill/>
            <a:miter lim="800000"/>
            <a:headEnd/>
            <a:tailEnd/>
          </a:ln>
          <a:effectLst/>
        </p:spPr>
        <p:txBody>
          <a:bodyPr wrap="none">
            <a:spAutoFit/>
          </a:bodyPr>
          <a:lstStyle/>
          <a:p>
            <a:endParaRPr lang="en-US"/>
          </a:p>
        </p:txBody>
      </p:sp>
      <p:sp>
        <p:nvSpPr>
          <p:cNvPr id="71694" name="Text Box 14"/>
          <p:cNvSpPr txBox="1">
            <a:spLocks noChangeArrowheads="1"/>
          </p:cNvSpPr>
          <p:nvPr/>
        </p:nvSpPr>
        <p:spPr bwMode="auto">
          <a:xfrm>
            <a:off x="76200" y="5451475"/>
            <a:ext cx="1990673" cy="1200329"/>
          </a:xfrm>
          <a:prstGeom prst="rect">
            <a:avLst/>
          </a:prstGeom>
          <a:noFill/>
          <a:ln w="9525" algn="ctr">
            <a:noFill/>
            <a:miter lim="800000"/>
            <a:headEnd/>
            <a:tailEnd/>
          </a:ln>
          <a:effectLst/>
        </p:spPr>
        <p:txBody>
          <a:bodyPr wrap="none">
            <a:spAutoFit/>
          </a:bodyPr>
          <a:lstStyle/>
          <a:p>
            <a:r>
              <a:rPr lang="en-US" dirty="0"/>
              <a:t>33H = </a:t>
            </a:r>
            <a:r>
              <a:rPr lang="en-US" dirty="0" smtClean="0"/>
              <a:t> </a:t>
            </a:r>
            <a:r>
              <a:rPr lang="en-US" dirty="0"/>
              <a:t>00110011</a:t>
            </a:r>
          </a:p>
          <a:p>
            <a:r>
              <a:rPr lang="en-US" dirty="0"/>
              <a:t>66H =  </a:t>
            </a:r>
            <a:r>
              <a:rPr lang="en-US" dirty="0" smtClean="0"/>
              <a:t>01100110</a:t>
            </a:r>
            <a:endParaRPr lang="en-US" dirty="0"/>
          </a:p>
          <a:p>
            <a:r>
              <a:rPr lang="en-US" dirty="0"/>
              <a:t>CCH = 11001100</a:t>
            </a:r>
          </a:p>
          <a:p>
            <a:r>
              <a:rPr lang="en-US" dirty="0"/>
              <a:t>99H =  10011001</a:t>
            </a:r>
          </a:p>
        </p:txBody>
      </p:sp>
      <p:sp>
        <p:nvSpPr>
          <p:cNvPr id="71695" name="Text Box 15"/>
          <p:cNvSpPr txBox="1">
            <a:spLocks noChangeArrowheads="1"/>
          </p:cNvSpPr>
          <p:nvPr/>
        </p:nvSpPr>
        <p:spPr bwMode="auto">
          <a:xfrm>
            <a:off x="1909763" y="5729288"/>
            <a:ext cx="601662" cy="336550"/>
          </a:xfrm>
          <a:prstGeom prst="rect">
            <a:avLst/>
          </a:prstGeom>
          <a:noFill/>
          <a:ln w="9525" algn="ctr">
            <a:noFill/>
            <a:miter lim="800000"/>
            <a:headEnd/>
            <a:tailEnd/>
          </a:ln>
          <a:effectLst/>
        </p:spPr>
        <p:txBody>
          <a:bodyPr wrap="none">
            <a:spAutoFit/>
          </a:bodyPr>
          <a:lstStyle/>
          <a:p>
            <a:r>
              <a:rPr lang="en-US" sz="1600">
                <a:solidFill>
                  <a:srgbClr val="3333FF"/>
                </a:solidFill>
              </a:rPr>
              <a:t>ROL</a:t>
            </a:r>
          </a:p>
        </p:txBody>
      </p:sp>
      <p:sp>
        <p:nvSpPr>
          <p:cNvPr id="71696" name="Line 16"/>
          <p:cNvSpPr>
            <a:spLocks noChangeShapeType="1"/>
          </p:cNvSpPr>
          <p:nvPr/>
        </p:nvSpPr>
        <p:spPr bwMode="auto">
          <a:xfrm>
            <a:off x="1930400" y="5726112"/>
            <a:ext cx="0" cy="750888"/>
          </a:xfrm>
          <a:prstGeom prst="line">
            <a:avLst/>
          </a:prstGeom>
          <a:noFill/>
          <a:ln w="28575">
            <a:solidFill>
              <a:srgbClr val="3333FF"/>
            </a:solidFill>
            <a:round/>
            <a:headEnd/>
            <a:tailEnd type="triangle" w="med" len="med"/>
          </a:ln>
          <a:effectLst/>
        </p:spPr>
        <p:txBody>
          <a:bodyPr wrap="none">
            <a:spAutoFit/>
          </a:bodyPr>
          <a:lstStyle/>
          <a:p>
            <a:endParaRPr lang="en-IN"/>
          </a:p>
        </p:txBody>
      </p:sp>
      <p:sp>
        <p:nvSpPr>
          <p:cNvPr id="71697" name="Text Box 17"/>
          <p:cNvSpPr txBox="1">
            <a:spLocks noChangeArrowheads="1"/>
          </p:cNvSpPr>
          <p:nvPr/>
        </p:nvSpPr>
        <p:spPr bwMode="auto">
          <a:xfrm>
            <a:off x="2701925" y="5778500"/>
            <a:ext cx="635000" cy="336550"/>
          </a:xfrm>
          <a:prstGeom prst="rect">
            <a:avLst/>
          </a:prstGeom>
          <a:noFill/>
          <a:ln w="9525" algn="ctr">
            <a:noFill/>
            <a:miter lim="800000"/>
            <a:headEnd/>
            <a:tailEnd/>
          </a:ln>
          <a:effectLst/>
        </p:spPr>
        <p:txBody>
          <a:bodyPr wrap="none">
            <a:spAutoFit/>
          </a:bodyPr>
          <a:lstStyle/>
          <a:p>
            <a:r>
              <a:rPr lang="en-US" sz="1600">
                <a:solidFill>
                  <a:srgbClr val="660066"/>
                </a:solidFill>
              </a:rPr>
              <a:t>ROR</a:t>
            </a:r>
          </a:p>
        </p:txBody>
      </p:sp>
      <p:sp>
        <p:nvSpPr>
          <p:cNvPr id="71698" name="Line 18"/>
          <p:cNvSpPr>
            <a:spLocks noChangeShapeType="1"/>
          </p:cNvSpPr>
          <p:nvPr/>
        </p:nvSpPr>
        <p:spPr bwMode="auto">
          <a:xfrm>
            <a:off x="2722563" y="5546725"/>
            <a:ext cx="0" cy="750888"/>
          </a:xfrm>
          <a:prstGeom prst="line">
            <a:avLst/>
          </a:prstGeom>
          <a:noFill/>
          <a:ln w="28575">
            <a:solidFill>
              <a:srgbClr val="660066"/>
            </a:solidFill>
            <a:round/>
            <a:headEnd type="triangle" w="med" len="med"/>
            <a:tailEnd/>
          </a:ln>
          <a:effectLst/>
        </p:spPr>
        <p:txBody>
          <a:bodyPr wrap="none">
            <a:spAutoFit/>
          </a:bodyPr>
          <a:lstStyle/>
          <a:p>
            <a:endParaRPr lang="en-IN"/>
          </a:p>
        </p:txBody>
      </p:sp>
      <p:sp>
        <p:nvSpPr>
          <p:cNvPr id="71699" name="Line 19"/>
          <p:cNvSpPr>
            <a:spLocks noChangeShapeType="1"/>
          </p:cNvSpPr>
          <p:nvPr/>
        </p:nvSpPr>
        <p:spPr bwMode="auto">
          <a:xfrm>
            <a:off x="1362075" y="5465763"/>
            <a:ext cx="0" cy="914400"/>
          </a:xfrm>
          <a:prstGeom prst="line">
            <a:avLst/>
          </a:prstGeom>
          <a:noFill/>
          <a:ln w="9525">
            <a:solidFill>
              <a:srgbClr val="660066"/>
            </a:solidFill>
            <a:round/>
            <a:headEnd/>
            <a:tailEnd/>
          </a:ln>
          <a:effectLst/>
        </p:spPr>
        <p:txBody>
          <a:bodyPr wrap="none">
            <a:spAutoFit/>
          </a:bodyPr>
          <a:lstStyle/>
          <a:p>
            <a:endParaRPr lang="en-IN"/>
          </a:p>
        </p:txBody>
      </p:sp>
      <p:sp>
        <p:nvSpPr>
          <p:cNvPr id="71700" name="Text Box 20"/>
          <p:cNvSpPr txBox="1">
            <a:spLocks noChangeArrowheads="1"/>
          </p:cNvSpPr>
          <p:nvPr/>
        </p:nvSpPr>
        <p:spPr bwMode="auto">
          <a:xfrm>
            <a:off x="1217613" y="6477000"/>
            <a:ext cx="1349375" cy="304800"/>
          </a:xfrm>
          <a:prstGeom prst="rect">
            <a:avLst/>
          </a:prstGeom>
          <a:noFill/>
          <a:ln w="9525" algn="ctr">
            <a:noFill/>
            <a:miter lim="800000"/>
            <a:headEnd/>
            <a:tailEnd/>
          </a:ln>
          <a:effectLst/>
        </p:spPr>
        <p:txBody>
          <a:bodyPr wrap="none">
            <a:spAutoFit/>
          </a:bodyPr>
          <a:lstStyle/>
          <a:p>
            <a:r>
              <a:rPr lang="en-US" dirty="0">
                <a:solidFill>
                  <a:srgbClr val="3333FF"/>
                </a:solidFill>
              </a:rPr>
              <a:t>Anti-Clockwise</a:t>
            </a:r>
          </a:p>
        </p:txBody>
      </p:sp>
      <p:sp>
        <p:nvSpPr>
          <p:cNvPr id="71701" name="Text Box 21"/>
          <p:cNvSpPr txBox="1">
            <a:spLocks noChangeArrowheads="1"/>
          </p:cNvSpPr>
          <p:nvPr/>
        </p:nvSpPr>
        <p:spPr bwMode="auto">
          <a:xfrm>
            <a:off x="2468563" y="6305550"/>
            <a:ext cx="984250" cy="304800"/>
          </a:xfrm>
          <a:prstGeom prst="rect">
            <a:avLst/>
          </a:prstGeom>
          <a:noFill/>
          <a:ln w="9525" algn="ctr">
            <a:noFill/>
            <a:miter lim="800000"/>
            <a:headEnd/>
            <a:tailEnd/>
          </a:ln>
          <a:effectLst/>
        </p:spPr>
        <p:txBody>
          <a:bodyPr wrap="none">
            <a:spAutoFit/>
          </a:bodyPr>
          <a:lstStyle/>
          <a:p>
            <a:r>
              <a:rPr lang="en-US">
                <a:solidFill>
                  <a:srgbClr val="660066"/>
                </a:solidFill>
              </a:rPr>
              <a:t>Clockwise</a:t>
            </a:r>
          </a:p>
        </p:txBody>
      </p:sp>
      <p:sp>
        <p:nvSpPr>
          <p:cNvPr id="71703" name="Freeform 23"/>
          <p:cNvSpPr>
            <a:spLocks/>
          </p:cNvSpPr>
          <p:nvPr/>
        </p:nvSpPr>
        <p:spPr bwMode="auto">
          <a:xfrm>
            <a:off x="1154113" y="5307013"/>
            <a:ext cx="873125" cy="263525"/>
          </a:xfrm>
          <a:custGeom>
            <a:avLst/>
            <a:gdLst/>
            <a:ahLst/>
            <a:cxnLst>
              <a:cxn ang="0">
                <a:pos x="118" y="113"/>
              </a:cxn>
              <a:cxn ang="0">
                <a:pos x="46" y="113"/>
              </a:cxn>
              <a:cxn ang="0">
                <a:pos x="75" y="12"/>
              </a:cxn>
              <a:cxn ang="0">
                <a:pos x="497" y="41"/>
              </a:cxn>
              <a:cxn ang="0">
                <a:pos x="396" y="166"/>
              </a:cxn>
            </a:cxnLst>
            <a:rect l="0" t="0" r="r" b="b"/>
            <a:pathLst>
              <a:path w="550" h="166">
                <a:moveTo>
                  <a:pt x="118" y="113"/>
                </a:moveTo>
                <a:cubicBezTo>
                  <a:pt x="85" y="121"/>
                  <a:pt x="53" y="130"/>
                  <a:pt x="46" y="113"/>
                </a:cubicBezTo>
                <a:cubicBezTo>
                  <a:pt x="39" y="96"/>
                  <a:pt x="0" y="24"/>
                  <a:pt x="75" y="12"/>
                </a:cubicBezTo>
                <a:cubicBezTo>
                  <a:pt x="150" y="0"/>
                  <a:pt x="444" y="15"/>
                  <a:pt x="497" y="41"/>
                </a:cubicBezTo>
                <a:cubicBezTo>
                  <a:pt x="550" y="67"/>
                  <a:pt x="413" y="145"/>
                  <a:pt x="396" y="166"/>
                </a:cubicBezTo>
              </a:path>
            </a:pathLst>
          </a:custGeom>
          <a:noFill/>
          <a:ln w="9525" cap="flat" cmpd="sng">
            <a:solidFill>
              <a:srgbClr val="660066"/>
            </a:solidFill>
            <a:prstDash val="solid"/>
            <a:round/>
            <a:headEnd type="none" w="med" len="med"/>
            <a:tailEnd type="triangle" w="med" len="med"/>
          </a:ln>
          <a:effectLst/>
        </p:spPr>
        <p:txBody>
          <a:bodyPr wrap="none">
            <a:spAutoFit/>
          </a:bodyPr>
          <a:lstStyle/>
          <a:p>
            <a:endParaRPr lang="en-IN"/>
          </a:p>
        </p:txBody>
      </p:sp>
      <p:sp>
        <p:nvSpPr>
          <p:cNvPr id="71704" name="Text Box 24"/>
          <p:cNvSpPr txBox="1">
            <a:spLocks noChangeArrowheads="1"/>
          </p:cNvSpPr>
          <p:nvPr/>
        </p:nvSpPr>
        <p:spPr bwMode="auto">
          <a:xfrm>
            <a:off x="1614488" y="5100638"/>
            <a:ext cx="496887" cy="274637"/>
          </a:xfrm>
          <a:prstGeom prst="rect">
            <a:avLst/>
          </a:prstGeom>
          <a:noFill/>
          <a:ln w="9525" algn="ctr">
            <a:noFill/>
            <a:miter lim="800000"/>
            <a:headEnd/>
            <a:tailEnd/>
          </a:ln>
          <a:effectLst/>
        </p:spPr>
        <p:txBody>
          <a:bodyPr wrap="none">
            <a:spAutoFit/>
          </a:bodyPr>
          <a:lstStyle/>
          <a:p>
            <a:r>
              <a:rPr lang="en-US" sz="1200">
                <a:solidFill>
                  <a:srgbClr val="3333FF"/>
                </a:solidFill>
              </a:rPr>
              <a:t>ROL</a:t>
            </a:r>
          </a:p>
        </p:txBody>
      </p:sp>
      <p:sp>
        <p:nvSpPr>
          <p:cNvPr id="71705" name="Line 25"/>
          <p:cNvSpPr>
            <a:spLocks noChangeShapeType="1"/>
          </p:cNvSpPr>
          <p:nvPr/>
        </p:nvSpPr>
        <p:spPr bwMode="auto">
          <a:xfrm flipH="1">
            <a:off x="1257300" y="5486400"/>
            <a:ext cx="76200" cy="15875"/>
          </a:xfrm>
          <a:prstGeom prst="line">
            <a:avLst/>
          </a:prstGeom>
          <a:noFill/>
          <a:ln w="9525">
            <a:solidFill>
              <a:srgbClr val="660066"/>
            </a:solidFill>
            <a:round/>
            <a:headEnd/>
            <a:tailEnd type="triangle" w="med" len="med"/>
          </a:ln>
          <a:effectLst/>
        </p:spPr>
        <p:txBody>
          <a:bodyPr wrap="none">
            <a:spAutoFit/>
          </a:bodyPr>
          <a:lstStyle/>
          <a:p>
            <a:endParaRPr lang="en-IN"/>
          </a:p>
        </p:txBody>
      </p:sp>
      <p:sp>
        <p:nvSpPr>
          <p:cNvPr id="71706" name="Text Box 26"/>
          <p:cNvSpPr txBox="1">
            <a:spLocks noChangeArrowheads="1"/>
          </p:cNvSpPr>
          <p:nvPr/>
        </p:nvSpPr>
        <p:spPr bwMode="auto">
          <a:xfrm>
            <a:off x="3176588" y="1031875"/>
            <a:ext cx="1397000" cy="304800"/>
          </a:xfrm>
          <a:prstGeom prst="rect">
            <a:avLst/>
          </a:prstGeom>
          <a:noFill/>
          <a:ln w="9525" algn="ctr">
            <a:noFill/>
            <a:miter lim="800000"/>
            <a:headEnd/>
            <a:tailEnd/>
          </a:ln>
          <a:effectLst/>
        </p:spPr>
        <p:txBody>
          <a:bodyPr wrap="none">
            <a:spAutoFit/>
          </a:bodyPr>
          <a:lstStyle/>
          <a:p>
            <a:r>
              <a:rPr lang="en-US">
                <a:solidFill>
                  <a:srgbClr val="FF0000"/>
                </a:solidFill>
              </a:rPr>
              <a:t>1</a:t>
            </a:r>
            <a:r>
              <a:rPr lang="en-US"/>
              <a:t> activates coil </a:t>
            </a:r>
          </a:p>
        </p:txBody>
      </p:sp>
      <p:sp>
        <p:nvSpPr>
          <p:cNvPr id="71707" name="Text Box 27"/>
          <p:cNvSpPr txBox="1">
            <a:spLocks noChangeArrowheads="1"/>
          </p:cNvSpPr>
          <p:nvPr/>
        </p:nvSpPr>
        <p:spPr bwMode="auto">
          <a:xfrm>
            <a:off x="2971800" y="5291138"/>
            <a:ext cx="4170363" cy="517525"/>
          </a:xfrm>
          <a:prstGeom prst="rect">
            <a:avLst/>
          </a:prstGeom>
          <a:noFill/>
          <a:ln w="9525" algn="ctr">
            <a:noFill/>
            <a:miter lim="800000"/>
            <a:headEnd/>
            <a:tailEnd/>
          </a:ln>
          <a:effectLst/>
        </p:spPr>
        <p:txBody>
          <a:bodyPr wrap="none">
            <a:spAutoFit/>
          </a:bodyPr>
          <a:lstStyle/>
          <a:p>
            <a:r>
              <a:rPr lang="en-US">
                <a:solidFill>
                  <a:srgbClr val="FF0000"/>
                </a:solidFill>
              </a:rPr>
              <a:t>Rotate instruction operates on whole byte</a:t>
            </a:r>
          </a:p>
          <a:p>
            <a:r>
              <a:rPr lang="en-US">
                <a:solidFill>
                  <a:srgbClr val="FF0000"/>
                </a:solidFill>
              </a:rPr>
              <a:t>We want to rotate half the byte</a:t>
            </a:r>
            <a:r>
              <a:rPr lang="en-US">
                <a:solidFill>
                  <a:srgbClr val="FF0000"/>
                </a:solidFill>
                <a:sym typeface="Wingdings" pitchFamily="2" charset="2"/>
              </a:rPr>
              <a:t> duplicate pattern!</a:t>
            </a:r>
            <a:endParaRPr lang="en-US">
              <a:solidFill>
                <a:srgbClr val="FF0000"/>
              </a:solidFill>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33400"/>
          </a:xfrm>
        </p:spPr>
        <p:txBody>
          <a:bodyPr/>
          <a:lstStyle/>
          <a:p>
            <a:r>
              <a:rPr lang="en-IN" sz="3200" dirty="0" smtClean="0">
                <a:latin typeface="Times New Roman" pitchFamily="18" charset="0"/>
                <a:cs typeface="Times New Roman" pitchFamily="18" charset="0"/>
              </a:rPr>
              <a:t>Assembly language program for stepper motor to rotate anticlockwise direction</a:t>
            </a:r>
            <a:endParaRPr lang="en-IN"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19200"/>
            <a:ext cx="8229600" cy="4648200"/>
          </a:xfrm>
        </p:spPr>
        <p:txBody>
          <a:bodyPr/>
          <a:lstStyle/>
          <a:p>
            <a:r>
              <a:rPr lang="en-US" sz="1100" dirty="0" smtClean="0"/>
              <a:t>MOV AL,80 </a:t>
            </a:r>
          </a:p>
          <a:p>
            <a:r>
              <a:rPr lang="en-US" sz="1100" dirty="0" smtClean="0"/>
              <a:t>MOV DX,0FFC6 </a:t>
            </a:r>
          </a:p>
          <a:p>
            <a:r>
              <a:rPr lang="en-US" sz="1100" dirty="0" smtClean="0"/>
              <a:t>OUT DX </a:t>
            </a:r>
          </a:p>
          <a:p>
            <a:r>
              <a:rPr lang="en-US" sz="1100" dirty="0" smtClean="0"/>
              <a:t>A0:MOV BX,02</a:t>
            </a:r>
          </a:p>
          <a:p>
            <a:r>
              <a:rPr lang="en-US" sz="1100" dirty="0" smtClean="0"/>
              <a:t>A1:MOV CX,00FF </a:t>
            </a:r>
          </a:p>
          <a:p>
            <a:r>
              <a:rPr lang="en-US" sz="1100" dirty="0" smtClean="0"/>
              <a:t>A2:MOV AL,77 </a:t>
            </a:r>
          </a:p>
          <a:p>
            <a:r>
              <a:rPr lang="en-US" sz="1100" dirty="0" smtClean="0"/>
              <a:t>MOV DX,0FFC4 </a:t>
            </a:r>
          </a:p>
          <a:p>
            <a:r>
              <a:rPr lang="en-US" sz="1100" dirty="0" smtClean="0"/>
              <a:t>OUT DX CALL DELAY </a:t>
            </a:r>
          </a:p>
          <a:p>
            <a:r>
              <a:rPr lang="en-US" sz="1100" dirty="0" smtClean="0"/>
              <a:t>MOV AL,0BB</a:t>
            </a:r>
          </a:p>
          <a:p>
            <a:r>
              <a:rPr lang="en-US" sz="1100" dirty="0" smtClean="0"/>
              <a:t>MOV DX,0FFC4 </a:t>
            </a:r>
          </a:p>
          <a:p>
            <a:r>
              <a:rPr lang="en-US" sz="1100" dirty="0" smtClean="0"/>
              <a:t>OUT DX CALL DELAY </a:t>
            </a:r>
          </a:p>
          <a:p>
            <a:r>
              <a:rPr lang="en-US" sz="1100" dirty="0" smtClean="0"/>
              <a:t>MOV AL,0DD</a:t>
            </a:r>
          </a:p>
          <a:p>
            <a:r>
              <a:rPr lang="en-US" sz="1100" dirty="0" smtClean="0"/>
              <a:t>MOV DX,0FFC4 </a:t>
            </a:r>
          </a:p>
          <a:p>
            <a:r>
              <a:rPr lang="en-US" sz="1100" dirty="0" smtClean="0"/>
              <a:t>OUT DX </a:t>
            </a:r>
          </a:p>
          <a:p>
            <a:r>
              <a:rPr lang="en-US" sz="1100" dirty="0" smtClean="0"/>
              <a:t>CALL DELAY </a:t>
            </a:r>
          </a:p>
          <a:p>
            <a:r>
              <a:rPr lang="en-US" sz="1100" dirty="0" smtClean="0"/>
              <a:t>MOV AL,0EE</a:t>
            </a:r>
          </a:p>
          <a:p>
            <a:r>
              <a:rPr lang="en-US" sz="1100" dirty="0" smtClean="0"/>
              <a:t>MOV DX, 0FFC4 </a:t>
            </a:r>
          </a:p>
          <a:p>
            <a:r>
              <a:rPr lang="en-US" sz="1100" dirty="0" smtClean="0"/>
              <a:t>OUT DX </a:t>
            </a:r>
          </a:p>
          <a:p>
            <a:r>
              <a:rPr lang="en-US" sz="1100" dirty="0" smtClean="0"/>
              <a:t>CALL DELAY </a:t>
            </a:r>
          </a:p>
          <a:p>
            <a:r>
              <a:rPr lang="en-US" sz="1100" dirty="0" smtClean="0"/>
              <a:t>LOOP A1 </a:t>
            </a:r>
          </a:p>
          <a:p>
            <a:r>
              <a:rPr lang="en-US" sz="1100" dirty="0" smtClean="0"/>
              <a:t>DEC BX </a:t>
            </a:r>
          </a:p>
          <a:p>
            <a:r>
              <a:rPr lang="en-US" sz="1100" dirty="0" smtClean="0"/>
              <a:t>JNZ A2</a:t>
            </a:r>
          </a:p>
          <a:p>
            <a:endParaRPr lang="en-IN" sz="1100"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spTree>
  </p:cSld>
  <p:clrMapOvr>
    <a:masterClrMapping/>
  </p:clrMapOv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09600"/>
          </a:xfrm>
        </p:spPr>
        <p:txBody>
          <a:bodyPr/>
          <a:lstStyle/>
          <a:p>
            <a:r>
              <a:rPr lang="en-IN" sz="2400" dirty="0" smtClean="0">
                <a:latin typeface="Times New Roman" pitchFamily="18" charset="0"/>
                <a:cs typeface="Times New Roman" pitchFamily="18" charset="0"/>
              </a:rPr>
              <a:t>Assembly language program for stepper motor to rotate anticlockwise direction</a:t>
            </a:r>
            <a:endParaRPr lang="en-IN" sz="24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19200"/>
            <a:ext cx="8229600" cy="4648200"/>
          </a:xfrm>
        </p:spPr>
        <p:txBody>
          <a:bodyPr/>
          <a:lstStyle/>
          <a:p>
            <a:r>
              <a:rPr lang="en-US" sz="1100" dirty="0" smtClean="0"/>
              <a:t>MOV AL,80 MOV DX,OFFC6 OUT DX MOV BX,0002</a:t>
            </a:r>
          </a:p>
          <a:p>
            <a:r>
              <a:rPr lang="en-US" sz="1100" dirty="0" smtClean="0"/>
              <a:t>MOV CX,00FF MOV AL,0EE MOV DX,0FFC4 OUT DX CALL DELAY MOV AL,0DD</a:t>
            </a:r>
          </a:p>
          <a:p>
            <a:r>
              <a:rPr lang="en-US" sz="1100" dirty="0" smtClean="0"/>
              <a:t>MOV DX,0FFC4 OUT DX CALL DELAY MOV AL,0BB</a:t>
            </a:r>
          </a:p>
          <a:p>
            <a:r>
              <a:rPr lang="en-US" sz="1100" dirty="0" smtClean="0"/>
              <a:t>MOV DX,0FFC4 OUT DX CALL DELAY MOV AL,077</a:t>
            </a:r>
          </a:p>
          <a:p>
            <a:r>
              <a:rPr lang="en-US" sz="1100" smtClean="0"/>
              <a:t>MOV DX,0FFC4 OUT DX CALL DELAY LOOP A1 DEC BX JNZ A2</a:t>
            </a:r>
          </a:p>
          <a:p>
            <a:endParaRPr lang="en-IN" sz="1100"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spTree>
  </p:cSld>
  <p:clrMapOvr>
    <a:masterClrMapping/>
  </p:clrMapOv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pPr algn="ctr"/>
            <a:r>
              <a:rPr lang="en-US" sz="4000" dirty="0" smtClean="0">
                <a:latin typeface="Times New Roman" pitchFamily="18" charset="0"/>
                <a:cs typeface="Times New Roman" pitchFamily="18" charset="0"/>
              </a:rPr>
              <a:t>Interfacing a MP To Keyboard </a:t>
            </a:r>
            <a:endParaRPr lang="en-US" sz="4000" dirty="0">
              <a:latin typeface="Times New Roman" pitchFamily="18" charset="0"/>
              <a:cs typeface="Times New Roman" pitchFamily="18" charset="0"/>
            </a:endParaRPr>
          </a:p>
        </p:txBody>
      </p:sp>
      <p:sp>
        <p:nvSpPr>
          <p:cNvPr id="3" name="Content Placeholder 2"/>
          <p:cNvSpPr>
            <a:spLocks noGrp="1"/>
          </p:cNvSpPr>
          <p:nvPr>
            <p:ph idx="1"/>
          </p:nvPr>
        </p:nvSpPr>
        <p:spPr>
          <a:xfrm>
            <a:off x="381000" y="1371600"/>
            <a:ext cx="8534400" cy="4419600"/>
          </a:xfrm>
        </p:spPr>
        <p:txBody>
          <a:bodyPr/>
          <a:lstStyle/>
          <a:p>
            <a:r>
              <a:rPr lang="en-US" sz="2800" dirty="0" smtClean="0">
                <a:latin typeface="Times New Roman" pitchFamily="18" charset="0"/>
                <a:cs typeface="Times New Roman" pitchFamily="18" charset="0"/>
              </a:rPr>
              <a:t>When you press a key on your computer, you are activating a switch. There are many different ways of making these switches. </a:t>
            </a:r>
          </a:p>
          <a:p>
            <a:r>
              <a:rPr lang="en-US" sz="2800" dirty="0" smtClean="0">
                <a:latin typeface="Times New Roman" pitchFamily="18" charset="0"/>
                <a:cs typeface="Times New Roman" pitchFamily="18" charset="0"/>
              </a:rPr>
              <a:t>the most common types. </a:t>
            </a:r>
          </a:p>
          <a:p>
            <a:pPr marL="1035050" lvl="1" indent="-404813">
              <a:lnSpc>
                <a:spcPct val="150000"/>
              </a:lnSpc>
            </a:pPr>
            <a:r>
              <a:rPr lang="en-US" sz="2400" b="1" i="1" dirty="0" smtClean="0">
                <a:latin typeface="Times New Roman" pitchFamily="18" charset="0"/>
                <a:cs typeface="Times New Roman" pitchFamily="18" charset="0"/>
              </a:rPr>
              <a:t>Mechanical key switches: </a:t>
            </a:r>
          </a:p>
          <a:p>
            <a:pPr marL="1035050" lvl="1" indent="-404813">
              <a:lnSpc>
                <a:spcPct val="150000"/>
              </a:lnSpc>
            </a:pPr>
            <a:r>
              <a:rPr lang="en-US" sz="2400" b="1" i="1" dirty="0" smtClean="0">
                <a:latin typeface="Times New Roman" pitchFamily="18" charset="0"/>
                <a:cs typeface="Times New Roman" pitchFamily="18" charset="0"/>
              </a:rPr>
              <a:t>Membrane key switches: </a:t>
            </a:r>
          </a:p>
          <a:p>
            <a:pPr marL="1035050" lvl="1" indent="-404813">
              <a:lnSpc>
                <a:spcPct val="150000"/>
              </a:lnSpc>
            </a:pPr>
            <a:r>
              <a:rPr lang="en-US" sz="2400" b="1" i="1" dirty="0" smtClean="0">
                <a:latin typeface="Times New Roman" pitchFamily="18" charset="0"/>
                <a:cs typeface="Times New Roman" pitchFamily="18" charset="0"/>
              </a:rPr>
              <a:t>Capacitive key switches: </a:t>
            </a:r>
          </a:p>
          <a:p>
            <a:pPr marL="1035050" lvl="1" indent="-404813">
              <a:lnSpc>
                <a:spcPct val="150000"/>
              </a:lnSpc>
            </a:pPr>
            <a:r>
              <a:rPr lang="en-US" sz="2400" b="1" i="1" dirty="0" smtClean="0">
                <a:latin typeface="Times New Roman" pitchFamily="18" charset="0"/>
                <a:cs typeface="Times New Roman" pitchFamily="18" charset="0"/>
              </a:rPr>
              <a:t>Hall effect key switches: </a:t>
            </a: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09600" y="381000"/>
            <a:ext cx="7772400" cy="685800"/>
          </a:xfrm>
        </p:spPr>
        <p:txBody>
          <a:bodyPr/>
          <a:lstStyle/>
          <a:p>
            <a:pPr algn="ctr"/>
            <a:r>
              <a:rPr lang="en-US" sz="4000" dirty="0">
                <a:latin typeface="Times New Roman" pitchFamily="18" charset="0"/>
                <a:cs typeface="Times New Roman" pitchFamily="18" charset="0"/>
              </a:rPr>
              <a:t>Memory-Mapped I/O</a:t>
            </a:r>
          </a:p>
        </p:txBody>
      </p:sp>
      <p:sp>
        <p:nvSpPr>
          <p:cNvPr id="31747" name="Rectangle 3"/>
          <p:cNvSpPr>
            <a:spLocks noGrp="1" noChangeArrowheads="1"/>
          </p:cNvSpPr>
          <p:nvPr>
            <p:ph type="body" idx="1"/>
          </p:nvPr>
        </p:nvSpPr>
        <p:spPr>
          <a:xfrm>
            <a:off x="685800" y="1371600"/>
            <a:ext cx="8153400" cy="4800600"/>
          </a:xfrm>
        </p:spPr>
        <p:txBody>
          <a:bodyPr/>
          <a:lstStyle/>
          <a:p>
            <a:pPr>
              <a:lnSpc>
                <a:spcPct val="80000"/>
              </a:lnSpc>
            </a:pPr>
            <a:r>
              <a:rPr lang="en-US" sz="2800" b="1" dirty="0">
                <a:latin typeface="Times New Roman" pitchFamily="18" charset="0"/>
                <a:cs typeface="Times New Roman" pitchFamily="18" charset="0"/>
              </a:rPr>
              <a:t>I/O Devices and memory share the same address space.</a:t>
            </a:r>
          </a:p>
          <a:p>
            <a:pPr lvl="1">
              <a:lnSpc>
                <a:spcPct val="80000"/>
              </a:lnSpc>
            </a:pPr>
            <a:r>
              <a:rPr lang="en-US" sz="2600" dirty="0">
                <a:latin typeface="Times New Roman" pitchFamily="18" charset="0"/>
                <a:cs typeface="Times New Roman" pitchFamily="18" charset="0"/>
              </a:rPr>
              <a:t>Each I/O Device is assigned a unique set of addresses.</a:t>
            </a:r>
          </a:p>
          <a:p>
            <a:pPr lvl="1">
              <a:lnSpc>
                <a:spcPct val="80000"/>
              </a:lnSpc>
            </a:pPr>
            <a:r>
              <a:rPr lang="en-US" sz="2600" dirty="0">
                <a:latin typeface="Times New Roman" pitchFamily="18" charset="0"/>
                <a:cs typeface="Times New Roman" pitchFamily="18" charset="0"/>
              </a:rPr>
              <a:t>When the processor places a particular address on the address lines, the device recognizing this address responds to the commands on the control lines.</a:t>
            </a:r>
          </a:p>
          <a:p>
            <a:pPr lvl="1">
              <a:lnSpc>
                <a:spcPct val="80000"/>
              </a:lnSpc>
            </a:pPr>
            <a:r>
              <a:rPr lang="en-US" sz="2600" dirty="0">
                <a:latin typeface="Times New Roman" pitchFamily="18" charset="0"/>
                <a:cs typeface="Times New Roman" pitchFamily="18" charset="0"/>
              </a:rPr>
              <a:t>The processor requests either a read or a write operation, and the requested data is transferred over the data lines.</a:t>
            </a:r>
          </a:p>
          <a:p>
            <a:pPr lvl="1">
              <a:lnSpc>
                <a:spcPct val="80000"/>
              </a:lnSpc>
            </a:pPr>
            <a:r>
              <a:rPr lang="en-US" sz="2600" dirty="0">
                <a:latin typeface="Times New Roman" pitchFamily="18" charset="0"/>
                <a:cs typeface="Times New Roman" pitchFamily="18" charset="0"/>
              </a:rPr>
              <a:t>Any machine instruction that can access memory can be used to transfer data to/from I/O devices.</a:t>
            </a:r>
          </a:p>
          <a:p>
            <a:pPr lvl="2">
              <a:lnSpc>
                <a:spcPct val="80000"/>
              </a:lnSpc>
            </a:pPr>
            <a:r>
              <a:rPr lang="en-US" sz="2600" dirty="0" err="1">
                <a:latin typeface="Times New Roman" pitchFamily="18" charset="0"/>
                <a:cs typeface="Times New Roman" pitchFamily="18" charset="0"/>
              </a:rPr>
              <a:t>Mov</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datain</a:t>
            </a:r>
            <a:r>
              <a:rPr lang="en-US" sz="2600" dirty="0">
                <a:latin typeface="Times New Roman" pitchFamily="18" charset="0"/>
                <a:cs typeface="Times New Roman" pitchFamily="18" charset="0"/>
              </a:rPr>
              <a:t>, R0</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pPr algn="ctr"/>
            <a:r>
              <a:rPr lang="en-US" sz="4000" dirty="0" smtClean="0">
                <a:latin typeface="Times New Roman" pitchFamily="18" charset="0"/>
                <a:cs typeface="Times New Roman" pitchFamily="18" charset="0"/>
              </a:rPr>
              <a:t>Interfacing a Microprocessor To Keyboard </a:t>
            </a:r>
            <a:endParaRPr lang="en-US" sz="40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447800"/>
            <a:ext cx="8229600" cy="4419600"/>
          </a:xfrm>
        </p:spPr>
        <p:txBody>
          <a:bodyPr/>
          <a:lstStyle/>
          <a:p>
            <a:r>
              <a:rPr lang="en-US" sz="2800" dirty="0" smtClean="0">
                <a:latin typeface="Times New Roman" pitchFamily="18" charset="0"/>
                <a:cs typeface="Times New Roman" pitchFamily="18" charset="0"/>
              </a:rPr>
              <a:t>Mechanical key switches: </a:t>
            </a:r>
          </a:p>
          <a:p>
            <a:pPr lvl="1"/>
            <a:r>
              <a:rPr lang="en-US" sz="2000" dirty="0" smtClean="0">
                <a:latin typeface="Times New Roman" pitchFamily="18" charset="0"/>
                <a:cs typeface="Times New Roman" pitchFamily="18" charset="0"/>
              </a:rPr>
              <a:t>In mechanical-switch keys, two pieces of metal are pushed together when you press the key. The actual switch elements are often made of a phosphor-bronze alloy with gold platting on the contact areas. The key switch usually contains a spring to return the key to the non-pressed position and perhaps a small piece of foam to help damp out bouncing. </a:t>
            </a:r>
          </a:p>
          <a:p>
            <a:r>
              <a:rPr lang="en-US" sz="2800" dirty="0" smtClean="0">
                <a:latin typeface="Times New Roman" pitchFamily="18" charset="0"/>
                <a:cs typeface="Times New Roman" pitchFamily="18" charset="0"/>
              </a:rPr>
              <a:t>Membrane key switches: </a:t>
            </a:r>
          </a:p>
          <a:p>
            <a:pPr lvl="1"/>
            <a:r>
              <a:rPr lang="en-US" sz="2000" dirty="0" smtClean="0">
                <a:latin typeface="Times New Roman" pitchFamily="18" charset="0"/>
                <a:cs typeface="Times New Roman" pitchFamily="18" charset="0"/>
              </a:rPr>
              <a:t>These switches are really a special type of mechanical switches. They consist of a three-layer plastic or rubber sandwich. </a:t>
            </a:r>
          </a:p>
          <a:p>
            <a:pPr lvl="1"/>
            <a:r>
              <a:rPr lang="en-US" sz="2000" dirty="0" smtClean="0">
                <a:latin typeface="Times New Roman" pitchFamily="18" charset="0"/>
                <a:cs typeface="Times New Roman" pitchFamily="18" charset="0"/>
              </a:rPr>
              <a:t>The top layer has a conductive line of silver ink running under each key position. The bottom layer has a conductive line of silver ink running under each column of keys. </a:t>
            </a: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spTree>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pPr algn="ctr"/>
            <a:r>
              <a:rPr lang="en-US" sz="4000" dirty="0" smtClean="0">
                <a:latin typeface="Times New Roman" pitchFamily="18" charset="0"/>
                <a:cs typeface="Times New Roman" pitchFamily="18" charset="0"/>
              </a:rPr>
              <a:t>Interfacing a Microprocessor To Keyboard </a:t>
            </a:r>
            <a:endParaRPr lang="en-US" sz="40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447800"/>
            <a:ext cx="8229600" cy="4419600"/>
          </a:xfrm>
        </p:spPr>
        <p:txBody>
          <a:bodyPr/>
          <a:lstStyle/>
          <a:p>
            <a:r>
              <a:rPr lang="en-US" sz="2800" dirty="0" smtClean="0">
                <a:latin typeface="Times New Roman" pitchFamily="18" charset="0"/>
                <a:cs typeface="Times New Roman" pitchFamily="18" charset="0"/>
              </a:rPr>
              <a:t>Capacitive key switches: </a:t>
            </a:r>
          </a:p>
          <a:p>
            <a:pPr lvl="1"/>
            <a:r>
              <a:rPr lang="en-US" sz="2000" dirty="0" smtClean="0">
                <a:latin typeface="Times New Roman" pitchFamily="18" charset="0"/>
                <a:cs typeface="Times New Roman" pitchFamily="18" charset="0"/>
              </a:rPr>
              <a:t>A capacitive key switch has two small metal plates on the printed circuit board and another metal plate on the bottom of a piece of foam. </a:t>
            </a:r>
          </a:p>
          <a:p>
            <a:pPr lvl="1"/>
            <a:r>
              <a:rPr lang="en-US" sz="2000" dirty="0" smtClean="0">
                <a:latin typeface="Times New Roman" pitchFamily="18" charset="0"/>
                <a:cs typeface="Times New Roman" pitchFamily="18" charset="0"/>
              </a:rPr>
              <a:t>When u press the key, the movable plate is pushed closer to fixed plate. This changes the capacitance between the fixed plates. Sense amplifier circuitry detects this change in capacitance and produce a logic level signal that indicates a key has been pressed. </a:t>
            </a:r>
          </a:p>
          <a:p>
            <a:r>
              <a:rPr lang="en-US" sz="2800" dirty="0" smtClean="0">
                <a:latin typeface="Times New Roman" pitchFamily="18" charset="0"/>
                <a:cs typeface="Times New Roman" pitchFamily="18" charset="0"/>
              </a:rPr>
              <a:t>Hall effect key switches: </a:t>
            </a:r>
          </a:p>
          <a:p>
            <a:pPr lvl="1"/>
            <a:r>
              <a:rPr lang="en-US" sz="2000" dirty="0" smtClean="0">
                <a:latin typeface="Times New Roman" pitchFamily="18" charset="0"/>
                <a:cs typeface="Times New Roman" pitchFamily="18" charset="0"/>
              </a:rPr>
              <a:t>This is another type of switch which has no mechanical contact. It takes advantage of the deflection of a moving charge by a magnetic field. </a:t>
            </a:r>
            <a:endParaRPr lang="en-US" sz="2000"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spTree>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z="2800" dirty="0" smtClean="0">
                <a:latin typeface="Times New Roman" pitchFamily="18" charset="0"/>
                <a:cs typeface="Times New Roman" pitchFamily="18" charset="0"/>
              </a:rPr>
              <a:t>Keyboard Circuit Connections and Interfacing </a:t>
            </a: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447800"/>
            <a:ext cx="8229600" cy="4419600"/>
          </a:xfrm>
        </p:spPr>
        <p:txBody>
          <a:bodyPr/>
          <a:lstStyle/>
          <a:p>
            <a:r>
              <a:rPr lang="en-US" sz="2400" dirty="0" smtClean="0">
                <a:latin typeface="Times New Roman" pitchFamily="18" charset="0"/>
                <a:cs typeface="Times New Roman" pitchFamily="18" charset="0"/>
              </a:rPr>
              <a:t>In most keyboards, the key switches are connecting in a matrix of rows and columns, as shown in fig. </a:t>
            </a:r>
          </a:p>
          <a:p>
            <a:r>
              <a:rPr lang="en-US" sz="2400" dirty="0" smtClean="0">
                <a:latin typeface="Times New Roman" pitchFamily="18" charset="0"/>
                <a:cs typeface="Times New Roman" pitchFamily="18" charset="0"/>
              </a:rPr>
              <a:t>We will use simple mechanical switches for our examples, but the principle is same for other type of switches. </a:t>
            </a:r>
          </a:p>
          <a:p>
            <a:r>
              <a:rPr lang="en-US" sz="2400" dirty="0" smtClean="0">
                <a:latin typeface="Times New Roman" pitchFamily="18" charset="0"/>
                <a:cs typeface="Times New Roman" pitchFamily="18" charset="0"/>
              </a:rPr>
              <a:t>Getting meaningful data from a keyboard, it requires the following three major tasks: </a:t>
            </a:r>
          </a:p>
          <a:p>
            <a:pPr lvl="1"/>
            <a:r>
              <a:rPr lang="en-US" sz="2000" dirty="0" smtClean="0">
                <a:latin typeface="Times New Roman" pitchFamily="18" charset="0"/>
                <a:cs typeface="Times New Roman" pitchFamily="18" charset="0"/>
              </a:rPr>
              <a:t>Detect a key  press. </a:t>
            </a:r>
          </a:p>
          <a:p>
            <a:pPr lvl="1"/>
            <a:r>
              <a:rPr lang="en-US" sz="2000" dirty="0" err="1" smtClean="0">
                <a:latin typeface="Times New Roman" pitchFamily="18" charset="0"/>
                <a:cs typeface="Times New Roman" pitchFamily="18" charset="0"/>
              </a:rPr>
              <a:t>Debounce</a:t>
            </a:r>
            <a:r>
              <a:rPr lang="en-US" sz="2000" dirty="0" smtClean="0">
                <a:latin typeface="Times New Roman" pitchFamily="18" charset="0"/>
                <a:cs typeface="Times New Roman" pitchFamily="18" charset="0"/>
              </a:rPr>
              <a:t> the key press. </a:t>
            </a:r>
          </a:p>
          <a:p>
            <a:pPr lvl="1"/>
            <a:r>
              <a:rPr lang="en-US" sz="2000" dirty="0" smtClean="0">
                <a:latin typeface="Times New Roman" pitchFamily="18" charset="0"/>
                <a:cs typeface="Times New Roman" pitchFamily="18" charset="0"/>
              </a:rPr>
              <a:t>Encode the key press </a:t>
            </a:r>
          </a:p>
          <a:p>
            <a:r>
              <a:rPr lang="en-US" sz="2400" dirty="0" smtClean="0">
                <a:latin typeface="Times New Roman" pitchFamily="18" charset="0"/>
                <a:cs typeface="Times New Roman" pitchFamily="18" charset="0"/>
              </a:rPr>
              <a:t>Three tasks can be done with hardware, software, or a combination of two, depending on the application. </a:t>
            </a: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pic>
        <p:nvPicPr>
          <p:cNvPr id="5121" name="Picture 1"/>
          <p:cNvPicPr>
            <a:picLocks noChangeAspect="1" noChangeArrowheads="1"/>
          </p:cNvPicPr>
          <p:nvPr/>
        </p:nvPicPr>
        <p:blipFill>
          <a:blip r:embed="rId2" cstate="print"/>
          <a:srcRect/>
          <a:stretch>
            <a:fillRect/>
          </a:stretch>
        </p:blipFill>
        <p:spPr bwMode="auto">
          <a:xfrm>
            <a:off x="990600" y="838200"/>
            <a:ext cx="7010399" cy="5231289"/>
          </a:xfrm>
          <a:prstGeom prst="rect">
            <a:avLst/>
          </a:prstGeom>
          <a:noFill/>
          <a:ln w="9525">
            <a:noFill/>
            <a:miter lim="800000"/>
            <a:headEnd/>
            <a:tailEnd/>
          </a:ln>
          <a:effectLst/>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229600" cy="960438"/>
          </a:xfrm>
        </p:spPr>
        <p:txBody>
          <a:bodyPr/>
          <a:lstStyle/>
          <a:p>
            <a:r>
              <a:rPr lang="en-US" sz="3600" dirty="0" smtClean="0">
                <a:latin typeface="Times New Roman" pitchFamily="18" charset="0"/>
                <a:cs typeface="Times New Roman" pitchFamily="18" charset="0"/>
              </a:rPr>
              <a:t>Difference between isolated I/O and memory-mapped I/O.</a:t>
            </a:r>
            <a:endParaRPr lang="en-US" sz="3600" dirty="0">
              <a:latin typeface="Times New Roman" pitchFamily="18" charset="0"/>
              <a:cs typeface="Times New Roman" pitchFamily="18" charset="0"/>
            </a:endParaRPr>
          </a:p>
        </p:txBody>
      </p:sp>
      <p:sp>
        <p:nvSpPr>
          <p:cNvPr id="6" name="Text Placeholder 5"/>
          <p:cNvSpPr>
            <a:spLocks noGrp="1"/>
          </p:cNvSpPr>
          <p:nvPr>
            <p:ph type="body" idx="1"/>
          </p:nvPr>
        </p:nvSpPr>
        <p:spPr>
          <a:xfrm>
            <a:off x="457200" y="1535113"/>
            <a:ext cx="4040188" cy="522287"/>
          </a:xfrm>
        </p:spPr>
        <p:txBody>
          <a:bodyPr/>
          <a:lstStyle/>
          <a:p>
            <a:pPr algn="ctr"/>
            <a:r>
              <a:rPr lang="en-US" dirty="0" smtClean="0"/>
              <a:t>isolated I/O</a:t>
            </a:r>
            <a:endParaRPr lang="en-US" dirty="0"/>
          </a:p>
        </p:txBody>
      </p:sp>
      <p:sp>
        <p:nvSpPr>
          <p:cNvPr id="7" name="Content Placeholder 6"/>
          <p:cNvSpPr>
            <a:spLocks noGrp="1"/>
          </p:cNvSpPr>
          <p:nvPr>
            <p:ph sz="half" idx="2"/>
          </p:nvPr>
        </p:nvSpPr>
        <p:spPr>
          <a:xfrm>
            <a:off x="152400" y="2174875"/>
            <a:ext cx="4495800" cy="3951288"/>
          </a:xfrm>
        </p:spPr>
        <p:txBody>
          <a:bodyPr/>
          <a:lstStyle/>
          <a:p>
            <a:pPr marL="225425" indent="-225425"/>
            <a:r>
              <a:rPr lang="en-US" sz="1800" dirty="0" smtClean="0">
                <a:latin typeface="Times New Roman" pitchFamily="18" charset="0"/>
                <a:cs typeface="Times New Roman" pitchFamily="18" charset="0"/>
              </a:rPr>
              <a:t>The I/O locations are isolated from memory system in a separated I/O address space.</a:t>
            </a:r>
          </a:p>
          <a:p>
            <a:pPr marL="225425" indent="-225425"/>
            <a:r>
              <a:rPr lang="en-US" sz="1800" dirty="0" smtClean="0">
                <a:latin typeface="Times New Roman" pitchFamily="18" charset="0"/>
                <a:cs typeface="Times New Roman" pitchFamily="18" charset="0"/>
              </a:rPr>
              <a:t>Memory can be expanded to its full size without using any of memory space for I/O devices.	</a:t>
            </a:r>
          </a:p>
          <a:p>
            <a:pPr marL="225425" indent="-225425"/>
            <a:r>
              <a:rPr lang="en-US" sz="1800" dirty="0" smtClean="0">
                <a:latin typeface="Times New Roman" pitchFamily="18" charset="0"/>
                <a:cs typeface="Times New Roman" pitchFamily="18" charset="0"/>
              </a:rPr>
              <a:t>Data transfer between microprocessor and I/O requires IN, INS, OUT and OUTS instructions.	</a:t>
            </a:r>
          </a:p>
          <a:p>
            <a:pPr marL="225425" indent="-225425"/>
            <a:r>
              <a:rPr lang="en-US" sz="1800" dirty="0" smtClean="0">
                <a:latin typeface="Times New Roman" pitchFamily="18" charset="0"/>
                <a:cs typeface="Times New Roman" pitchFamily="18" charset="0"/>
              </a:rPr>
              <a:t>Faster because I/O instructions is specifically designed to run faster than memory instructions.</a:t>
            </a:r>
          </a:p>
          <a:p>
            <a:pPr marL="225425" indent="-225425"/>
            <a:r>
              <a:rPr lang="en-US" sz="1800" dirty="0" smtClean="0">
                <a:latin typeface="Times New Roman" pitchFamily="18" charset="0"/>
                <a:cs typeface="Times New Roman" pitchFamily="18" charset="0"/>
              </a:rPr>
              <a:t>Separate control signals that indicate IORC or IOWC operations.	</a:t>
            </a:r>
          </a:p>
          <a:p>
            <a:pPr marL="225425" indent="-225425"/>
            <a:r>
              <a:rPr lang="en-US" sz="1800" dirty="0" smtClean="0">
                <a:latin typeface="Times New Roman" pitchFamily="18" charset="0"/>
                <a:cs typeface="Times New Roman" pitchFamily="18" charset="0"/>
              </a:rPr>
              <a:t>The memory address space is not affected.</a:t>
            </a:r>
            <a:endParaRPr lang="en-US" sz="1800" dirty="0">
              <a:latin typeface="Times New Roman" pitchFamily="18" charset="0"/>
              <a:cs typeface="Times New Roman" pitchFamily="18" charset="0"/>
            </a:endParaRPr>
          </a:p>
        </p:txBody>
      </p:sp>
      <p:sp>
        <p:nvSpPr>
          <p:cNvPr id="8" name="Text Placeholder 7"/>
          <p:cNvSpPr>
            <a:spLocks noGrp="1"/>
          </p:cNvSpPr>
          <p:nvPr>
            <p:ph type="body" sz="quarter" idx="3"/>
          </p:nvPr>
        </p:nvSpPr>
        <p:spPr>
          <a:xfrm>
            <a:off x="4645025" y="1535113"/>
            <a:ext cx="4041775" cy="522287"/>
          </a:xfrm>
        </p:spPr>
        <p:txBody>
          <a:bodyPr/>
          <a:lstStyle/>
          <a:p>
            <a:pPr algn="ctr"/>
            <a:r>
              <a:rPr lang="en-US" dirty="0" smtClean="0"/>
              <a:t>memory-mapped I/O</a:t>
            </a:r>
            <a:endParaRPr lang="en-US" dirty="0"/>
          </a:p>
        </p:txBody>
      </p:sp>
      <p:sp>
        <p:nvSpPr>
          <p:cNvPr id="9" name="Content Placeholder 8"/>
          <p:cNvSpPr>
            <a:spLocks noGrp="1"/>
          </p:cNvSpPr>
          <p:nvPr>
            <p:ph sz="quarter" idx="4"/>
          </p:nvPr>
        </p:nvSpPr>
        <p:spPr>
          <a:xfrm>
            <a:off x="4645025" y="2174875"/>
            <a:ext cx="4346575" cy="3951288"/>
          </a:xfrm>
        </p:spPr>
        <p:txBody>
          <a:bodyPr/>
          <a:lstStyle/>
          <a:p>
            <a:r>
              <a:rPr lang="en-US" sz="1800" dirty="0" smtClean="0">
                <a:latin typeface="Times New Roman" pitchFamily="18" charset="0"/>
                <a:cs typeface="Times New Roman" pitchFamily="18" charset="0"/>
              </a:rPr>
              <a:t>I/O locations are mapped within the memory.	</a:t>
            </a:r>
          </a:p>
          <a:p>
            <a:r>
              <a:rPr lang="en-US" sz="1800" dirty="0" smtClean="0">
                <a:latin typeface="Times New Roman" pitchFamily="18" charset="0"/>
                <a:cs typeface="Times New Roman" pitchFamily="18" charset="0"/>
              </a:rPr>
              <a:t>Full memory can’t be expanded since a portion is used as I/O map.	</a:t>
            </a:r>
          </a:p>
          <a:p>
            <a:r>
              <a:rPr lang="en-US" sz="1800" dirty="0" smtClean="0">
                <a:latin typeface="Times New Roman" pitchFamily="18" charset="0"/>
                <a:cs typeface="Times New Roman" pitchFamily="18" charset="0"/>
              </a:rPr>
              <a:t>No such instruction is required for transferring data. All memory instructions and addressing modes are available to perform I/O operation. 	</a:t>
            </a:r>
          </a:p>
          <a:p>
            <a:r>
              <a:rPr lang="en-US" sz="1800" dirty="0" smtClean="0">
                <a:latin typeface="Times New Roman" pitchFamily="18" charset="0"/>
                <a:cs typeface="Times New Roman" pitchFamily="18" charset="0"/>
              </a:rPr>
              <a:t>Slower because memory instructions execute slower than the special I/O instructions.</a:t>
            </a:r>
          </a:p>
          <a:p>
            <a:r>
              <a:rPr lang="en-US" sz="1800" dirty="0" smtClean="0">
                <a:latin typeface="Times New Roman" pitchFamily="18" charset="0"/>
                <a:cs typeface="Times New Roman" pitchFamily="18" charset="0"/>
              </a:rPr>
              <a:t>IORC and IOWC have no function and may reduce the amount of circuitry.</a:t>
            </a:r>
          </a:p>
          <a:p>
            <a:r>
              <a:rPr lang="en-US" sz="1800" dirty="0" smtClean="0">
                <a:latin typeface="Times New Roman" pitchFamily="18" charset="0"/>
                <a:cs typeface="Times New Roman" pitchFamily="18" charset="0"/>
              </a:rPr>
              <a:t>Part of the memory address space is lost.</a:t>
            </a:r>
            <a:endParaRPr lang="en-US" sz="1800"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lgn="ctr"/>
            <a:r>
              <a:rPr lang="en-US" sz="4000" dirty="0">
                <a:latin typeface="Times New Roman" pitchFamily="18" charset="0"/>
                <a:cs typeface="Times New Roman" pitchFamily="18" charset="0"/>
              </a:rPr>
              <a:t>Parallel I/O</a:t>
            </a:r>
          </a:p>
        </p:txBody>
      </p:sp>
      <p:sp>
        <p:nvSpPr>
          <p:cNvPr id="32771" name="Rectangle 3"/>
          <p:cNvSpPr>
            <a:spLocks noGrp="1" noChangeArrowheads="1"/>
          </p:cNvSpPr>
          <p:nvPr>
            <p:ph type="body" idx="1"/>
          </p:nvPr>
        </p:nvSpPr>
        <p:spPr>
          <a:xfrm>
            <a:off x="228600" y="1981200"/>
            <a:ext cx="8686800" cy="4114800"/>
          </a:xfrm>
        </p:spPr>
        <p:txBody>
          <a:bodyPr/>
          <a:lstStyle/>
          <a:p>
            <a:r>
              <a:rPr lang="en-US" dirty="0">
                <a:latin typeface="Times New Roman" pitchFamily="18" charset="0"/>
                <a:cs typeface="Times New Roman" pitchFamily="18" charset="0"/>
              </a:rPr>
              <a:t>I/O devices connect to processor through PORTS</a:t>
            </a:r>
          </a:p>
          <a:p>
            <a:r>
              <a:rPr lang="en-US" dirty="0">
                <a:latin typeface="Times New Roman" pitchFamily="18" charset="0"/>
                <a:cs typeface="Times New Roman" pitchFamily="18" charset="0"/>
              </a:rPr>
              <a:t>Ports are:</a:t>
            </a:r>
          </a:p>
          <a:p>
            <a:pPr lvl="2">
              <a:buFont typeface="Wingdings" pitchFamily="2" charset="2"/>
              <a:buChar char="Ø"/>
            </a:pPr>
            <a:r>
              <a:rPr lang="en-US" dirty="0">
                <a:latin typeface="Times New Roman" pitchFamily="18" charset="0"/>
                <a:cs typeface="Times New Roman" pitchFamily="18" charset="0"/>
              </a:rPr>
              <a:t> </a:t>
            </a:r>
            <a:r>
              <a:rPr lang="en-US" sz="2800" dirty="0">
                <a:latin typeface="Times New Roman" pitchFamily="18" charset="0"/>
                <a:cs typeface="Times New Roman" pitchFamily="18" charset="0"/>
              </a:rPr>
              <a:t>registers (part of the I/O interface)</a:t>
            </a:r>
          </a:p>
          <a:p>
            <a:pPr lvl="2">
              <a:buFont typeface="Wingdings" pitchFamily="2" charset="2"/>
              <a:buChar char="Ø"/>
            </a:pPr>
            <a:r>
              <a:rPr lang="en-US" sz="2800" dirty="0">
                <a:latin typeface="Times New Roman" pitchFamily="18" charset="0"/>
                <a:cs typeface="Times New Roman" pitchFamily="18" charset="0"/>
              </a:rPr>
              <a:t> 8, 16, or 32 bits wide</a:t>
            </a:r>
          </a:p>
          <a:p>
            <a:pPr lvl="2">
              <a:buFont typeface="Wingdings" pitchFamily="2" charset="2"/>
              <a:buChar char="Ø"/>
            </a:pPr>
            <a:r>
              <a:rPr lang="en-US" sz="2800" dirty="0">
                <a:latin typeface="Times New Roman" pitchFamily="18" charset="0"/>
                <a:cs typeface="Times New Roman" pitchFamily="18" charset="0"/>
              </a:rPr>
              <a:t>Addressed in the range 0000-FFFFh</a:t>
            </a:r>
          </a:p>
          <a:p>
            <a:pPr lvl="2">
              <a:buFont typeface="Wingdings" pitchFamily="2" charset="2"/>
              <a:buChar char="Ø"/>
            </a:pPr>
            <a:r>
              <a:rPr lang="en-US" sz="2800" dirty="0">
                <a:latin typeface="Times New Roman" pitchFamily="18" charset="0"/>
                <a:cs typeface="Times New Roman" pitchFamily="18" charset="0"/>
              </a:rPr>
              <a:t>Accessed with 2 instructions – IN, OUT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381000"/>
            <a:ext cx="7772400" cy="838200"/>
          </a:xfrm>
        </p:spPr>
        <p:txBody>
          <a:bodyPr/>
          <a:lstStyle/>
          <a:p>
            <a:r>
              <a:rPr lang="en-US" sz="4000" dirty="0">
                <a:latin typeface="Times New Roman" pitchFamily="18" charset="0"/>
                <a:cs typeface="Times New Roman" pitchFamily="18" charset="0"/>
              </a:rPr>
              <a:t>Modes of I/O Instructions</a:t>
            </a:r>
          </a:p>
        </p:txBody>
      </p:sp>
      <p:sp>
        <p:nvSpPr>
          <p:cNvPr id="33795" name="Rectangle 3"/>
          <p:cNvSpPr>
            <a:spLocks noGrp="1" noChangeArrowheads="1"/>
          </p:cNvSpPr>
          <p:nvPr>
            <p:ph type="body" idx="1"/>
          </p:nvPr>
        </p:nvSpPr>
        <p:spPr>
          <a:xfrm>
            <a:off x="381000" y="1371600"/>
            <a:ext cx="8458200" cy="5181600"/>
          </a:xfrm>
        </p:spPr>
        <p:txBody>
          <a:bodyPr/>
          <a:lstStyle/>
          <a:p>
            <a:r>
              <a:rPr lang="en-US" sz="2800" dirty="0">
                <a:solidFill>
                  <a:srgbClr val="6600CC"/>
                </a:solidFill>
                <a:latin typeface="Times New Roman" pitchFamily="18" charset="0"/>
                <a:cs typeface="Times New Roman" pitchFamily="18" charset="0"/>
              </a:rPr>
              <a:t>Direct I/O – the port address is one of the operands.</a:t>
            </a:r>
          </a:p>
          <a:p>
            <a:pPr lvl="1"/>
            <a:r>
              <a:rPr lang="en-US" sz="2400" dirty="0">
                <a:latin typeface="Times New Roman" pitchFamily="18" charset="0"/>
                <a:cs typeface="Times New Roman" pitchFamily="18" charset="0"/>
              </a:rPr>
              <a:t>Address must be 00-FFh.</a:t>
            </a:r>
          </a:p>
          <a:p>
            <a:pPr lvl="2"/>
            <a:r>
              <a:rPr lang="en-US" sz="2000" dirty="0">
                <a:latin typeface="Times New Roman" pitchFamily="18" charset="0"/>
                <a:cs typeface="Times New Roman" pitchFamily="18" charset="0"/>
              </a:rPr>
              <a:t>IN	AL, 27h</a:t>
            </a:r>
          </a:p>
          <a:p>
            <a:pPr lvl="1"/>
            <a:r>
              <a:rPr lang="en-US" sz="2400" dirty="0">
                <a:latin typeface="Times New Roman" pitchFamily="18" charset="0"/>
                <a:cs typeface="Times New Roman" pitchFamily="18" charset="0"/>
              </a:rPr>
              <a:t>Data flows through the accumulator </a:t>
            </a:r>
          </a:p>
          <a:p>
            <a:pPr lvl="2"/>
            <a:r>
              <a:rPr lang="en-US" sz="2000" dirty="0">
                <a:latin typeface="Times New Roman" pitchFamily="18" charset="0"/>
                <a:cs typeface="Times New Roman" pitchFamily="18" charset="0"/>
              </a:rPr>
              <a:t>MOV AX, BX</a:t>
            </a:r>
          </a:p>
          <a:p>
            <a:pPr lvl="2"/>
            <a:r>
              <a:rPr lang="en-US" sz="2000" dirty="0">
                <a:latin typeface="Times New Roman" pitchFamily="18" charset="0"/>
                <a:cs typeface="Times New Roman" pitchFamily="18" charset="0"/>
              </a:rPr>
              <a:t>OUT	  26h, AX  	; move 16-bit data from AX to port 				</a:t>
            </a:r>
            <a:r>
              <a:rPr lang="en-US" sz="2000" dirty="0" smtClean="0">
                <a:latin typeface="Times New Roman" pitchFamily="18" charset="0"/>
                <a:cs typeface="Times New Roman" pitchFamily="18" charset="0"/>
              </a:rPr>
              <a:t>	; </a:t>
            </a:r>
            <a:r>
              <a:rPr lang="en-US" sz="2000" dirty="0">
                <a:latin typeface="Times New Roman" pitchFamily="18" charset="0"/>
                <a:cs typeface="Times New Roman" pitchFamily="18" charset="0"/>
              </a:rPr>
              <a:t>26h (AL to 26h and AH to 27h)</a:t>
            </a:r>
          </a:p>
          <a:p>
            <a:r>
              <a:rPr lang="en-US" sz="2800" dirty="0">
                <a:solidFill>
                  <a:srgbClr val="6600CC"/>
                </a:solidFill>
                <a:latin typeface="Times New Roman" pitchFamily="18" charset="0"/>
                <a:cs typeface="Times New Roman" pitchFamily="18" charset="0"/>
              </a:rPr>
              <a:t>Indirect I/O – the port address is preloaded into DX</a:t>
            </a:r>
          </a:p>
          <a:p>
            <a:pPr lvl="1"/>
            <a:r>
              <a:rPr lang="en-US" sz="2400" dirty="0">
                <a:latin typeface="Times New Roman" pitchFamily="18" charset="0"/>
                <a:cs typeface="Times New Roman" pitchFamily="18" charset="0"/>
              </a:rPr>
              <a:t>Address can be 0000-FFFFh</a:t>
            </a:r>
          </a:p>
          <a:p>
            <a:r>
              <a:rPr lang="en-US" sz="2800" dirty="0">
                <a:solidFill>
                  <a:srgbClr val="6600CC"/>
                </a:solidFill>
                <a:latin typeface="Times New Roman" pitchFamily="18" charset="0"/>
                <a:cs typeface="Times New Roman" pitchFamily="18" charset="0"/>
              </a:rPr>
              <a:t>String I/O – allows data to pass directly through the accumulator (from I/O device to memory)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228600"/>
            <a:ext cx="7772400" cy="838200"/>
          </a:xfrm>
        </p:spPr>
        <p:txBody>
          <a:bodyPr/>
          <a:lstStyle/>
          <a:p>
            <a:r>
              <a:rPr lang="en-US" sz="4000" dirty="0">
                <a:latin typeface="Times New Roman" pitchFamily="18" charset="0"/>
                <a:cs typeface="Times New Roman" pitchFamily="18" charset="0"/>
              </a:rPr>
              <a:t>80x86 I/O Instructions</a:t>
            </a:r>
          </a:p>
        </p:txBody>
      </p:sp>
      <p:graphicFrame>
        <p:nvGraphicFramePr>
          <p:cNvPr id="34819" name="Object 3"/>
          <p:cNvGraphicFramePr>
            <a:graphicFrameLocks noChangeAspect="1"/>
          </p:cNvGraphicFramePr>
          <p:nvPr/>
        </p:nvGraphicFramePr>
        <p:xfrm>
          <a:off x="457200" y="1295400"/>
          <a:ext cx="8153400" cy="5181600"/>
        </p:xfrm>
        <a:graphic>
          <a:graphicData uri="http://schemas.openxmlformats.org/presentationml/2006/ole">
            <p:oleObj spid="_x0000_s1026" name="Worksheet" r:id="rId3" imgW="7533000" imgH="6193080" progId="Excel.Sheet.8">
              <p:embed/>
            </p:oleObj>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z="4000" dirty="0">
                <a:latin typeface="Times New Roman" pitchFamily="18" charset="0"/>
                <a:cs typeface="Times New Roman" pitchFamily="18" charset="0"/>
              </a:rPr>
              <a:t>Ways to Drive Hardware Devices using Parallel Buses</a:t>
            </a:r>
          </a:p>
        </p:txBody>
      </p:sp>
      <p:sp>
        <p:nvSpPr>
          <p:cNvPr id="29699" name="Rectangle 3"/>
          <p:cNvSpPr>
            <a:spLocks noGrp="1" noChangeArrowheads="1"/>
          </p:cNvSpPr>
          <p:nvPr>
            <p:ph type="body" idx="1"/>
          </p:nvPr>
        </p:nvSpPr>
        <p:spPr/>
        <p:txBody>
          <a:bodyPr/>
          <a:lstStyle/>
          <a:p>
            <a:r>
              <a:rPr lang="en-US" dirty="0" smtClean="0">
                <a:latin typeface="Times New Roman" pitchFamily="18" charset="0"/>
                <a:cs typeface="Times New Roman" pitchFamily="18" charset="0"/>
              </a:rPr>
              <a:t>There are three ways of transferring data between the microprocessor and a physical I/O device.</a:t>
            </a:r>
            <a:endParaRPr lang="en-US" b="1" i="1" dirty="0" smtClean="0">
              <a:latin typeface="Times New Roman" pitchFamily="18" charset="0"/>
              <a:cs typeface="Times New Roman" pitchFamily="18" charset="0"/>
            </a:endParaRPr>
          </a:p>
          <a:p>
            <a:pPr lvl="1"/>
            <a:r>
              <a:rPr lang="en-US" sz="2400" b="1" i="1" dirty="0" smtClean="0">
                <a:latin typeface="Times New Roman" pitchFamily="18" charset="0"/>
                <a:cs typeface="Times New Roman" pitchFamily="18" charset="0"/>
              </a:rPr>
              <a:t>Programmed </a:t>
            </a:r>
            <a:r>
              <a:rPr lang="en-US" sz="2400" b="1" i="1" dirty="0">
                <a:latin typeface="Times New Roman" pitchFamily="18" charset="0"/>
                <a:cs typeface="Times New Roman" pitchFamily="18" charset="0"/>
              </a:rPr>
              <a:t>I/O</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lvl="1"/>
            <a:r>
              <a:rPr lang="en-US" sz="2400" b="1" i="1" dirty="0" smtClean="0">
                <a:latin typeface="Times New Roman" pitchFamily="18" charset="0"/>
                <a:cs typeface="Times New Roman" pitchFamily="18" charset="0"/>
              </a:rPr>
              <a:t>Interrupt  driven I/O</a:t>
            </a:r>
            <a:endParaRPr lang="en-US" sz="2400" dirty="0">
              <a:latin typeface="Times New Roman" pitchFamily="18" charset="0"/>
              <a:cs typeface="Times New Roman" pitchFamily="18" charset="0"/>
            </a:endParaRPr>
          </a:p>
          <a:p>
            <a:pPr lvl="1"/>
            <a:r>
              <a:rPr lang="en-US" sz="2400" b="1" i="1" dirty="0" smtClean="0">
                <a:latin typeface="Times New Roman" pitchFamily="18" charset="0"/>
                <a:cs typeface="Times New Roman" pitchFamily="18" charset="0"/>
              </a:rPr>
              <a:t>Direct </a:t>
            </a:r>
            <a:r>
              <a:rPr lang="en-US" sz="2400" b="1" i="1" dirty="0">
                <a:latin typeface="Times New Roman" pitchFamily="18" charset="0"/>
                <a:cs typeface="Times New Roman" pitchFamily="18" charset="0"/>
              </a:rPr>
              <a:t>Memory </a:t>
            </a:r>
            <a:r>
              <a:rPr lang="en-US" sz="2400" b="1" i="1" dirty="0" smtClean="0">
                <a:latin typeface="Times New Roman" pitchFamily="18" charset="0"/>
                <a:cs typeface="Times New Roman" pitchFamily="18" charset="0"/>
              </a:rPr>
              <a:t>Access </a:t>
            </a:r>
            <a:r>
              <a:rPr lang="en-US" sz="2400" dirty="0" smtClean="0">
                <a:latin typeface="Times New Roman" pitchFamily="18" charset="0"/>
                <a:cs typeface="Times New Roman" pitchFamily="18" charset="0"/>
              </a:rPr>
              <a:t>(DMA)</a:t>
            </a:r>
            <a:endParaRPr lang="en-US" sz="2400" b="1" i="1"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295400"/>
            <a:ext cx="8229600" cy="4572000"/>
          </a:xfrm>
        </p:spPr>
        <p:txBody>
          <a:bodyPr/>
          <a:lstStyle/>
          <a:p>
            <a:r>
              <a:rPr lang="en-US" sz="2400" dirty="0" smtClean="0">
                <a:latin typeface="Times New Roman" pitchFamily="18" charset="0"/>
                <a:cs typeface="Times New Roman" pitchFamily="18" charset="0"/>
              </a:rPr>
              <a:t>The microprocessor executes a program to communicate with an external device via a register called I/O port for </a:t>
            </a:r>
            <a:r>
              <a:rPr lang="en-US" sz="2400" b="1" dirty="0" smtClean="0">
                <a:latin typeface="Times New Roman" pitchFamily="18" charset="0"/>
                <a:cs typeface="Times New Roman" pitchFamily="18" charset="0"/>
              </a:rPr>
              <a:t>programmed I/O</a:t>
            </a:r>
            <a:r>
              <a:rPr lang="en-US" sz="2400"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An external device requests microprocessor to transfer data by activating a signal on the microprocessor’s interrupt line during </a:t>
            </a:r>
            <a:r>
              <a:rPr lang="en-US" sz="2400" b="1" dirty="0" smtClean="0">
                <a:latin typeface="Times New Roman" pitchFamily="18" charset="0"/>
                <a:cs typeface="Times New Roman" pitchFamily="18" charset="0"/>
              </a:rPr>
              <a:t>interrupt I/O</a:t>
            </a:r>
            <a:r>
              <a:rPr lang="en-US" sz="2400" dirty="0" smtClean="0">
                <a:latin typeface="Times New Roman" pitchFamily="18" charset="0"/>
                <a:cs typeface="Times New Roman" pitchFamily="18" charset="0"/>
              </a:rPr>
              <a:t>. In response, the microprocessor executes a program called the interrupt-service routine to carry out the function desired by the external device.</a:t>
            </a:r>
          </a:p>
          <a:p>
            <a:r>
              <a:rPr lang="en-US" sz="2400" dirty="0" smtClean="0">
                <a:latin typeface="Times New Roman" pitchFamily="18" charset="0"/>
                <a:cs typeface="Times New Roman" pitchFamily="18" charset="0"/>
              </a:rPr>
              <a:t>Data transfer between microcomputer’s memory and an external device occurs without microprocessors involvement in </a:t>
            </a:r>
            <a:r>
              <a:rPr lang="en-US" sz="2400" b="1" dirty="0" smtClean="0">
                <a:latin typeface="Times New Roman" pitchFamily="18" charset="0"/>
                <a:cs typeface="Times New Roman" pitchFamily="18" charset="0"/>
              </a:rPr>
              <a:t>Direct Memory Access</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Grp="1" noChangeArrowheads="1"/>
          </p:cNvSpPr>
          <p:nvPr>
            <p:ph type="title"/>
          </p:nvPr>
        </p:nvSpPr>
        <p:spPr>
          <a:xfrm>
            <a:off x="457200" y="457200"/>
            <a:ext cx="8229600" cy="838200"/>
          </a:xfrm>
        </p:spPr>
        <p:txBody>
          <a:bodyPr/>
          <a:lstStyle/>
          <a:p>
            <a:pPr eaLnBrk="1" hangingPunct="1"/>
            <a:r>
              <a:rPr lang="en-US" altLang="en-US" dirty="0" smtClean="0"/>
              <a:t>Microprocessor-Based Systems  </a:t>
            </a:r>
          </a:p>
        </p:txBody>
      </p:sp>
      <p:pic>
        <p:nvPicPr>
          <p:cNvPr id="12291" name="Picture 3" descr="79144_01_04"/>
          <p:cNvPicPr>
            <a:picLocks noChangeAspect="1" noChangeArrowheads="1"/>
          </p:cNvPicPr>
          <p:nvPr/>
        </p:nvPicPr>
        <p:blipFill>
          <a:blip r:embed="rId3" cstate="print"/>
          <a:srcRect/>
          <a:stretch>
            <a:fillRect/>
          </a:stretch>
        </p:blipFill>
        <p:spPr bwMode="auto">
          <a:xfrm>
            <a:off x="1074738" y="1600200"/>
            <a:ext cx="7535862" cy="4572000"/>
          </a:xfrm>
          <a:prstGeom prst="rect">
            <a:avLst/>
          </a:prstGeom>
          <a:noFill/>
          <a:ln w="9525">
            <a:noFill/>
            <a:miter lim="800000"/>
            <a:headEnd/>
            <a:tailEnd/>
          </a:ln>
        </p:spPr>
      </p:pic>
      <p:sp>
        <p:nvSpPr>
          <p:cNvPr id="12292" name="Slide Number Placeholder 3"/>
          <p:cNvSpPr>
            <a:spLocks noGrp="1"/>
          </p:cNvSpPr>
          <p:nvPr>
            <p:ph type="sldNum" sz="quarter" idx="11"/>
          </p:nvPr>
        </p:nvSpPr>
        <p:spPr>
          <a:noFill/>
        </p:spPr>
        <p:txBody>
          <a:bodyPr/>
          <a:lstStyle/>
          <a:p>
            <a:fld id="{20321CF6-0957-41BE-82E3-4B7D850CAF38}" type="slidenum">
              <a:rPr lang="en-US" altLang="en-US" smtClean="0"/>
              <a:pPr/>
              <a:t>2</a:t>
            </a:fld>
            <a:endParaRPr lang="en-US" altLang="en-US" smtClean="0"/>
          </a:p>
        </p:txBody>
      </p:sp>
      <p:sp>
        <p:nvSpPr>
          <p:cNvPr id="12293" name="Footer Placeholder 4"/>
          <p:cNvSpPr>
            <a:spLocks noGrp="1"/>
          </p:cNvSpPr>
          <p:nvPr>
            <p:ph type="ftr" sz="quarter" idx="10"/>
          </p:nvPr>
        </p:nvSpPr>
        <p:spPr>
          <a:noFill/>
        </p:spPr>
        <p:txBody>
          <a:bodyPr/>
          <a:lstStyle/>
          <a:p>
            <a:endParaRPr lang="en-US" alt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a:xfrm>
            <a:off x="457200" y="457200"/>
            <a:ext cx="8229600" cy="1066800"/>
          </a:xfrm>
        </p:spPr>
        <p:txBody>
          <a:bodyPr/>
          <a:lstStyle/>
          <a:p>
            <a:r>
              <a:rPr lang="en-US" sz="4000" dirty="0">
                <a:latin typeface="Times New Roman" pitchFamily="18" charset="0"/>
                <a:cs typeface="Times New Roman" pitchFamily="18" charset="0"/>
              </a:rPr>
              <a:t>I/O Device Speeds</a:t>
            </a:r>
          </a:p>
        </p:txBody>
      </p:sp>
      <p:sp>
        <p:nvSpPr>
          <p:cNvPr id="23555" name="Rectangle 1027"/>
          <p:cNvSpPr>
            <a:spLocks noGrp="1" noChangeArrowheads="1"/>
          </p:cNvSpPr>
          <p:nvPr>
            <p:ph type="body" idx="1"/>
          </p:nvPr>
        </p:nvSpPr>
        <p:spPr>
          <a:xfrm>
            <a:off x="381000" y="1676400"/>
            <a:ext cx="8534400" cy="4114800"/>
          </a:xfrm>
        </p:spPr>
        <p:txBody>
          <a:bodyPr/>
          <a:lstStyle/>
          <a:p>
            <a:r>
              <a:rPr lang="en-US" dirty="0">
                <a:latin typeface="Times New Roman" pitchFamily="18" charset="0"/>
                <a:cs typeface="Times New Roman" pitchFamily="18" charset="0"/>
              </a:rPr>
              <a:t>Processors can operate at speeds that are vastly different than I/O speeds.</a:t>
            </a:r>
          </a:p>
          <a:p>
            <a:pPr lvl="1"/>
            <a:r>
              <a:rPr lang="en-US" dirty="0">
                <a:latin typeface="Times New Roman" pitchFamily="18" charset="0"/>
                <a:cs typeface="Times New Roman" pitchFamily="18" charset="0"/>
              </a:rPr>
              <a:t>When a human is entering characters on a keyboard, the processor can execute millions of instructions between successive character entries.</a:t>
            </a:r>
          </a:p>
          <a:p>
            <a:pPr lvl="1"/>
            <a:endParaRPr lang="en-US" dirty="0">
              <a:latin typeface="Times New Roman" pitchFamily="18" charset="0"/>
              <a:cs typeface="Times New Roman" pitchFamily="18" charset="0"/>
            </a:endParaRPr>
          </a:p>
          <a:p>
            <a:pPr>
              <a:buFontTx/>
              <a:buNone/>
            </a:pPr>
            <a:r>
              <a:rPr lang="en-US" b="1" dirty="0" smtClean="0">
                <a:latin typeface="Times New Roman" pitchFamily="18" charset="0"/>
                <a:cs typeface="Times New Roman" pitchFamily="18" charset="0"/>
              </a:rPr>
              <a:t>So</a:t>
            </a:r>
            <a:r>
              <a:rPr lang="en-US" b="1" dirty="0">
                <a:latin typeface="Times New Roman" pitchFamily="18" charset="0"/>
                <a:cs typeface="Times New Roman" pitchFamily="18" charset="0"/>
              </a:rPr>
              <a:t>,  how does the processor handle I/O inputs</a:t>
            </a:r>
            <a:r>
              <a:rPr lang="en-US" b="1" dirty="0" smtClean="0">
                <a:latin typeface="Times New Roman" pitchFamily="18" charset="0"/>
                <a:cs typeface="Times New Roman" pitchFamily="18" charset="0"/>
              </a:rPr>
              <a:t>…</a:t>
            </a:r>
            <a:endParaRPr lang="en-US" b="1"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z="4000" dirty="0">
                <a:latin typeface="Times New Roman" pitchFamily="18" charset="0"/>
                <a:cs typeface="Times New Roman" pitchFamily="18" charset="0"/>
              </a:rPr>
              <a:t>Three types of I/O Strategies</a:t>
            </a:r>
          </a:p>
        </p:txBody>
      </p:sp>
      <p:sp>
        <p:nvSpPr>
          <p:cNvPr id="24579" name="Rectangle 3"/>
          <p:cNvSpPr>
            <a:spLocks noGrp="1" noChangeArrowheads="1"/>
          </p:cNvSpPr>
          <p:nvPr>
            <p:ph type="body" idx="1"/>
          </p:nvPr>
        </p:nvSpPr>
        <p:spPr/>
        <p:txBody>
          <a:bodyPr/>
          <a:lstStyle/>
          <a:p>
            <a:r>
              <a:rPr lang="en-US" b="1" dirty="0">
                <a:latin typeface="Times New Roman" pitchFamily="18" charset="0"/>
                <a:cs typeface="Times New Roman" pitchFamily="18" charset="0"/>
              </a:rPr>
              <a:t>Polled I/O</a:t>
            </a:r>
          </a:p>
          <a:p>
            <a:endParaRPr lang="en-US" b="1" dirty="0">
              <a:latin typeface="Times New Roman" pitchFamily="18" charset="0"/>
              <a:cs typeface="Times New Roman" pitchFamily="18" charset="0"/>
            </a:endParaRPr>
          </a:p>
          <a:p>
            <a:r>
              <a:rPr lang="en-US" b="1" dirty="0">
                <a:latin typeface="Times New Roman" pitchFamily="18" charset="0"/>
                <a:cs typeface="Times New Roman" pitchFamily="18" charset="0"/>
              </a:rPr>
              <a:t>Interrupt Driven I/O</a:t>
            </a:r>
          </a:p>
          <a:p>
            <a:endParaRPr lang="en-US" b="1" dirty="0">
              <a:latin typeface="Times New Roman" pitchFamily="18" charset="0"/>
              <a:cs typeface="Times New Roman" pitchFamily="18" charset="0"/>
            </a:endParaRPr>
          </a:p>
          <a:p>
            <a:r>
              <a:rPr lang="en-US" b="1" dirty="0">
                <a:latin typeface="Times New Roman" pitchFamily="18" charset="0"/>
                <a:cs typeface="Times New Roman" pitchFamily="18" charset="0"/>
              </a:rPr>
              <a:t>DMA I/O</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609600"/>
            <a:ext cx="8382000" cy="990600"/>
          </a:xfrm>
        </p:spPr>
        <p:txBody>
          <a:bodyPr/>
          <a:lstStyle/>
          <a:p>
            <a:r>
              <a:rPr lang="en-US" sz="4000" dirty="0">
                <a:latin typeface="Times New Roman" pitchFamily="18" charset="0"/>
                <a:cs typeface="Times New Roman" pitchFamily="18" charset="0"/>
              </a:rPr>
              <a:t>Polled IO versus Interrupt Driven I/O</a:t>
            </a:r>
          </a:p>
        </p:txBody>
      </p:sp>
      <p:sp>
        <p:nvSpPr>
          <p:cNvPr id="25603" name="Rectangle 3"/>
          <p:cNvSpPr>
            <a:spLocks noGrp="1" noChangeArrowheads="1"/>
          </p:cNvSpPr>
          <p:nvPr>
            <p:ph type="body" idx="1"/>
          </p:nvPr>
        </p:nvSpPr>
        <p:spPr/>
        <p:txBody>
          <a:bodyPr/>
          <a:lstStyle/>
          <a:p>
            <a:r>
              <a:rPr lang="en-US" b="1" dirty="0">
                <a:latin typeface="Times New Roman" pitchFamily="18" charset="0"/>
                <a:cs typeface="Times New Roman" pitchFamily="18" charset="0"/>
              </a:rPr>
              <a:t>Polled IO</a:t>
            </a:r>
            <a:r>
              <a:rPr lang="en-US" dirty="0">
                <a:latin typeface="Times New Roman" pitchFamily="18" charset="0"/>
                <a:cs typeface="Times New Roman" pitchFamily="18" charset="0"/>
              </a:rPr>
              <a:t> – processor continually checks IO device to see if it is ready for data transfer </a:t>
            </a:r>
          </a:p>
          <a:p>
            <a:pPr lvl="1"/>
            <a:r>
              <a:rPr lang="en-US" dirty="0">
                <a:latin typeface="Times New Roman" pitchFamily="18" charset="0"/>
                <a:cs typeface="Times New Roman" pitchFamily="18" charset="0"/>
              </a:rPr>
              <a:t>Inefficient, processor wastes time checking for ready condition </a:t>
            </a:r>
          </a:p>
          <a:p>
            <a:r>
              <a:rPr lang="en-US" b="1" dirty="0">
                <a:latin typeface="Times New Roman" pitchFamily="18" charset="0"/>
                <a:cs typeface="Times New Roman" pitchFamily="18" charset="0"/>
              </a:rPr>
              <a:t>Interrupt Driven IO</a:t>
            </a:r>
            <a:r>
              <a:rPr lang="en-US" dirty="0">
                <a:latin typeface="Times New Roman" pitchFamily="18" charset="0"/>
                <a:cs typeface="Times New Roman" pitchFamily="18" charset="0"/>
              </a:rPr>
              <a:t> – IO device interrupts processor when it is ready for data transfer </a:t>
            </a:r>
          </a:p>
          <a:p>
            <a:pPr lvl="1"/>
            <a:r>
              <a:rPr lang="en-US" dirty="0">
                <a:latin typeface="Times New Roman" pitchFamily="18" charset="0"/>
                <a:cs typeface="Times New Roman" pitchFamily="18" charset="0"/>
              </a:rPr>
              <a:t>Processor can be doing other tasks while waiting for last data transfer to complete – very efficient.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Times New Roman" pitchFamily="18" charset="0"/>
                <a:cs typeface="Times New Roman" pitchFamily="18" charset="0"/>
              </a:rPr>
              <a:t>Rate of Transmission</a:t>
            </a:r>
            <a:endParaRPr lang="en-US" sz="40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For parallel transmission, all of the bits are sent at once.</a:t>
            </a:r>
          </a:p>
          <a:p>
            <a:r>
              <a:rPr lang="en-US" dirty="0" smtClean="0">
                <a:latin typeface="Times New Roman" pitchFamily="18" charset="0"/>
                <a:cs typeface="Times New Roman" pitchFamily="18" charset="0"/>
              </a:rPr>
              <a:t>For serial transmission, the bits are sent one at a time. Therefore, there needs to be agreement on how “long” each bit stays on the line.</a:t>
            </a:r>
          </a:p>
          <a:p>
            <a:r>
              <a:rPr lang="en-US" dirty="0" smtClean="0">
                <a:latin typeface="Times New Roman" pitchFamily="18" charset="0"/>
                <a:cs typeface="Times New Roman" pitchFamily="18" charset="0"/>
              </a:rPr>
              <a:t>The rate of transmission is usually measured in bits/second or baud.</a:t>
            </a:r>
            <a:endParaRPr lang="en-US"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Given a certain baud rate, how long should each bit last? </a:t>
            </a:r>
          </a:p>
          <a:p>
            <a:r>
              <a:rPr lang="en-US" dirty="0" smtClean="0">
                <a:latin typeface="Times New Roman" pitchFamily="18" charset="0"/>
                <a:cs typeface="Times New Roman" pitchFamily="18" charset="0"/>
              </a:rPr>
              <a:t>Baud = bits / second.</a:t>
            </a:r>
          </a:p>
          <a:p>
            <a:r>
              <a:rPr lang="en-US" dirty="0" smtClean="0">
                <a:latin typeface="Times New Roman" pitchFamily="18" charset="0"/>
                <a:cs typeface="Times New Roman" pitchFamily="18" charset="0"/>
              </a:rPr>
              <a:t>Seconds / bits = 1 /baud.</a:t>
            </a:r>
          </a:p>
          <a:p>
            <a:r>
              <a:rPr lang="en-US" dirty="0" smtClean="0">
                <a:latin typeface="Times New Roman" pitchFamily="18" charset="0"/>
                <a:cs typeface="Times New Roman" pitchFamily="18" charset="0"/>
              </a:rPr>
              <a:t>At 1200 baud, a bit lasts 1/1200 = 0.83 m Sec.</a:t>
            </a:r>
            <a:endParaRPr lang="en-US"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4000" dirty="0">
                <a:latin typeface="Times New Roman" pitchFamily="18" charset="0"/>
                <a:cs typeface="Times New Roman" pitchFamily="18" charset="0"/>
              </a:rPr>
              <a:t>Comparison of transfer rates</a:t>
            </a:r>
          </a:p>
        </p:txBody>
      </p:sp>
      <p:sp>
        <p:nvSpPr>
          <p:cNvPr id="7171" name="Rectangle 3"/>
          <p:cNvSpPr>
            <a:spLocks noGrp="1" noChangeArrowheads="1"/>
          </p:cNvSpPr>
          <p:nvPr>
            <p:ph type="body" idx="1"/>
          </p:nvPr>
        </p:nvSpPr>
        <p:spPr/>
        <p:txBody>
          <a:bodyPr/>
          <a:lstStyle/>
          <a:p>
            <a:r>
              <a:rPr lang="en-US" sz="2800" dirty="0">
                <a:latin typeface="Times New Roman" pitchFamily="18" charset="0"/>
                <a:cs typeface="Times New Roman" pitchFamily="18" charset="0"/>
              </a:rPr>
              <a:t>Polled waiting loops provide data rates that are a bit slower, but still quite reasonable.</a:t>
            </a:r>
          </a:p>
          <a:p>
            <a:r>
              <a:rPr lang="en-US" sz="2800" dirty="0">
                <a:latin typeface="Times New Roman" pitchFamily="18" charset="0"/>
                <a:cs typeface="Times New Roman" pitchFamily="18" charset="0"/>
              </a:rPr>
              <a:t>Interrupt-driven I/O requires overhead of saving and restoring the machine state (significantly degrades data rates unless more than one byte can be transferred per interrupt.</a:t>
            </a:r>
          </a:p>
          <a:p>
            <a:r>
              <a:rPr lang="en-US" sz="2800" dirty="0">
                <a:latin typeface="Times New Roman" pitchFamily="18" charset="0"/>
                <a:cs typeface="Times New Roman" pitchFamily="18" charset="0"/>
              </a:rPr>
              <a:t>DMA has fastest transfer rates (additional hardware complexity needed</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Times New Roman" pitchFamily="18" charset="0"/>
                <a:cs typeface="Times New Roman" pitchFamily="18" charset="0"/>
              </a:rPr>
              <a:t>disadvantage of programmed I/O</a:t>
            </a:r>
            <a:endParaRPr lang="en-US" sz="40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sz="2800" dirty="0" smtClean="0">
                <a:latin typeface="Times New Roman" pitchFamily="18" charset="0"/>
                <a:cs typeface="Times New Roman" pitchFamily="18" charset="0"/>
              </a:rPr>
              <a:t>The microcomputer needs to check the status bit (BUSY signal for the A/D converter) by waiting in a loop. </a:t>
            </a:r>
          </a:p>
          <a:p>
            <a:r>
              <a:rPr lang="en-US" sz="2800" dirty="0" smtClean="0">
                <a:latin typeface="Times New Roman" pitchFamily="18" charset="0"/>
                <a:cs typeface="Times New Roman" pitchFamily="18" charset="0"/>
              </a:rPr>
              <a:t>This type of I/O transfer is dependent on the speed of the external device. </a:t>
            </a:r>
          </a:p>
          <a:p>
            <a:r>
              <a:rPr lang="en-US" sz="2800" dirty="0" smtClean="0">
                <a:latin typeface="Times New Roman" pitchFamily="18" charset="0"/>
                <a:cs typeface="Times New Roman" pitchFamily="18" charset="0"/>
              </a:rPr>
              <a:t>For a slow device, this waiting may slow down the capability of the microprocessor to process other data.</a:t>
            </a:r>
            <a:endParaRPr lang="en-US" sz="2800"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latin typeface="Times New Roman" pitchFamily="18" charset="0"/>
                <a:cs typeface="Times New Roman" pitchFamily="18" charset="0"/>
              </a:rPr>
              <a:t>Interrupt Driver I/O</a:t>
            </a:r>
            <a:endParaRPr lang="en-US" sz="40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sz="2800" dirty="0" smtClean="0">
                <a:latin typeface="Times New Roman" pitchFamily="18" charset="0"/>
                <a:cs typeface="Times New Roman" pitchFamily="18" charset="0"/>
              </a:rPr>
              <a:t>Interrupt I/O is a device-initiated I/O transfer. The external device is connected to a pin called the interrupt (INT) pin on the processor chip. </a:t>
            </a:r>
          </a:p>
          <a:p>
            <a:r>
              <a:rPr lang="en-US" sz="2800" dirty="0" smtClean="0">
                <a:latin typeface="Times New Roman" pitchFamily="18" charset="0"/>
                <a:cs typeface="Times New Roman" pitchFamily="18" charset="0"/>
              </a:rPr>
              <a:t>When the device needs an I/O transfer with the microcomputer, it activates the interrupt pin of the processor chip. </a:t>
            </a:r>
          </a:p>
          <a:p>
            <a:r>
              <a:rPr lang="en-US" sz="2800" dirty="0" smtClean="0">
                <a:latin typeface="Times New Roman" pitchFamily="18" charset="0"/>
                <a:cs typeface="Times New Roman" pitchFamily="18" charset="0"/>
              </a:rPr>
              <a:t>The microcomputer usually completes the current instruction and saves at least the contents of the current program counter on the stack.</a:t>
            </a:r>
            <a:endParaRPr lang="en-US" sz="2800"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295400"/>
            <a:ext cx="8229600" cy="4191000"/>
          </a:xfrm>
        </p:spPr>
        <p:txBody>
          <a:bodyPr/>
          <a:lstStyle/>
          <a:p>
            <a:r>
              <a:rPr lang="en-US" sz="2400" dirty="0" smtClean="0">
                <a:latin typeface="Times New Roman" pitchFamily="18" charset="0"/>
                <a:cs typeface="Times New Roman" pitchFamily="18" charset="0"/>
              </a:rPr>
              <a:t>The microcomputer then automatically loads an address into the program counter to branch to a subroutine like program called the interrupt service routine. </a:t>
            </a:r>
          </a:p>
          <a:p>
            <a:r>
              <a:rPr lang="en-US" sz="2400" dirty="0" smtClean="0">
                <a:latin typeface="Times New Roman" pitchFamily="18" charset="0"/>
                <a:cs typeface="Times New Roman" pitchFamily="18" charset="0"/>
              </a:rPr>
              <a:t>This program is written by the user. The external device wants the microcomputer to execute this program to transfer data. </a:t>
            </a:r>
          </a:p>
          <a:p>
            <a:r>
              <a:rPr lang="en-US" sz="2400" dirty="0" smtClean="0">
                <a:latin typeface="Times New Roman" pitchFamily="18" charset="0"/>
                <a:cs typeface="Times New Roman" pitchFamily="18" charset="0"/>
              </a:rPr>
              <a:t>The last instruction of the service routine is a RETURN, which is typically the same instruction used at the end of a subroutine. </a:t>
            </a:r>
          </a:p>
          <a:p>
            <a:r>
              <a:rPr lang="en-US" sz="2400" dirty="0" smtClean="0">
                <a:latin typeface="Times New Roman" pitchFamily="18" charset="0"/>
                <a:cs typeface="Times New Roman" pitchFamily="18" charset="0"/>
              </a:rPr>
              <a:t>This instruction normally loads the address (saved in the stack before going to the service routine) in the program counter. Then, the microcomputer continues executing the main program.</a:t>
            </a:r>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Times New Roman" pitchFamily="18" charset="0"/>
                <a:cs typeface="Times New Roman" pitchFamily="18" charset="0"/>
              </a:rPr>
              <a:t>Direct Memory Access (DMA)</a:t>
            </a:r>
            <a:endParaRPr lang="en-US" sz="4000" dirty="0">
              <a:latin typeface="Times New Roman" pitchFamily="18" charset="0"/>
              <a:cs typeface="Times New Roman" pitchFamily="18" charset="0"/>
            </a:endParaRPr>
          </a:p>
        </p:txBody>
      </p:sp>
      <p:sp>
        <p:nvSpPr>
          <p:cNvPr id="3" name="Content Placeholder 2"/>
          <p:cNvSpPr>
            <a:spLocks noGrp="1"/>
          </p:cNvSpPr>
          <p:nvPr>
            <p:ph idx="1"/>
          </p:nvPr>
        </p:nvSpPr>
        <p:spPr>
          <a:xfrm>
            <a:off x="533400" y="1828800"/>
            <a:ext cx="8229600" cy="3886200"/>
          </a:xfrm>
        </p:spPr>
        <p:txBody>
          <a:bodyPr/>
          <a:lstStyle/>
          <a:p>
            <a:r>
              <a:rPr lang="en-US" dirty="0" smtClean="0">
                <a:latin typeface="Times New Roman" pitchFamily="18" charset="0"/>
                <a:cs typeface="Times New Roman" pitchFamily="18" charset="0"/>
              </a:rPr>
              <a:t>DMA is a technique that transfers data between a microcomputer’s memory and I/O device without involving the microprocessor. </a:t>
            </a:r>
          </a:p>
          <a:p>
            <a:r>
              <a:rPr lang="en-US" dirty="0" smtClean="0">
                <a:latin typeface="Times New Roman" pitchFamily="18" charset="0"/>
                <a:cs typeface="Times New Roman" pitchFamily="18" charset="0"/>
              </a:rPr>
              <a:t>DMA is widely used in transferring large blocks of data between a peripheral device and the microcomputer’s memory. </a:t>
            </a:r>
          </a:p>
          <a:p>
            <a:r>
              <a:rPr lang="en-US" dirty="0" smtClean="0">
                <a:latin typeface="Times New Roman" pitchFamily="18" charset="0"/>
                <a:cs typeface="Times New Roman" pitchFamily="18" charset="0"/>
              </a:rPr>
              <a:t>The DMA technique uses a DMA controller chip for the data transfer operation.</a:t>
            </a:r>
            <a:endParaRPr lang="en-US"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447800"/>
            <a:ext cx="8229600" cy="5181600"/>
          </a:xfrm>
        </p:spPr>
        <p:txBody>
          <a:bodyPr/>
          <a:lstStyle/>
          <a:p>
            <a:endParaRPr lang="en-US" sz="2400" dirty="0"/>
          </a:p>
        </p:txBody>
      </p:sp>
      <p:sp>
        <p:nvSpPr>
          <p:cNvPr id="6" name="Footer Placeholder 5"/>
          <p:cNvSpPr>
            <a:spLocks noGrp="1"/>
          </p:cNvSpPr>
          <p:nvPr>
            <p:ph type="ftr" sz="quarter" idx="10"/>
          </p:nvPr>
        </p:nvSpPr>
        <p:spPr/>
        <p:txBody>
          <a:bodyPr/>
          <a:lstStyle/>
          <a:p>
            <a:r>
              <a:rPr lang="en-US" smtClean="0"/>
              <a:t>Prepared by M. Mahesh Babu  Assistant-Professor.</a:t>
            </a:r>
            <a:endParaRPr lang="en-US" dirty="0"/>
          </a:p>
        </p:txBody>
      </p:sp>
      <p:pic>
        <p:nvPicPr>
          <p:cNvPr id="7" name="Picture 2" descr="79144_01_07a"/>
          <p:cNvPicPr>
            <a:picLocks noChangeAspect="1" noChangeArrowheads="1"/>
          </p:cNvPicPr>
          <p:nvPr/>
        </p:nvPicPr>
        <p:blipFill>
          <a:blip r:embed="rId2" cstate="print"/>
          <a:srcRect/>
          <a:stretch>
            <a:fillRect/>
          </a:stretch>
        </p:blipFill>
        <p:spPr bwMode="auto">
          <a:xfrm>
            <a:off x="1295400" y="1524000"/>
            <a:ext cx="5715000" cy="4686300"/>
          </a:xfrm>
          <a:prstGeom prst="rect">
            <a:avLst/>
          </a:prstGeom>
          <a:noFill/>
          <a:ln w="9525">
            <a:noFill/>
            <a:miter lim="800000"/>
            <a:headEnd/>
            <a:tailEnd/>
          </a:ln>
        </p:spPr>
      </p:pic>
      <p:sp>
        <p:nvSpPr>
          <p:cNvPr id="8" name="Rectangle 6"/>
          <p:cNvSpPr txBox="1">
            <a:spLocks noChangeArrowheads="1"/>
          </p:cNvSpPr>
          <p:nvPr/>
        </p:nvSpPr>
        <p:spPr bwMode="auto">
          <a:xfrm>
            <a:off x="457200" y="457200"/>
            <a:ext cx="8229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0" cap="none" spc="0" normalizeH="0" baseline="0" noProof="0" smtClean="0">
                <a:ln>
                  <a:noFill/>
                </a:ln>
                <a:solidFill>
                  <a:schemeClr val="tx1"/>
                </a:solidFill>
                <a:effectLst/>
                <a:uLnTx/>
                <a:uFillTx/>
                <a:latin typeface="+mj-lt"/>
                <a:ea typeface="+mj-ea"/>
                <a:cs typeface="+mj-cs"/>
              </a:rPr>
              <a:t>Microprocessor-Based Systems  </a:t>
            </a:r>
            <a:endParaRPr kumimoji="0" lang="en-US" altLang="en-US" sz="4400" b="0" i="0" u="none" strike="noStrike" kern="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1143000"/>
            <a:ext cx="8610600" cy="4572000"/>
          </a:xfrm>
        </p:spPr>
        <p:txBody>
          <a:bodyPr/>
          <a:lstStyle/>
          <a:p>
            <a:r>
              <a:rPr lang="en-US" sz="2800" dirty="0" smtClean="0">
                <a:latin typeface="Times New Roman" pitchFamily="18" charset="0"/>
                <a:cs typeface="Times New Roman" pitchFamily="18" charset="0"/>
              </a:rPr>
              <a:t>The main functions of a typical DMA controller are summarized as follows:</a:t>
            </a:r>
          </a:p>
          <a:p>
            <a:pPr lvl="1"/>
            <a:r>
              <a:rPr lang="en-US" sz="2400" dirty="0" smtClean="0">
                <a:latin typeface="Times New Roman" pitchFamily="18" charset="0"/>
                <a:cs typeface="Times New Roman" pitchFamily="18" charset="0"/>
              </a:rPr>
              <a:t>The I/O devices request DMA operation via the DMA request line of the controller chip.</a:t>
            </a:r>
          </a:p>
          <a:p>
            <a:pPr lvl="1"/>
            <a:r>
              <a:rPr lang="en-US" sz="2400" dirty="0" smtClean="0">
                <a:latin typeface="Times New Roman" pitchFamily="18" charset="0"/>
                <a:cs typeface="Times New Roman" pitchFamily="18" charset="0"/>
              </a:rPr>
              <a:t>The controller chip activates the microprocessor HOLD pin, requesting the CPU to release the bus.</a:t>
            </a:r>
          </a:p>
          <a:p>
            <a:pPr lvl="1"/>
            <a:r>
              <a:rPr lang="en-US" sz="2400" dirty="0" smtClean="0">
                <a:latin typeface="Times New Roman" pitchFamily="18" charset="0"/>
                <a:cs typeface="Times New Roman" pitchFamily="18" charset="0"/>
              </a:rPr>
              <a:t>The processor sends HLDA (hold acknowledge) back to the DMA controller, indicating that the bus is disabled. The DMA controller places the current value of its internal registers, such as the address register and counter, on the system bus and sends a DMA acknowledge to the peripheral device. The DMA controller completes the DMA transfer.</a:t>
            </a:r>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4000" dirty="0" smtClean="0">
                <a:latin typeface="Times New Roman" pitchFamily="18" charset="0"/>
                <a:cs typeface="Times New Roman" pitchFamily="18" charset="0"/>
              </a:rPr>
              <a:t>There are three basic types of DMA </a:t>
            </a:r>
          </a:p>
          <a:p>
            <a:pPr lvl="1"/>
            <a:r>
              <a:rPr lang="en-US" sz="3600" i="1" dirty="0" smtClean="0">
                <a:latin typeface="Times New Roman" pitchFamily="18" charset="0"/>
                <a:cs typeface="Times New Roman" pitchFamily="18" charset="0"/>
              </a:rPr>
              <a:t>block transfer, </a:t>
            </a:r>
          </a:p>
          <a:p>
            <a:pPr lvl="1"/>
            <a:r>
              <a:rPr lang="en-US" sz="3600" i="1" dirty="0" smtClean="0">
                <a:latin typeface="Times New Roman" pitchFamily="18" charset="0"/>
                <a:cs typeface="Times New Roman" pitchFamily="18" charset="0"/>
              </a:rPr>
              <a:t>cycle stealing, and </a:t>
            </a:r>
          </a:p>
          <a:p>
            <a:pPr lvl="1"/>
            <a:r>
              <a:rPr lang="en-US" sz="3600" i="1" dirty="0" smtClean="0">
                <a:latin typeface="Times New Roman" pitchFamily="18" charset="0"/>
                <a:cs typeface="Times New Roman" pitchFamily="18" charset="0"/>
              </a:rPr>
              <a:t>interleaved DMA.</a:t>
            </a:r>
            <a:endParaRPr lang="en-US" sz="3600"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r>
              <a:rPr lang="en-US" sz="4000" dirty="0" smtClean="0">
                <a:latin typeface="Times New Roman" pitchFamily="18" charset="0"/>
                <a:cs typeface="Times New Roman" pitchFamily="18" charset="0"/>
              </a:rPr>
              <a:t>block transfer DMA</a:t>
            </a:r>
            <a:endParaRPr lang="en-US" sz="40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447800"/>
            <a:ext cx="8229600" cy="4572000"/>
          </a:xfrm>
        </p:spPr>
        <p:txBody>
          <a:bodyPr/>
          <a:lstStyle/>
          <a:p>
            <a:r>
              <a:rPr lang="en-US" sz="3000" dirty="0" smtClean="0">
                <a:latin typeface="Times New Roman" pitchFamily="18" charset="0"/>
                <a:cs typeface="Times New Roman" pitchFamily="18" charset="0"/>
              </a:rPr>
              <a:t>For block transfer DMA, the DMA controller chip takes the bus from the microcomputer to transfer data between the memory and I/O device. </a:t>
            </a:r>
          </a:p>
          <a:p>
            <a:r>
              <a:rPr lang="en-US" sz="3000" dirty="0" smtClean="0">
                <a:latin typeface="Times New Roman" pitchFamily="18" charset="0"/>
                <a:cs typeface="Times New Roman" pitchFamily="18" charset="0"/>
              </a:rPr>
              <a:t>The microprocessor has no access to the bus until the transfer is completed. During this time, the microprocessor can perform internal operations that do not need the bus. </a:t>
            </a:r>
          </a:p>
          <a:p>
            <a:r>
              <a:rPr lang="en-US" sz="3000" dirty="0" smtClean="0">
                <a:latin typeface="Times New Roman" pitchFamily="18" charset="0"/>
                <a:cs typeface="Times New Roman" pitchFamily="18" charset="0"/>
              </a:rPr>
              <a:t>This method is popular with microprocessors. Using this technique, blocks of data can be transferred.</a:t>
            </a:r>
            <a:endParaRPr lang="en-US" sz="3000"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lstStyle/>
          <a:p>
            <a:r>
              <a:rPr lang="en-US" sz="4000" dirty="0" smtClean="0">
                <a:latin typeface="Times New Roman" pitchFamily="18" charset="0"/>
                <a:cs typeface="Times New Roman" pitchFamily="18" charset="0"/>
              </a:rPr>
              <a:t>cycle stealing DMA</a:t>
            </a:r>
            <a:endParaRPr lang="en-US" sz="40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19200"/>
            <a:ext cx="8229600" cy="4648200"/>
          </a:xfrm>
        </p:spPr>
        <p:txBody>
          <a:bodyPr/>
          <a:lstStyle/>
          <a:p>
            <a:r>
              <a:rPr lang="en-US" sz="2000" dirty="0" smtClean="0">
                <a:latin typeface="Times New Roman" pitchFamily="18" charset="0"/>
                <a:cs typeface="Times New Roman" pitchFamily="18" charset="0"/>
              </a:rPr>
              <a:t>Data transfer between the microcomputer memory and an I/O device occurs on a word by- word basis with cycle stealing. Typically, the microprocessor clock is enabled by </a:t>
            </a:r>
            <a:r>
              <a:rPr lang="en-US" sz="2000" dirty="0" err="1" smtClean="0">
                <a:latin typeface="Times New Roman" pitchFamily="18" charset="0"/>
                <a:cs typeface="Times New Roman" pitchFamily="18" charset="0"/>
              </a:rPr>
              <a:t>ANDing</a:t>
            </a:r>
            <a:r>
              <a:rPr lang="en-US" sz="2000" dirty="0" smtClean="0">
                <a:latin typeface="Times New Roman" pitchFamily="18" charset="0"/>
                <a:cs typeface="Times New Roman" pitchFamily="18" charset="0"/>
              </a:rPr>
              <a:t> an INHIBIT signal with the system clock. </a:t>
            </a:r>
          </a:p>
          <a:p>
            <a:r>
              <a:rPr lang="en-US" sz="2000" dirty="0" smtClean="0">
                <a:latin typeface="Times New Roman" pitchFamily="18" charset="0"/>
                <a:cs typeface="Times New Roman" pitchFamily="18" charset="0"/>
              </a:rPr>
              <a:t>The system clock has the same frequency as the microprocessor clock. The DMA controller controls the INHIBIT line. During normal operation, the INHIBIT line is HIGH, providing the microprocessor clock.</a:t>
            </a:r>
          </a:p>
          <a:p>
            <a:r>
              <a:rPr lang="en-US" sz="2000" dirty="0" smtClean="0">
                <a:latin typeface="Times New Roman" pitchFamily="18" charset="0"/>
                <a:cs typeface="Times New Roman" pitchFamily="18" charset="0"/>
              </a:rPr>
              <a:t>When DMA operation is desired, the controller makes the INHIBIT line LOW for one clock cycle. The microprocessor is then stopped completely for the cycle. Data transfer between the memory and I/O takes place during this cycle. This method is called cycle stealing because the DMA controller takes away or steals a cycle without microprocessor recognition. Data transfer takes place over a period of time.</a:t>
            </a:r>
            <a:endParaRPr lang="en-US" sz="2000"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8001000" cy="1066800"/>
          </a:xfrm>
        </p:spPr>
        <p:txBody>
          <a:bodyPr/>
          <a:lstStyle/>
          <a:p>
            <a:r>
              <a:rPr lang="en-US" sz="4000" dirty="0" smtClean="0">
                <a:latin typeface="Times New Roman" pitchFamily="18" charset="0"/>
                <a:cs typeface="Times New Roman" pitchFamily="18" charset="0"/>
              </a:rPr>
              <a:t>interleaved DMA</a:t>
            </a:r>
            <a:endParaRPr lang="en-US" sz="4000" dirty="0">
              <a:latin typeface="Times New Roman" pitchFamily="18" charset="0"/>
              <a:cs typeface="Times New Roman" pitchFamily="18" charset="0"/>
            </a:endParaRPr>
          </a:p>
        </p:txBody>
      </p:sp>
      <p:sp>
        <p:nvSpPr>
          <p:cNvPr id="3" name="Content Placeholder 2"/>
          <p:cNvSpPr>
            <a:spLocks noGrp="1"/>
          </p:cNvSpPr>
          <p:nvPr>
            <p:ph idx="1"/>
          </p:nvPr>
        </p:nvSpPr>
        <p:spPr>
          <a:xfrm>
            <a:off x="533400" y="1752600"/>
            <a:ext cx="8229600" cy="3886200"/>
          </a:xfrm>
        </p:spPr>
        <p:txBody>
          <a:bodyPr/>
          <a:lstStyle/>
          <a:p>
            <a:r>
              <a:rPr lang="en-US" sz="2800" dirty="0" smtClean="0">
                <a:latin typeface="Times New Roman" pitchFamily="18" charset="0"/>
                <a:cs typeface="Times New Roman" pitchFamily="18" charset="0"/>
              </a:rPr>
              <a:t>With interleaved DMA, the DMA controller chip takes over the system bus when the microprocessor is not using it. For example, the microprocessor does not use the bus while incrementing the program counter or performing an ALU operation. </a:t>
            </a:r>
          </a:p>
          <a:p>
            <a:r>
              <a:rPr lang="en-US" sz="2800" dirty="0" smtClean="0">
                <a:latin typeface="Times New Roman" pitchFamily="18" charset="0"/>
                <a:cs typeface="Times New Roman" pitchFamily="18" charset="0"/>
              </a:rPr>
              <a:t>The DMA controller chip identifies these cycles and allows transfer of data between the memory and I/O device. Data transfer takes place over a period for time for this method.</a:t>
            </a:r>
            <a:endParaRPr lang="en-US" sz="2800"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dirty="0" smtClean="0"/>
              <a:t>Prepared by M. Mahesh </a:t>
            </a:r>
            <a:r>
              <a:rPr lang="en-US" dirty="0" err="1" smtClean="0"/>
              <a:t>Babu</a:t>
            </a:r>
            <a:r>
              <a:rPr lang="en-US" dirty="0" smtClean="0"/>
              <a:t>  Assistant-Professor.</a:t>
            </a:r>
            <a:endParaRPr lang="en-US" dirty="0"/>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09600" y="533400"/>
            <a:ext cx="7772400" cy="533400"/>
          </a:xfrm>
          <a:noFill/>
          <a:ln/>
        </p:spPr>
        <p:txBody>
          <a:bodyPr lIns="92075" tIns="46038" rIns="92075" bIns="46038"/>
          <a:lstStyle/>
          <a:p>
            <a:pPr defTabSz="762000"/>
            <a:r>
              <a:rPr lang="en-US" sz="4000" dirty="0">
                <a:latin typeface="Times New Roman" pitchFamily="18" charset="0"/>
                <a:cs typeface="Times New Roman" pitchFamily="18" charset="0"/>
              </a:rPr>
              <a:t>Peripheral Controllers</a:t>
            </a:r>
          </a:p>
        </p:txBody>
      </p:sp>
      <p:sp>
        <p:nvSpPr>
          <p:cNvPr id="11267" name="Rectangle 3"/>
          <p:cNvSpPr>
            <a:spLocks noGrp="1" noChangeArrowheads="1"/>
          </p:cNvSpPr>
          <p:nvPr>
            <p:ph type="body" idx="1"/>
          </p:nvPr>
        </p:nvSpPr>
        <p:spPr>
          <a:xfrm>
            <a:off x="228600" y="1141413"/>
            <a:ext cx="8610600" cy="5335587"/>
          </a:xfrm>
          <a:noFill/>
          <a:ln/>
        </p:spPr>
        <p:txBody>
          <a:bodyPr lIns="92075" tIns="46038" rIns="92075" bIns="46038"/>
          <a:lstStyle/>
          <a:p>
            <a:pPr defTabSz="762000"/>
            <a:r>
              <a:rPr lang="en-US" sz="2400" dirty="0">
                <a:latin typeface="Times New Roman" pitchFamily="18" charset="0"/>
                <a:cs typeface="Times New Roman" pitchFamily="18" charset="0"/>
              </a:rPr>
              <a:t>Intel has developed several peripheral controller chips designed to support its processors.</a:t>
            </a:r>
          </a:p>
          <a:p>
            <a:pPr defTabSz="762000"/>
            <a:r>
              <a:rPr lang="en-US" sz="2400" dirty="0">
                <a:latin typeface="Times New Roman" pitchFamily="18" charset="0"/>
                <a:cs typeface="Times New Roman" pitchFamily="18" charset="0"/>
              </a:rPr>
              <a:t>The goal is to give a complete I/O interface in one chip. </a:t>
            </a:r>
          </a:p>
          <a:p>
            <a:pPr defTabSz="762000"/>
            <a:r>
              <a:rPr lang="en-US" sz="2400" dirty="0">
                <a:latin typeface="Times New Roman" pitchFamily="18" charset="0"/>
                <a:cs typeface="Times New Roman" pitchFamily="18" charset="0"/>
              </a:rPr>
              <a:t>Examples: </a:t>
            </a:r>
          </a:p>
          <a:p>
            <a:pPr lvl="1" defTabSz="762000"/>
            <a:r>
              <a:rPr lang="en-US" sz="2000" dirty="0">
                <a:latin typeface="Times New Roman" pitchFamily="18" charset="0"/>
                <a:cs typeface="Times New Roman" pitchFamily="18" charset="0"/>
              </a:rPr>
              <a:t>8255 is Programmable Peripheral Interface (PPI).</a:t>
            </a:r>
          </a:p>
          <a:p>
            <a:pPr lvl="1" defTabSz="762000"/>
            <a:r>
              <a:rPr lang="en-US" sz="2000" dirty="0">
                <a:latin typeface="Times New Roman" pitchFamily="18" charset="0"/>
                <a:cs typeface="Times New Roman" pitchFamily="18" charset="0"/>
              </a:rPr>
              <a:t>8259 is Programmable Interrupt Controller (PIC)</a:t>
            </a:r>
          </a:p>
          <a:p>
            <a:pPr lvl="1" defTabSz="762000"/>
            <a:r>
              <a:rPr lang="en-US" sz="2000" dirty="0">
                <a:latin typeface="Times New Roman" pitchFamily="18" charset="0"/>
                <a:cs typeface="Times New Roman" pitchFamily="18" charset="0"/>
              </a:rPr>
              <a:t>8253/8254 is Programmable Interval Timer (PIT)</a:t>
            </a:r>
          </a:p>
          <a:p>
            <a:pPr lvl="1" defTabSz="762000"/>
            <a:r>
              <a:rPr lang="en-US" sz="2000" dirty="0" smtClean="0">
                <a:latin typeface="Times New Roman" pitchFamily="18" charset="0"/>
                <a:cs typeface="Times New Roman" pitchFamily="18" charset="0"/>
              </a:rPr>
              <a:t>82378257 </a:t>
            </a:r>
            <a:r>
              <a:rPr lang="en-US" sz="2000" dirty="0">
                <a:latin typeface="Times New Roman" pitchFamily="18" charset="0"/>
                <a:cs typeface="Times New Roman" pitchFamily="18" charset="0"/>
              </a:rPr>
              <a:t>is Programmable DMA controller</a:t>
            </a:r>
            <a:r>
              <a:rPr lang="en-US" sz="2000" dirty="0" smtClean="0">
                <a:latin typeface="Times New Roman" pitchFamily="18" charset="0"/>
                <a:cs typeface="Times New Roman" pitchFamily="18" charset="0"/>
              </a:rPr>
              <a:t>.</a:t>
            </a:r>
          </a:p>
          <a:p>
            <a:pPr lvl="1" defTabSz="762000"/>
            <a:r>
              <a:rPr lang="en-US" sz="2000" dirty="0" smtClean="0">
                <a:latin typeface="Times New Roman" pitchFamily="18" charset="0"/>
                <a:cs typeface="Times New Roman" pitchFamily="18" charset="0"/>
              </a:rPr>
              <a:t>8251 is Universal Synchronous, Asynchronous Receiver and Transmitter.</a:t>
            </a:r>
            <a:endParaRPr lang="en-US" sz="2000" dirty="0">
              <a:latin typeface="Times New Roman" pitchFamily="18" charset="0"/>
              <a:cs typeface="Times New Roman" pitchFamily="18" charset="0"/>
            </a:endParaRPr>
          </a:p>
          <a:p>
            <a:pPr defTabSz="762000"/>
            <a:r>
              <a:rPr lang="en-US" sz="2400" dirty="0">
                <a:latin typeface="Times New Roman" pitchFamily="18" charset="0"/>
                <a:cs typeface="Times New Roman" pitchFamily="18" charset="0"/>
              </a:rPr>
              <a:t>In PC/XT computers these chips are built into the system board and can be seen by inspection.</a:t>
            </a:r>
          </a:p>
          <a:p>
            <a:pPr defTabSz="762000"/>
            <a:r>
              <a:rPr lang="en-US" sz="2400" dirty="0">
                <a:latin typeface="Times New Roman" pitchFamily="18" charset="0"/>
                <a:cs typeface="Times New Roman" pitchFamily="18" charset="0"/>
              </a:rPr>
              <a:t>In modern Computers the functionality of these chips has been built into the system board chipset.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381000"/>
            <a:ext cx="7772400" cy="762000"/>
          </a:xfrm>
          <a:noFill/>
          <a:ln/>
        </p:spPr>
        <p:txBody>
          <a:bodyPr lIns="92075" tIns="46038" rIns="92075" bIns="46038"/>
          <a:lstStyle/>
          <a:p>
            <a:pPr algn="ctr" defTabSz="762000"/>
            <a:r>
              <a:rPr lang="en-US" dirty="0">
                <a:latin typeface="Times New Roman" pitchFamily="18" charset="0"/>
                <a:cs typeface="Times New Roman" pitchFamily="18" charset="0"/>
              </a:rPr>
              <a:t>8255A</a:t>
            </a:r>
          </a:p>
        </p:txBody>
      </p:sp>
      <p:sp>
        <p:nvSpPr>
          <p:cNvPr id="12291" name="Rectangle 3"/>
          <p:cNvSpPr>
            <a:spLocks noGrp="1" noChangeArrowheads="1"/>
          </p:cNvSpPr>
          <p:nvPr>
            <p:ph type="body" idx="1"/>
          </p:nvPr>
        </p:nvSpPr>
        <p:spPr>
          <a:xfrm>
            <a:off x="533401" y="1219200"/>
            <a:ext cx="8229600" cy="5334000"/>
          </a:xfrm>
          <a:noFill/>
          <a:ln/>
        </p:spPr>
        <p:txBody>
          <a:bodyPr lIns="92075" tIns="46038" rIns="92075" bIns="46038"/>
          <a:lstStyle/>
          <a:p>
            <a:pPr defTabSz="762000"/>
            <a:r>
              <a:rPr lang="en-US" dirty="0">
                <a:latin typeface="Times New Roman" pitchFamily="18" charset="0"/>
                <a:cs typeface="Times New Roman" pitchFamily="18" charset="0"/>
              </a:rPr>
              <a:t>Is one of the peripheral controller chips designed to support its processors.</a:t>
            </a:r>
          </a:p>
          <a:p>
            <a:pPr defTabSz="762000"/>
            <a:r>
              <a:rPr lang="en-US" dirty="0">
                <a:latin typeface="Times New Roman" pitchFamily="18" charset="0"/>
                <a:cs typeface="Times New Roman" pitchFamily="18" charset="0"/>
              </a:rPr>
              <a:t>8255 is Programmable Peripheral Interface (PPI).</a:t>
            </a:r>
          </a:p>
          <a:p>
            <a:pPr defTabSz="762000"/>
            <a:r>
              <a:rPr lang="en-US" dirty="0">
                <a:latin typeface="Times New Roman" pitchFamily="18" charset="0"/>
                <a:cs typeface="Times New Roman" pitchFamily="18" charset="0"/>
              </a:rPr>
              <a:t>It is a general purpose parallel I/O Interfacing device</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pPr algn="ctr"/>
            <a:r>
              <a:rPr lang="en-US" sz="4000" b="1" dirty="0" smtClean="0">
                <a:latin typeface="Times New Roman" pitchFamily="18" charset="0"/>
                <a:cs typeface="Times New Roman" pitchFamily="18" charset="0"/>
              </a:rPr>
              <a:t>8255 PPI</a:t>
            </a: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447800"/>
            <a:ext cx="8229600" cy="4343400"/>
          </a:xfrm>
        </p:spPr>
        <p:txBody>
          <a:bodyPr/>
          <a:lstStyle/>
          <a:p>
            <a:r>
              <a:rPr lang="en-US" sz="2800" dirty="0" smtClean="0">
                <a:latin typeface="Times New Roman" pitchFamily="18" charset="0"/>
                <a:cs typeface="Times New Roman" pitchFamily="18" charset="0"/>
              </a:rPr>
              <a:t>The parallel input-output port chip 8255 is also called as programmable peripheral input-output port. </a:t>
            </a:r>
          </a:p>
          <a:p>
            <a:r>
              <a:rPr lang="en-US" sz="2800" dirty="0" smtClean="0">
                <a:latin typeface="Times New Roman" pitchFamily="18" charset="0"/>
                <a:cs typeface="Times New Roman" pitchFamily="18" charset="0"/>
              </a:rPr>
              <a:t>The Intel’s 8255 is designed for use with Intel’s 8-bit, 16-bit and higher capability microprocessors.</a:t>
            </a:r>
          </a:p>
          <a:p>
            <a:r>
              <a:rPr lang="en-US" sz="2800" dirty="0" smtClean="0">
                <a:latin typeface="Times New Roman" pitchFamily="18" charset="0"/>
                <a:cs typeface="Times New Roman" pitchFamily="18" charset="0"/>
              </a:rPr>
              <a:t>The 8255A is LSI peripheral designed to permit easy implementation of parallel I/0 in the 8086 micro-computer systems. </a:t>
            </a:r>
          </a:p>
          <a:p>
            <a:r>
              <a:rPr lang="en-US" sz="2800" dirty="0" smtClean="0">
                <a:latin typeface="Times New Roman" pitchFamily="18" charset="0"/>
                <a:cs typeface="Times New Roman" pitchFamily="18" charset="0"/>
              </a:rPr>
              <a:t>It provides a flexible parallel interface, which includes features such as single-bit, 4-bit, and byte-wide input and output ports. </a:t>
            </a:r>
          </a:p>
          <a:p>
            <a:endParaRPr lang="en-US" sz="2800"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6800"/>
          </a:xfrm>
        </p:spPr>
        <p:txBody>
          <a:bodyPr/>
          <a:lstStyle/>
          <a:p>
            <a:r>
              <a:rPr lang="en-US" b="1" dirty="0" smtClean="0">
                <a:latin typeface="Times New Roman" pitchFamily="18" charset="0"/>
                <a:cs typeface="Times New Roman" pitchFamily="18" charset="0"/>
              </a:rPr>
              <a:t>Features</a:t>
            </a: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of 8255 PPI</a:t>
            </a:r>
            <a:endParaRPr lang="en-US" b="1" dirty="0"/>
          </a:p>
        </p:txBody>
      </p:sp>
      <p:sp>
        <p:nvSpPr>
          <p:cNvPr id="3" name="Content Placeholder 2"/>
          <p:cNvSpPr>
            <a:spLocks noGrp="1"/>
          </p:cNvSpPr>
          <p:nvPr>
            <p:ph idx="1"/>
          </p:nvPr>
        </p:nvSpPr>
        <p:spPr>
          <a:xfrm>
            <a:off x="457200" y="1219200"/>
            <a:ext cx="8229600" cy="4953000"/>
          </a:xfrm>
        </p:spPr>
        <p:txBody>
          <a:bodyPr/>
          <a:lstStyle/>
          <a:p>
            <a:pPr algn="just"/>
            <a:r>
              <a:rPr lang="en-US" sz="2200" dirty="0" smtClean="0">
                <a:latin typeface="Times New Roman" pitchFamily="18" charset="0"/>
                <a:cs typeface="Times New Roman" pitchFamily="18" charset="0"/>
              </a:rPr>
              <a:t>It </a:t>
            </a:r>
            <a:r>
              <a:rPr lang="en-US" sz="2200" dirty="0" smtClean="0">
                <a:latin typeface="Times New Roman" pitchFamily="18" charset="0"/>
                <a:cs typeface="Times New Roman" pitchFamily="18" charset="0"/>
              </a:rPr>
              <a:t>is a general purpose programmable I/O device which is compatible with all INTEL processors and also most other processors.</a:t>
            </a:r>
          </a:p>
          <a:p>
            <a:pPr algn="just"/>
            <a:r>
              <a:rPr lang="en-US" sz="2200" dirty="0" smtClean="0">
                <a:latin typeface="Times New Roman" pitchFamily="18" charset="0"/>
                <a:cs typeface="Times New Roman" pitchFamily="18" charset="0"/>
              </a:rPr>
              <a:t>It </a:t>
            </a:r>
            <a:r>
              <a:rPr lang="en-US" sz="2200" dirty="0" smtClean="0">
                <a:latin typeface="Times New Roman" pitchFamily="18" charset="0"/>
                <a:cs typeface="Times New Roman" pitchFamily="18" charset="0"/>
              </a:rPr>
              <a:t>provides 24 I/O pins which may be individually programmed in two groups.</a:t>
            </a:r>
          </a:p>
          <a:p>
            <a:pPr algn="just"/>
            <a:r>
              <a:rPr lang="en-US" sz="2200" dirty="0" smtClean="0">
                <a:latin typeface="Times New Roman" pitchFamily="18" charset="0"/>
                <a:cs typeface="Times New Roman" pitchFamily="18" charset="0"/>
              </a:rPr>
              <a:t>This </a:t>
            </a:r>
            <a:r>
              <a:rPr lang="en-US" sz="2200" dirty="0" smtClean="0">
                <a:latin typeface="Times New Roman" pitchFamily="18" charset="0"/>
                <a:cs typeface="Times New Roman" pitchFamily="18" charset="0"/>
              </a:rPr>
              <a:t>chip is </a:t>
            </a:r>
            <a:r>
              <a:rPr lang="en-US" sz="2200" dirty="0" smtClean="0">
                <a:latin typeface="Times New Roman" pitchFamily="18" charset="0"/>
                <a:cs typeface="Times New Roman" pitchFamily="18" charset="0"/>
              </a:rPr>
              <a:t>completely </a:t>
            </a:r>
            <a:r>
              <a:rPr lang="en-US" sz="2200" dirty="0" smtClean="0">
                <a:latin typeface="Times New Roman" pitchFamily="18" charset="0"/>
                <a:cs typeface="Times New Roman" pitchFamily="18" charset="0"/>
              </a:rPr>
              <a:t>TTL compatible.</a:t>
            </a:r>
          </a:p>
          <a:p>
            <a:pPr algn="just"/>
            <a:r>
              <a:rPr lang="en-US" sz="2200" dirty="0" smtClean="0">
                <a:latin typeface="Times New Roman" pitchFamily="18" charset="0"/>
                <a:cs typeface="Times New Roman" pitchFamily="18" charset="0"/>
              </a:rPr>
              <a:t>It </a:t>
            </a:r>
            <a:r>
              <a:rPr lang="en-US" sz="2200" dirty="0" smtClean="0">
                <a:latin typeface="Times New Roman" pitchFamily="18" charset="0"/>
                <a:cs typeface="Times New Roman" pitchFamily="18" charset="0"/>
              </a:rPr>
              <a:t>is available in 40 pin DIP and </a:t>
            </a:r>
            <a:r>
              <a:rPr lang="en-US" sz="2200" dirty="0" smtClean="0">
                <a:latin typeface="Times New Roman" pitchFamily="18" charset="0"/>
                <a:cs typeface="Times New Roman" pitchFamily="18" charset="0"/>
              </a:rPr>
              <a:t>plastic </a:t>
            </a:r>
            <a:r>
              <a:rPr lang="en-US" sz="2200" dirty="0" smtClean="0">
                <a:latin typeface="Times New Roman" pitchFamily="18" charset="0"/>
                <a:cs typeface="Times New Roman" pitchFamily="18" charset="0"/>
              </a:rPr>
              <a:t>leaded chip carrier (PLCC) packages.</a:t>
            </a:r>
          </a:p>
          <a:p>
            <a:pPr algn="just"/>
            <a:r>
              <a:rPr lang="en-US" sz="2200" dirty="0" smtClean="0">
                <a:latin typeface="Times New Roman" pitchFamily="18" charset="0"/>
                <a:cs typeface="Times New Roman" pitchFamily="18" charset="0"/>
              </a:rPr>
              <a:t>It </a:t>
            </a:r>
            <a:r>
              <a:rPr lang="en-US" sz="2200" dirty="0" smtClean="0">
                <a:latin typeface="Times New Roman" pitchFamily="18" charset="0"/>
                <a:cs typeface="Times New Roman" pitchFamily="18" charset="0"/>
              </a:rPr>
              <a:t>has three 8 bit ports.  Port A, Port B and Port C.  Port C is treated as two 4 bit ports also.</a:t>
            </a:r>
          </a:p>
          <a:p>
            <a:pPr algn="just"/>
            <a:r>
              <a:rPr lang="en-US" sz="2200" dirty="0" smtClean="0">
                <a:latin typeface="Times New Roman" pitchFamily="18" charset="0"/>
                <a:cs typeface="Times New Roman" pitchFamily="18" charset="0"/>
              </a:rPr>
              <a:t>This </a:t>
            </a:r>
            <a:r>
              <a:rPr lang="en-US" sz="2200" dirty="0" smtClean="0">
                <a:latin typeface="Times New Roman" pitchFamily="18" charset="0"/>
                <a:cs typeface="Times New Roman" pitchFamily="18" charset="0"/>
              </a:rPr>
              <a:t>8255 is mainly programmed in two modes (a) the I/O mode and (b) The bit set/reset mode  (BSR) mode.  The I/O mode is further divided into three modes: Mode 0, Mode 1, and Mode 2.</a:t>
            </a:r>
          </a:p>
          <a:p>
            <a:pPr algn="just"/>
            <a:r>
              <a:rPr lang="en-US" sz="2200" dirty="0" smtClean="0">
                <a:latin typeface="Times New Roman" pitchFamily="18" charset="0"/>
                <a:cs typeface="Times New Roman" pitchFamily="18" charset="0"/>
              </a:rPr>
              <a:t>An </a:t>
            </a:r>
            <a:r>
              <a:rPr lang="en-US" sz="2200" dirty="0" smtClean="0">
                <a:latin typeface="Times New Roman" pitchFamily="18" charset="0"/>
                <a:cs typeface="Times New Roman" pitchFamily="18" charset="0"/>
              </a:rPr>
              <a:t>8 bit control </a:t>
            </a:r>
            <a:r>
              <a:rPr lang="en-US" sz="2200" dirty="0" smtClean="0">
                <a:latin typeface="Times New Roman" pitchFamily="18" charset="0"/>
                <a:cs typeface="Times New Roman" pitchFamily="18" charset="0"/>
              </a:rPr>
              <a:t>word resister </a:t>
            </a:r>
            <a:r>
              <a:rPr lang="en-US" sz="2200" dirty="0" smtClean="0">
                <a:latin typeface="Times New Roman" pitchFamily="18" charset="0"/>
                <a:cs typeface="Times New Roman" pitchFamily="18" charset="0"/>
              </a:rPr>
              <a:t>is used to configure the modes of 8255</a:t>
            </a:r>
            <a:r>
              <a:rPr lang="en-US" sz="2200" dirty="0" smtClean="0">
                <a:latin typeface="Times New Roman" pitchFamily="18" charset="0"/>
                <a:cs typeface="Times New Roman" pitchFamily="18" charset="0"/>
              </a:rPr>
              <a:t>.</a:t>
            </a:r>
            <a:endParaRPr lang="en-US" dirty="0"/>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pPr algn="ctr"/>
            <a:r>
              <a:rPr lang="en-US" sz="4000" b="1" dirty="0" smtClean="0">
                <a:latin typeface="Times New Roman" pitchFamily="18" charset="0"/>
                <a:cs typeface="Times New Roman" pitchFamily="18" charset="0"/>
              </a:rPr>
              <a:t>8255 PPI</a:t>
            </a:r>
            <a:endParaRPr lang="en-US" sz="4000" dirty="0"/>
          </a:p>
        </p:txBody>
      </p:sp>
      <p:sp>
        <p:nvSpPr>
          <p:cNvPr id="3" name="Content Placeholder 2"/>
          <p:cNvSpPr>
            <a:spLocks noGrp="1"/>
          </p:cNvSpPr>
          <p:nvPr>
            <p:ph idx="1"/>
          </p:nvPr>
        </p:nvSpPr>
        <p:spPr>
          <a:xfrm>
            <a:off x="228600" y="1219200"/>
            <a:ext cx="8915400" cy="4648200"/>
          </a:xfrm>
        </p:spPr>
        <p:txBody>
          <a:bodyPr/>
          <a:lstStyle/>
          <a:p>
            <a:r>
              <a:rPr lang="en-US" sz="2800" dirty="0" smtClean="0">
                <a:latin typeface="Times New Roman" pitchFamily="18" charset="0"/>
                <a:cs typeface="Times New Roman" pitchFamily="18" charset="0"/>
              </a:rPr>
              <a:t>It has 24 input/output lines which may be individually programmed in two groups of twelve lines each, or three groups of eight lines. </a:t>
            </a:r>
          </a:p>
          <a:p>
            <a:r>
              <a:rPr lang="en-US" sz="2800" dirty="0" smtClean="0">
                <a:latin typeface="Times New Roman" pitchFamily="18" charset="0"/>
                <a:cs typeface="Times New Roman" pitchFamily="18" charset="0"/>
              </a:rPr>
              <a:t>The two groups of I/O pins are named as </a:t>
            </a:r>
            <a:r>
              <a:rPr lang="en-US" sz="2800" b="1" dirty="0" smtClean="0">
                <a:latin typeface="Times New Roman" pitchFamily="18" charset="0"/>
                <a:cs typeface="Times New Roman" pitchFamily="18" charset="0"/>
              </a:rPr>
              <a:t>Group A </a:t>
            </a:r>
            <a:r>
              <a:rPr lang="en-US" sz="2800" dirty="0" smtClean="0">
                <a:latin typeface="Times New Roman" pitchFamily="18" charset="0"/>
                <a:cs typeface="Times New Roman" pitchFamily="18" charset="0"/>
              </a:rPr>
              <a:t>and </a:t>
            </a:r>
            <a:r>
              <a:rPr lang="en-US" sz="2800" b="1" dirty="0" smtClean="0">
                <a:latin typeface="Times New Roman" pitchFamily="18" charset="0"/>
                <a:cs typeface="Times New Roman" pitchFamily="18" charset="0"/>
              </a:rPr>
              <a:t>Group B</a:t>
            </a:r>
            <a:r>
              <a:rPr lang="en-US" sz="2800" dirty="0" smtClean="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Each </a:t>
            </a:r>
            <a:r>
              <a:rPr lang="en-US" sz="2800" dirty="0" smtClean="0">
                <a:latin typeface="Times New Roman" pitchFamily="18" charset="0"/>
                <a:cs typeface="Times New Roman" pitchFamily="18" charset="0"/>
              </a:rPr>
              <a:t>of these two groups contains a subgroup of eight I/O lines called as 8-bit port and another subgroup of four lines or a 4-bit port. </a:t>
            </a:r>
          </a:p>
          <a:p>
            <a:r>
              <a:rPr lang="en-US" sz="2800" dirty="0" smtClean="0">
                <a:latin typeface="Times New Roman" pitchFamily="18" charset="0"/>
                <a:cs typeface="Times New Roman" pitchFamily="18" charset="0"/>
              </a:rPr>
              <a:t>Thus Group A contains an 8-bit port A along with a 4-bit port C upper. The port A lines are identified by symbols PA0-PA7 while the port C lines are identified as PC4-PC7. </a:t>
            </a: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a:xfrm>
            <a:off x="457200" y="457200"/>
            <a:ext cx="8229600" cy="914400"/>
          </a:xfrm>
        </p:spPr>
        <p:txBody>
          <a:bodyPr/>
          <a:lstStyle/>
          <a:p>
            <a:pPr algn="ctr" eaLnBrk="1" hangingPunct="1"/>
            <a:r>
              <a:rPr lang="en-US" altLang="en-US" sz="4000" dirty="0" smtClean="0">
                <a:latin typeface="Times New Roman" pitchFamily="18" charset="0"/>
                <a:cs typeface="Times New Roman" pitchFamily="18" charset="0"/>
              </a:rPr>
              <a:t>Microprocessor Architecture</a:t>
            </a:r>
            <a:endParaRPr lang="en-US" altLang="en-US" sz="2000" dirty="0" smtClean="0">
              <a:latin typeface="Times New Roman" pitchFamily="18" charset="0"/>
              <a:cs typeface="Times New Roman" pitchFamily="18" charset="0"/>
            </a:endParaRPr>
          </a:p>
        </p:txBody>
      </p:sp>
      <p:sp>
        <p:nvSpPr>
          <p:cNvPr id="13315" name="Rectangle 5"/>
          <p:cNvSpPr>
            <a:spLocks noGrp="1" noChangeArrowheads="1"/>
          </p:cNvSpPr>
          <p:nvPr>
            <p:ph idx="1"/>
          </p:nvPr>
        </p:nvSpPr>
        <p:spPr>
          <a:xfrm>
            <a:off x="457200" y="1447800"/>
            <a:ext cx="8229600" cy="3886200"/>
          </a:xfrm>
        </p:spPr>
        <p:txBody>
          <a:bodyPr/>
          <a:lstStyle/>
          <a:p>
            <a:pPr eaLnBrk="1" hangingPunct="1"/>
            <a:r>
              <a:rPr lang="en-US" altLang="en-US" dirty="0" smtClean="0">
                <a:latin typeface="Times New Roman" pitchFamily="18" charset="0"/>
                <a:cs typeface="Times New Roman" pitchFamily="18" charset="0"/>
              </a:rPr>
              <a:t>MPU communicates with Memory and I/O using the System Bus</a:t>
            </a:r>
          </a:p>
          <a:p>
            <a:pPr lvl="1" eaLnBrk="1" hangingPunct="1"/>
            <a:r>
              <a:rPr lang="en-US" altLang="en-US" dirty="0" smtClean="0">
                <a:latin typeface="Times New Roman" pitchFamily="18" charset="0"/>
                <a:cs typeface="Times New Roman" pitchFamily="18" charset="0"/>
              </a:rPr>
              <a:t>Address bus</a:t>
            </a:r>
          </a:p>
          <a:p>
            <a:pPr lvl="2" eaLnBrk="1" hangingPunct="1"/>
            <a:r>
              <a:rPr lang="en-US" altLang="en-US" dirty="0" smtClean="0">
                <a:latin typeface="Times New Roman" pitchFamily="18" charset="0"/>
                <a:cs typeface="Times New Roman" pitchFamily="18" charset="0"/>
              </a:rPr>
              <a:t>Unidirectional</a:t>
            </a:r>
          </a:p>
          <a:p>
            <a:pPr lvl="2" eaLnBrk="1" hangingPunct="1"/>
            <a:r>
              <a:rPr lang="en-US" altLang="en-US" dirty="0" smtClean="0">
                <a:latin typeface="Times New Roman" pitchFamily="18" charset="0"/>
                <a:cs typeface="Times New Roman" pitchFamily="18" charset="0"/>
              </a:rPr>
              <a:t>Memory and I/O Addresses </a:t>
            </a:r>
          </a:p>
          <a:p>
            <a:pPr lvl="1" eaLnBrk="1" hangingPunct="1"/>
            <a:r>
              <a:rPr lang="en-US" altLang="en-US" dirty="0" smtClean="0">
                <a:latin typeface="Times New Roman" pitchFamily="18" charset="0"/>
                <a:cs typeface="Times New Roman" pitchFamily="18" charset="0"/>
              </a:rPr>
              <a:t>Data bus</a:t>
            </a:r>
          </a:p>
          <a:p>
            <a:pPr lvl="2" eaLnBrk="1" hangingPunct="1"/>
            <a:r>
              <a:rPr lang="en-US" altLang="en-US" dirty="0" smtClean="0">
                <a:latin typeface="Times New Roman" pitchFamily="18" charset="0"/>
                <a:cs typeface="Times New Roman" pitchFamily="18" charset="0"/>
              </a:rPr>
              <a:t>Bidirectional</a:t>
            </a:r>
          </a:p>
          <a:p>
            <a:pPr lvl="2" eaLnBrk="1" hangingPunct="1"/>
            <a:r>
              <a:rPr lang="en-US" altLang="en-US" dirty="0" smtClean="0">
                <a:latin typeface="Times New Roman" pitchFamily="18" charset="0"/>
                <a:cs typeface="Times New Roman" pitchFamily="18" charset="0"/>
              </a:rPr>
              <a:t>Transfers Binary Data and Instructions</a:t>
            </a:r>
          </a:p>
          <a:p>
            <a:pPr lvl="1" eaLnBrk="1" hangingPunct="1"/>
            <a:r>
              <a:rPr lang="en-US" altLang="en-US" dirty="0" smtClean="0">
                <a:latin typeface="Times New Roman" pitchFamily="18" charset="0"/>
                <a:cs typeface="Times New Roman" pitchFamily="18" charset="0"/>
              </a:rPr>
              <a:t>Control lines</a:t>
            </a:r>
          </a:p>
          <a:p>
            <a:pPr lvl="2" eaLnBrk="1" hangingPunct="1"/>
            <a:r>
              <a:rPr lang="en-US" altLang="en-US" dirty="0" smtClean="0">
                <a:latin typeface="Times New Roman" pitchFamily="18" charset="0"/>
                <a:cs typeface="Times New Roman" pitchFamily="18" charset="0"/>
              </a:rPr>
              <a:t>Read and Write timing signals</a:t>
            </a:r>
          </a:p>
        </p:txBody>
      </p:sp>
      <p:sp>
        <p:nvSpPr>
          <p:cNvPr id="13316" name="Slide Number Placeholder 3"/>
          <p:cNvSpPr>
            <a:spLocks noGrp="1"/>
          </p:cNvSpPr>
          <p:nvPr>
            <p:ph type="sldNum" sz="quarter" idx="11"/>
          </p:nvPr>
        </p:nvSpPr>
        <p:spPr>
          <a:noFill/>
        </p:spPr>
        <p:txBody>
          <a:bodyPr/>
          <a:lstStyle/>
          <a:p>
            <a:fld id="{457C51F8-6B79-461A-89DF-1FECC471D649}" type="slidenum">
              <a:rPr lang="en-US" altLang="en-US" smtClean="0"/>
              <a:pPr/>
              <a:t>4</a:t>
            </a:fld>
            <a:endParaRPr lang="en-US" altLang="en-US" smtClean="0"/>
          </a:p>
        </p:txBody>
      </p:sp>
      <p:sp>
        <p:nvSpPr>
          <p:cNvPr id="13317" name="Footer Placeholder 4"/>
          <p:cNvSpPr>
            <a:spLocks noGrp="1"/>
          </p:cNvSpPr>
          <p:nvPr>
            <p:ph type="ftr" sz="quarter" idx="10"/>
          </p:nvPr>
        </p:nvSpPr>
        <p:spPr>
          <a:noFill/>
        </p:spPr>
        <p:txBody>
          <a:bodyPr/>
          <a:lstStyle/>
          <a:p>
            <a:endParaRPr lang="en-US" altLang="en-US"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pPr algn="ctr"/>
            <a:r>
              <a:rPr lang="en-US" sz="4000" b="1" dirty="0" smtClean="0">
                <a:latin typeface="Times New Roman" pitchFamily="18" charset="0"/>
                <a:cs typeface="Times New Roman" pitchFamily="18" charset="0"/>
              </a:rPr>
              <a:t>8255 PPI</a:t>
            </a:r>
            <a:endParaRPr lang="en-US" sz="4000" dirty="0"/>
          </a:p>
        </p:txBody>
      </p:sp>
      <p:sp>
        <p:nvSpPr>
          <p:cNvPr id="3" name="Content Placeholder 2"/>
          <p:cNvSpPr>
            <a:spLocks noGrp="1"/>
          </p:cNvSpPr>
          <p:nvPr>
            <p:ph idx="1"/>
          </p:nvPr>
        </p:nvSpPr>
        <p:spPr>
          <a:xfrm>
            <a:off x="457200" y="1447800"/>
            <a:ext cx="8229600" cy="4419600"/>
          </a:xfrm>
        </p:spPr>
        <p:txBody>
          <a:bodyPr/>
          <a:lstStyle/>
          <a:p>
            <a:r>
              <a:rPr lang="en-US" sz="2400" dirty="0" smtClean="0">
                <a:latin typeface="Times New Roman" pitchFamily="18" charset="0"/>
                <a:cs typeface="Times New Roman" pitchFamily="18" charset="0"/>
              </a:rPr>
              <a:t>Similarly, Group B contains an 8-bit port B, containing lines PB0-PB7 and a 4-bit port C with lower bits PC0- PC3. </a:t>
            </a:r>
          </a:p>
          <a:p>
            <a:r>
              <a:rPr lang="en-US" sz="2400" dirty="0" smtClean="0">
                <a:latin typeface="Times New Roman" pitchFamily="18" charset="0"/>
                <a:cs typeface="Times New Roman" pitchFamily="18" charset="0"/>
              </a:rPr>
              <a:t>The port C upper and port C lower can be used in combination as an 8-bit port C. </a:t>
            </a:r>
          </a:p>
          <a:p>
            <a:r>
              <a:rPr lang="en-US" sz="2400" dirty="0" smtClean="0">
                <a:latin typeface="Times New Roman" pitchFamily="18" charset="0"/>
                <a:cs typeface="Times New Roman" pitchFamily="18" charset="0"/>
              </a:rPr>
              <a:t>Both the port C are assigned the same address. Thus one may have either three 8-bit I/O ports or two 8-bit and two 4-bit ports from 8255. </a:t>
            </a:r>
          </a:p>
          <a:p>
            <a:r>
              <a:rPr lang="en-US" sz="2400" dirty="0" smtClean="0">
                <a:latin typeface="Times New Roman" pitchFamily="18" charset="0"/>
                <a:cs typeface="Times New Roman" pitchFamily="18" charset="0"/>
              </a:rPr>
              <a:t>All of these ports can function independently either as input or as output ports. </a:t>
            </a:r>
          </a:p>
          <a:p>
            <a:r>
              <a:rPr lang="en-US" sz="2400" dirty="0" smtClean="0">
                <a:latin typeface="Times New Roman" pitchFamily="18" charset="0"/>
                <a:cs typeface="Times New Roman" pitchFamily="18" charset="0"/>
              </a:rPr>
              <a:t>This can be achieved by programming the bits of an internal register of 8255 called as </a:t>
            </a:r>
            <a:r>
              <a:rPr lang="en-US" sz="2400" b="1" dirty="0" smtClean="0">
                <a:latin typeface="Times New Roman" pitchFamily="18" charset="0"/>
                <a:cs typeface="Times New Roman" pitchFamily="18" charset="0"/>
              </a:rPr>
              <a:t>control word register (CWR</a:t>
            </a:r>
            <a:r>
              <a:rPr lang="en-US" sz="2400" b="1"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a:t>
            </a:r>
            <a:endParaRPr lang="en-US" sz="2400" b="1"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pPr algn="ctr"/>
            <a:r>
              <a:rPr lang="en-US" sz="4000" b="1" dirty="0" smtClean="0">
                <a:latin typeface="Times New Roman" pitchFamily="18" charset="0"/>
                <a:cs typeface="Times New Roman" pitchFamily="18" charset="0"/>
              </a:rPr>
              <a:t>Block Diagram of 8255</a:t>
            </a: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447800"/>
            <a:ext cx="8229600" cy="4419600"/>
          </a:xfrm>
        </p:spPr>
        <p:txBody>
          <a:bodyPr/>
          <a:lstStyle/>
          <a:p>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pic>
        <p:nvPicPr>
          <p:cNvPr id="40962" name="Picture 2"/>
          <p:cNvPicPr>
            <a:picLocks noChangeAspect="1" noChangeArrowheads="1"/>
          </p:cNvPicPr>
          <p:nvPr/>
        </p:nvPicPr>
        <p:blipFill>
          <a:blip r:embed="rId2" cstate="print"/>
          <a:srcRect/>
          <a:stretch>
            <a:fillRect/>
          </a:stretch>
        </p:blipFill>
        <p:spPr bwMode="auto">
          <a:xfrm>
            <a:off x="381000" y="1143000"/>
            <a:ext cx="8281039" cy="567250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pic>
        <p:nvPicPr>
          <p:cNvPr id="43010" name="Picture 2"/>
          <p:cNvPicPr>
            <a:picLocks noChangeAspect="1" noChangeArrowheads="1"/>
          </p:cNvPicPr>
          <p:nvPr/>
        </p:nvPicPr>
        <p:blipFill>
          <a:blip r:embed="rId2" cstate="print"/>
          <a:srcRect/>
          <a:stretch>
            <a:fillRect/>
          </a:stretch>
        </p:blipFill>
        <p:spPr bwMode="auto">
          <a:xfrm>
            <a:off x="1506278" y="1219200"/>
            <a:ext cx="5531073" cy="4810126"/>
          </a:xfrm>
          <a:prstGeom prst="rect">
            <a:avLst/>
          </a:prstGeom>
          <a:noFill/>
          <a:ln w="9525">
            <a:noFill/>
            <a:miter lim="800000"/>
            <a:headEnd/>
            <a:tailEnd/>
          </a:ln>
          <a:effectLst/>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pPr algn="ctr"/>
            <a:r>
              <a:rPr lang="en-US" sz="4000" b="1" dirty="0" smtClean="0">
                <a:latin typeface="Times New Roman" pitchFamily="18" charset="0"/>
                <a:cs typeface="Times New Roman" pitchFamily="18" charset="0"/>
              </a:rPr>
              <a:t>Pin Configuration of 8255</a:t>
            </a: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447800"/>
            <a:ext cx="8229600" cy="4419600"/>
          </a:xfrm>
        </p:spPr>
        <p:txBody>
          <a:bodyPr/>
          <a:lstStyle/>
          <a:p>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pic>
        <p:nvPicPr>
          <p:cNvPr id="41986" name="Picture 2"/>
          <p:cNvPicPr>
            <a:picLocks noChangeAspect="1" noChangeArrowheads="1"/>
          </p:cNvPicPr>
          <p:nvPr/>
        </p:nvPicPr>
        <p:blipFill>
          <a:blip r:embed="rId2" cstate="print"/>
          <a:srcRect/>
          <a:stretch>
            <a:fillRect/>
          </a:stretch>
        </p:blipFill>
        <p:spPr bwMode="auto">
          <a:xfrm>
            <a:off x="533400" y="1295400"/>
            <a:ext cx="2819400" cy="5029802"/>
          </a:xfrm>
          <a:prstGeom prst="rect">
            <a:avLst/>
          </a:prstGeom>
          <a:noFill/>
          <a:ln w="9525">
            <a:noFill/>
            <a:miter lim="800000"/>
            <a:headEnd/>
            <a:tailEnd/>
          </a:ln>
          <a:effectLst/>
        </p:spPr>
      </p:pic>
      <p:grpSp>
        <p:nvGrpSpPr>
          <p:cNvPr id="6" name="Group 5"/>
          <p:cNvGrpSpPr/>
          <p:nvPr/>
        </p:nvGrpSpPr>
        <p:grpSpPr>
          <a:xfrm>
            <a:off x="4191001" y="1295400"/>
            <a:ext cx="4800599" cy="4953000"/>
            <a:chOff x="2886075" y="1511300"/>
            <a:chExt cx="5495925" cy="4556125"/>
          </a:xfrm>
        </p:grpSpPr>
        <p:grpSp>
          <p:nvGrpSpPr>
            <p:cNvPr id="7" name="Group 157"/>
            <p:cNvGrpSpPr>
              <a:grpSpLocks/>
            </p:cNvGrpSpPr>
            <p:nvPr/>
          </p:nvGrpSpPr>
          <p:grpSpPr bwMode="auto">
            <a:xfrm>
              <a:off x="2886075" y="1511300"/>
              <a:ext cx="2638425" cy="4556125"/>
              <a:chOff x="8370" y="3195"/>
              <a:chExt cx="4155" cy="7175"/>
            </a:xfrm>
          </p:grpSpPr>
          <p:sp>
            <p:nvSpPr>
              <p:cNvPr id="14" name="Text Box 158"/>
              <p:cNvSpPr txBox="1">
                <a:spLocks noChangeArrowheads="1"/>
              </p:cNvSpPr>
              <p:nvPr/>
            </p:nvSpPr>
            <p:spPr bwMode="auto">
              <a:xfrm>
                <a:off x="8902" y="3225"/>
                <a:ext cx="3091" cy="6983"/>
              </a:xfrm>
              <a:prstGeom prst="rect">
                <a:avLst/>
              </a:prstGeom>
              <a:solidFill>
                <a:srgbClr val="FFFFFF"/>
              </a:solidFill>
              <a:ln w="9525">
                <a:solidFill>
                  <a:srgbClr val="000000"/>
                </a:solidFill>
                <a:miter lim="800000"/>
                <a:headEnd/>
                <a:tailEnd/>
              </a:ln>
            </p:spPr>
            <p:txBody>
              <a:bodyPr/>
              <a:lstStyle/>
              <a:p>
                <a:endParaRPr lang="en-US"/>
              </a:p>
            </p:txBody>
          </p:sp>
          <p:sp>
            <p:nvSpPr>
              <p:cNvPr id="15" name="Text Box 159"/>
              <p:cNvSpPr txBox="1">
                <a:spLocks noChangeArrowheads="1"/>
              </p:cNvSpPr>
              <p:nvPr/>
            </p:nvSpPr>
            <p:spPr bwMode="auto">
              <a:xfrm>
                <a:off x="8872" y="3289"/>
                <a:ext cx="803" cy="2713"/>
              </a:xfrm>
              <a:prstGeom prst="rect">
                <a:avLst/>
              </a:prstGeom>
              <a:noFill/>
              <a:ln w="9525">
                <a:noFill/>
                <a:miter lim="800000"/>
                <a:headEnd/>
                <a:tailEnd/>
              </a:ln>
            </p:spPr>
            <p:txBody>
              <a:bodyPr/>
              <a:lstStyle/>
              <a:p>
                <a:r>
                  <a:rPr lang="en-US" sz="1200" b="1"/>
                  <a:t>D0</a:t>
                </a:r>
              </a:p>
              <a:p>
                <a:r>
                  <a:rPr lang="en-US" sz="1200" b="1"/>
                  <a:t>D1</a:t>
                </a:r>
              </a:p>
              <a:p>
                <a:r>
                  <a:rPr lang="en-US" sz="1200" b="1"/>
                  <a:t>D2</a:t>
                </a:r>
              </a:p>
              <a:p>
                <a:r>
                  <a:rPr lang="en-US" sz="1200" b="1"/>
                  <a:t>D3</a:t>
                </a:r>
              </a:p>
              <a:p>
                <a:r>
                  <a:rPr lang="en-US" sz="1200" b="1"/>
                  <a:t>D4</a:t>
                </a:r>
              </a:p>
              <a:p>
                <a:r>
                  <a:rPr lang="en-US" sz="1200" b="1"/>
                  <a:t>D5</a:t>
                </a:r>
              </a:p>
              <a:p>
                <a:r>
                  <a:rPr lang="en-US" sz="1200" b="1"/>
                  <a:t>D6</a:t>
                </a:r>
              </a:p>
              <a:p>
                <a:r>
                  <a:rPr lang="en-US" sz="1200" b="1"/>
                  <a:t>D7</a:t>
                </a:r>
                <a:endParaRPr lang="en-US"/>
              </a:p>
            </p:txBody>
          </p:sp>
          <p:sp>
            <p:nvSpPr>
              <p:cNvPr id="16" name="Text Box 160"/>
              <p:cNvSpPr txBox="1">
                <a:spLocks noChangeArrowheads="1"/>
              </p:cNvSpPr>
              <p:nvPr/>
            </p:nvSpPr>
            <p:spPr bwMode="auto">
              <a:xfrm>
                <a:off x="8902" y="6273"/>
                <a:ext cx="1927" cy="3224"/>
              </a:xfrm>
              <a:prstGeom prst="rect">
                <a:avLst/>
              </a:prstGeom>
              <a:noFill/>
              <a:ln w="9525">
                <a:noFill/>
                <a:miter lim="800000"/>
                <a:headEnd/>
                <a:tailEnd/>
              </a:ln>
            </p:spPr>
            <p:txBody>
              <a:bodyPr/>
              <a:lstStyle/>
              <a:p>
                <a:r>
                  <a:rPr lang="en-US" sz="1200" b="1"/>
                  <a:t>RD</a:t>
                </a:r>
              </a:p>
              <a:p>
                <a:endParaRPr lang="en-US" sz="1200" b="1"/>
              </a:p>
              <a:p>
                <a:r>
                  <a:rPr lang="en-US" sz="1200" b="1"/>
                  <a:t>WR</a:t>
                </a:r>
              </a:p>
              <a:p>
                <a:endParaRPr lang="en-US" sz="1200" b="1"/>
              </a:p>
              <a:p>
                <a:r>
                  <a:rPr lang="en-US" sz="1200" b="1"/>
                  <a:t>A0</a:t>
                </a:r>
              </a:p>
              <a:p>
                <a:r>
                  <a:rPr lang="en-US" sz="1200" b="1"/>
                  <a:t>A1</a:t>
                </a:r>
              </a:p>
              <a:p>
                <a:endParaRPr lang="en-US" sz="1200" b="1"/>
              </a:p>
              <a:p>
                <a:r>
                  <a:rPr lang="en-US" sz="1200" b="1"/>
                  <a:t>RESET</a:t>
                </a:r>
              </a:p>
              <a:p>
                <a:endParaRPr lang="en-US" sz="1200" b="1"/>
              </a:p>
              <a:p>
                <a:r>
                  <a:rPr lang="en-US" sz="1200" b="1"/>
                  <a:t>CS</a:t>
                </a:r>
                <a:endParaRPr lang="en-US"/>
              </a:p>
            </p:txBody>
          </p:sp>
          <p:sp>
            <p:nvSpPr>
              <p:cNvPr id="17" name="Text Box 161"/>
              <p:cNvSpPr txBox="1">
                <a:spLocks noChangeArrowheads="1"/>
              </p:cNvSpPr>
              <p:nvPr/>
            </p:nvSpPr>
            <p:spPr bwMode="auto">
              <a:xfrm>
                <a:off x="11240" y="3195"/>
                <a:ext cx="1064" cy="2713"/>
              </a:xfrm>
              <a:prstGeom prst="rect">
                <a:avLst/>
              </a:prstGeom>
              <a:noFill/>
              <a:ln w="9525">
                <a:noFill/>
                <a:miter lim="800000"/>
                <a:headEnd/>
                <a:tailEnd/>
              </a:ln>
            </p:spPr>
            <p:txBody>
              <a:bodyPr/>
              <a:lstStyle/>
              <a:p>
                <a:r>
                  <a:rPr lang="en-US" sz="1100" b="1"/>
                  <a:t>PA0</a:t>
                </a:r>
              </a:p>
              <a:p>
                <a:r>
                  <a:rPr lang="en-US" sz="1100" b="1"/>
                  <a:t>PA1</a:t>
                </a:r>
              </a:p>
              <a:p>
                <a:r>
                  <a:rPr lang="en-US" sz="1100" b="1"/>
                  <a:t>PA2</a:t>
                </a:r>
              </a:p>
              <a:p>
                <a:r>
                  <a:rPr lang="en-US" sz="1100" b="1"/>
                  <a:t>PA3</a:t>
                </a:r>
              </a:p>
              <a:p>
                <a:r>
                  <a:rPr lang="en-US" sz="1100" b="1"/>
                  <a:t>PA4</a:t>
                </a:r>
              </a:p>
              <a:p>
                <a:r>
                  <a:rPr lang="en-US" sz="1100" b="1"/>
                  <a:t>PA5</a:t>
                </a:r>
              </a:p>
              <a:p>
                <a:r>
                  <a:rPr lang="en-US" sz="1100" b="1"/>
                  <a:t>PA6</a:t>
                </a:r>
              </a:p>
              <a:p>
                <a:r>
                  <a:rPr lang="en-US" sz="1100" b="1"/>
                  <a:t>PA7</a:t>
                </a:r>
                <a:endParaRPr lang="en-US"/>
              </a:p>
            </p:txBody>
          </p:sp>
          <p:sp>
            <p:nvSpPr>
              <p:cNvPr id="18" name="Text Box 162"/>
              <p:cNvSpPr txBox="1">
                <a:spLocks noChangeArrowheads="1"/>
              </p:cNvSpPr>
              <p:nvPr/>
            </p:nvSpPr>
            <p:spPr bwMode="auto">
              <a:xfrm>
                <a:off x="11260" y="5537"/>
                <a:ext cx="1064" cy="2713"/>
              </a:xfrm>
              <a:prstGeom prst="rect">
                <a:avLst/>
              </a:prstGeom>
              <a:noFill/>
              <a:ln w="9525">
                <a:noFill/>
                <a:miter lim="800000"/>
                <a:headEnd/>
                <a:tailEnd/>
              </a:ln>
            </p:spPr>
            <p:txBody>
              <a:bodyPr/>
              <a:lstStyle/>
              <a:p>
                <a:r>
                  <a:rPr lang="en-US" sz="1100" b="1"/>
                  <a:t>PB0</a:t>
                </a:r>
              </a:p>
              <a:p>
                <a:r>
                  <a:rPr lang="en-US" sz="1100" b="1"/>
                  <a:t>PB1</a:t>
                </a:r>
              </a:p>
              <a:p>
                <a:r>
                  <a:rPr lang="en-US" sz="1100" b="1"/>
                  <a:t>PB2</a:t>
                </a:r>
              </a:p>
              <a:p>
                <a:r>
                  <a:rPr lang="en-US" sz="1100" b="1"/>
                  <a:t>PB3</a:t>
                </a:r>
              </a:p>
              <a:p>
                <a:r>
                  <a:rPr lang="en-US" sz="1100" b="1"/>
                  <a:t>PB4</a:t>
                </a:r>
              </a:p>
              <a:p>
                <a:r>
                  <a:rPr lang="en-US" sz="1100" b="1"/>
                  <a:t>PB5</a:t>
                </a:r>
              </a:p>
              <a:p>
                <a:r>
                  <a:rPr lang="en-US" sz="1100" b="1"/>
                  <a:t>PB6</a:t>
                </a:r>
              </a:p>
              <a:p>
                <a:r>
                  <a:rPr lang="en-US" sz="1100" b="1"/>
                  <a:t>PB7</a:t>
                </a:r>
                <a:endParaRPr lang="en-US"/>
              </a:p>
            </p:txBody>
          </p:sp>
          <p:sp>
            <p:nvSpPr>
              <p:cNvPr id="19" name="Text Box 163"/>
              <p:cNvSpPr txBox="1">
                <a:spLocks noChangeArrowheads="1"/>
              </p:cNvSpPr>
              <p:nvPr/>
            </p:nvSpPr>
            <p:spPr bwMode="auto">
              <a:xfrm>
                <a:off x="11240" y="7897"/>
                <a:ext cx="1064" cy="2473"/>
              </a:xfrm>
              <a:prstGeom prst="rect">
                <a:avLst/>
              </a:prstGeom>
              <a:noFill/>
              <a:ln w="9525">
                <a:noFill/>
                <a:miter lim="800000"/>
                <a:headEnd/>
                <a:tailEnd/>
              </a:ln>
            </p:spPr>
            <p:txBody>
              <a:bodyPr/>
              <a:lstStyle/>
              <a:p>
                <a:r>
                  <a:rPr lang="en-US" sz="1100" b="1"/>
                  <a:t>PC0</a:t>
                </a:r>
              </a:p>
              <a:p>
                <a:r>
                  <a:rPr lang="en-US" sz="1100" b="1"/>
                  <a:t>PC1</a:t>
                </a:r>
              </a:p>
              <a:p>
                <a:r>
                  <a:rPr lang="en-US" sz="1100" b="1"/>
                  <a:t>PC2</a:t>
                </a:r>
              </a:p>
              <a:p>
                <a:r>
                  <a:rPr lang="en-US" sz="1100" b="1"/>
                  <a:t>PC3</a:t>
                </a:r>
              </a:p>
              <a:p>
                <a:r>
                  <a:rPr lang="en-US" sz="1100" b="1"/>
                  <a:t>PC4</a:t>
                </a:r>
              </a:p>
              <a:p>
                <a:r>
                  <a:rPr lang="en-US" sz="1100" b="1"/>
                  <a:t>PC5</a:t>
                </a:r>
              </a:p>
              <a:p>
                <a:r>
                  <a:rPr lang="en-US" sz="1100" b="1"/>
                  <a:t>PC6</a:t>
                </a:r>
              </a:p>
              <a:p>
                <a:r>
                  <a:rPr lang="en-US" sz="1100" b="1"/>
                  <a:t>PC7</a:t>
                </a:r>
                <a:endParaRPr lang="en-US"/>
              </a:p>
            </p:txBody>
          </p:sp>
          <p:sp>
            <p:nvSpPr>
              <p:cNvPr id="20" name="Line 164"/>
              <p:cNvSpPr>
                <a:spLocks noChangeShapeType="1"/>
              </p:cNvSpPr>
              <p:nvPr/>
            </p:nvSpPr>
            <p:spPr bwMode="auto">
              <a:xfrm flipH="1">
                <a:off x="8390" y="4007"/>
                <a:ext cx="502" cy="1"/>
              </a:xfrm>
              <a:prstGeom prst="line">
                <a:avLst/>
              </a:prstGeom>
              <a:noFill/>
              <a:ln w="9525">
                <a:solidFill>
                  <a:srgbClr val="000000"/>
                </a:solidFill>
                <a:round/>
                <a:headEnd/>
                <a:tailEnd/>
              </a:ln>
            </p:spPr>
            <p:txBody>
              <a:bodyPr/>
              <a:lstStyle/>
              <a:p>
                <a:endParaRPr lang="en-US"/>
              </a:p>
            </p:txBody>
          </p:sp>
          <p:sp>
            <p:nvSpPr>
              <p:cNvPr id="21" name="Line 165"/>
              <p:cNvSpPr>
                <a:spLocks noChangeShapeType="1"/>
              </p:cNvSpPr>
              <p:nvPr/>
            </p:nvSpPr>
            <p:spPr bwMode="auto">
              <a:xfrm flipH="1">
                <a:off x="8410" y="4271"/>
                <a:ext cx="502" cy="2"/>
              </a:xfrm>
              <a:prstGeom prst="line">
                <a:avLst/>
              </a:prstGeom>
              <a:noFill/>
              <a:ln w="9525">
                <a:solidFill>
                  <a:srgbClr val="000000"/>
                </a:solidFill>
                <a:round/>
                <a:headEnd/>
                <a:tailEnd/>
              </a:ln>
            </p:spPr>
            <p:txBody>
              <a:bodyPr/>
              <a:lstStyle/>
              <a:p>
                <a:endParaRPr lang="en-US"/>
              </a:p>
            </p:txBody>
          </p:sp>
          <p:sp>
            <p:nvSpPr>
              <p:cNvPr id="22" name="Line 166"/>
              <p:cNvSpPr>
                <a:spLocks noChangeShapeType="1"/>
              </p:cNvSpPr>
              <p:nvPr/>
            </p:nvSpPr>
            <p:spPr bwMode="auto">
              <a:xfrm flipH="1">
                <a:off x="8370" y="5329"/>
                <a:ext cx="502" cy="1"/>
              </a:xfrm>
              <a:prstGeom prst="line">
                <a:avLst/>
              </a:prstGeom>
              <a:noFill/>
              <a:ln w="9525">
                <a:solidFill>
                  <a:srgbClr val="000000"/>
                </a:solidFill>
                <a:round/>
                <a:headEnd/>
                <a:tailEnd/>
              </a:ln>
            </p:spPr>
            <p:txBody>
              <a:bodyPr/>
              <a:lstStyle/>
              <a:p>
                <a:endParaRPr lang="en-US"/>
              </a:p>
            </p:txBody>
          </p:sp>
          <p:sp>
            <p:nvSpPr>
              <p:cNvPr id="23" name="Line 167"/>
              <p:cNvSpPr>
                <a:spLocks noChangeShapeType="1"/>
              </p:cNvSpPr>
              <p:nvPr/>
            </p:nvSpPr>
            <p:spPr bwMode="auto">
              <a:xfrm flipH="1">
                <a:off x="8410" y="8931"/>
                <a:ext cx="502" cy="1"/>
              </a:xfrm>
              <a:prstGeom prst="line">
                <a:avLst/>
              </a:prstGeom>
              <a:noFill/>
              <a:ln w="9525">
                <a:solidFill>
                  <a:srgbClr val="000000"/>
                </a:solidFill>
                <a:round/>
                <a:headEnd type="oval" w="med" len="med"/>
                <a:tailEnd/>
              </a:ln>
            </p:spPr>
            <p:txBody>
              <a:bodyPr/>
              <a:lstStyle/>
              <a:p>
                <a:endParaRPr lang="en-US"/>
              </a:p>
            </p:txBody>
          </p:sp>
          <p:sp>
            <p:nvSpPr>
              <p:cNvPr id="24" name="Line 168"/>
              <p:cNvSpPr>
                <a:spLocks noChangeShapeType="1"/>
              </p:cNvSpPr>
              <p:nvPr/>
            </p:nvSpPr>
            <p:spPr bwMode="auto">
              <a:xfrm flipH="1">
                <a:off x="8410" y="7576"/>
                <a:ext cx="502" cy="1"/>
              </a:xfrm>
              <a:prstGeom prst="line">
                <a:avLst/>
              </a:prstGeom>
              <a:noFill/>
              <a:ln w="9525">
                <a:solidFill>
                  <a:srgbClr val="000000"/>
                </a:solidFill>
                <a:round/>
                <a:headEnd/>
                <a:tailEnd/>
              </a:ln>
            </p:spPr>
            <p:txBody>
              <a:bodyPr/>
              <a:lstStyle/>
              <a:p>
                <a:endParaRPr lang="en-US"/>
              </a:p>
            </p:txBody>
          </p:sp>
          <p:sp>
            <p:nvSpPr>
              <p:cNvPr id="25" name="Line 169"/>
              <p:cNvSpPr>
                <a:spLocks noChangeShapeType="1"/>
              </p:cNvSpPr>
              <p:nvPr/>
            </p:nvSpPr>
            <p:spPr bwMode="auto">
              <a:xfrm flipH="1">
                <a:off x="8430" y="6500"/>
                <a:ext cx="502" cy="1"/>
              </a:xfrm>
              <a:prstGeom prst="line">
                <a:avLst/>
              </a:prstGeom>
              <a:noFill/>
              <a:ln w="9525">
                <a:solidFill>
                  <a:srgbClr val="000000"/>
                </a:solidFill>
                <a:round/>
                <a:headEnd type="oval" w="med" len="med"/>
                <a:tailEnd/>
              </a:ln>
            </p:spPr>
            <p:txBody>
              <a:bodyPr/>
              <a:lstStyle/>
              <a:p>
                <a:endParaRPr lang="en-US"/>
              </a:p>
            </p:txBody>
          </p:sp>
          <p:sp>
            <p:nvSpPr>
              <p:cNvPr id="26" name="Line 170"/>
              <p:cNvSpPr>
                <a:spLocks noChangeShapeType="1"/>
              </p:cNvSpPr>
              <p:nvPr/>
            </p:nvSpPr>
            <p:spPr bwMode="auto">
              <a:xfrm flipH="1">
                <a:off x="8430" y="7010"/>
                <a:ext cx="502" cy="1"/>
              </a:xfrm>
              <a:prstGeom prst="line">
                <a:avLst/>
              </a:prstGeom>
              <a:noFill/>
              <a:ln w="9525">
                <a:solidFill>
                  <a:srgbClr val="000000"/>
                </a:solidFill>
                <a:round/>
                <a:headEnd type="oval" w="med" len="med"/>
                <a:tailEnd/>
              </a:ln>
            </p:spPr>
            <p:txBody>
              <a:bodyPr/>
              <a:lstStyle/>
              <a:p>
                <a:endParaRPr lang="en-US"/>
              </a:p>
            </p:txBody>
          </p:sp>
          <p:sp>
            <p:nvSpPr>
              <p:cNvPr id="27" name="Line 171"/>
              <p:cNvSpPr>
                <a:spLocks noChangeShapeType="1"/>
              </p:cNvSpPr>
              <p:nvPr/>
            </p:nvSpPr>
            <p:spPr bwMode="auto">
              <a:xfrm flipH="1">
                <a:off x="8410" y="7822"/>
                <a:ext cx="502" cy="1"/>
              </a:xfrm>
              <a:prstGeom prst="line">
                <a:avLst/>
              </a:prstGeom>
              <a:noFill/>
              <a:ln w="9525">
                <a:solidFill>
                  <a:srgbClr val="000000"/>
                </a:solidFill>
                <a:round/>
                <a:headEnd/>
                <a:tailEnd/>
              </a:ln>
            </p:spPr>
            <p:txBody>
              <a:bodyPr/>
              <a:lstStyle/>
              <a:p>
                <a:endParaRPr lang="en-US"/>
              </a:p>
            </p:txBody>
          </p:sp>
          <p:sp>
            <p:nvSpPr>
              <p:cNvPr id="28" name="Line 172"/>
              <p:cNvSpPr>
                <a:spLocks noChangeShapeType="1"/>
              </p:cNvSpPr>
              <p:nvPr/>
            </p:nvSpPr>
            <p:spPr bwMode="auto">
              <a:xfrm flipH="1">
                <a:off x="8390" y="8391"/>
                <a:ext cx="502" cy="2"/>
              </a:xfrm>
              <a:prstGeom prst="line">
                <a:avLst/>
              </a:prstGeom>
              <a:noFill/>
              <a:ln w="9525">
                <a:solidFill>
                  <a:srgbClr val="000000"/>
                </a:solidFill>
                <a:round/>
                <a:headEnd/>
                <a:tailEnd/>
              </a:ln>
            </p:spPr>
            <p:txBody>
              <a:bodyPr/>
              <a:lstStyle/>
              <a:p>
                <a:endParaRPr lang="en-US"/>
              </a:p>
            </p:txBody>
          </p:sp>
          <p:sp>
            <p:nvSpPr>
              <p:cNvPr id="29" name="Line 173"/>
              <p:cNvSpPr>
                <a:spLocks noChangeShapeType="1"/>
              </p:cNvSpPr>
              <p:nvPr/>
            </p:nvSpPr>
            <p:spPr bwMode="auto">
              <a:xfrm flipH="1">
                <a:off x="8410" y="3497"/>
                <a:ext cx="502" cy="1"/>
              </a:xfrm>
              <a:prstGeom prst="line">
                <a:avLst/>
              </a:prstGeom>
              <a:noFill/>
              <a:ln w="9525">
                <a:solidFill>
                  <a:srgbClr val="000000"/>
                </a:solidFill>
                <a:round/>
                <a:headEnd/>
                <a:tailEnd/>
              </a:ln>
            </p:spPr>
            <p:txBody>
              <a:bodyPr/>
              <a:lstStyle/>
              <a:p>
                <a:endParaRPr lang="en-US"/>
              </a:p>
            </p:txBody>
          </p:sp>
          <p:sp>
            <p:nvSpPr>
              <p:cNvPr id="30" name="Line 174"/>
              <p:cNvSpPr>
                <a:spLocks noChangeShapeType="1"/>
              </p:cNvSpPr>
              <p:nvPr/>
            </p:nvSpPr>
            <p:spPr bwMode="auto">
              <a:xfrm flipH="1">
                <a:off x="8430" y="3780"/>
                <a:ext cx="502" cy="2"/>
              </a:xfrm>
              <a:prstGeom prst="line">
                <a:avLst/>
              </a:prstGeom>
              <a:noFill/>
              <a:ln w="9525">
                <a:solidFill>
                  <a:srgbClr val="000000"/>
                </a:solidFill>
                <a:round/>
                <a:headEnd/>
                <a:tailEnd/>
              </a:ln>
            </p:spPr>
            <p:txBody>
              <a:bodyPr/>
              <a:lstStyle/>
              <a:p>
                <a:endParaRPr lang="en-US"/>
              </a:p>
            </p:txBody>
          </p:sp>
          <p:sp>
            <p:nvSpPr>
              <p:cNvPr id="31" name="Line 175"/>
              <p:cNvSpPr>
                <a:spLocks noChangeShapeType="1"/>
              </p:cNvSpPr>
              <p:nvPr/>
            </p:nvSpPr>
            <p:spPr bwMode="auto">
              <a:xfrm flipH="1">
                <a:off x="8390" y="5065"/>
                <a:ext cx="502" cy="1"/>
              </a:xfrm>
              <a:prstGeom prst="line">
                <a:avLst/>
              </a:prstGeom>
              <a:noFill/>
              <a:ln w="9525">
                <a:solidFill>
                  <a:srgbClr val="000000"/>
                </a:solidFill>
                <a:round/>
                <a:headEnd/>
                <a:tailEnd/>
              </a:ln>
            </p:spPr>
            <p:txBody>
              <a:bodyPr/>
              <a:lstStyle/>
              <a:p>
                <a:endParaRPr lang="en-US"/>
              </a:p>
            </p:txBody>
          </p:sp>
          <p:sp>
            <p:nvSpPr>
              <p:cNvPr id="32" name="Line 176"/>
              <p:cNvSpPr>
                <a:spLocks noChangeShapeType="1"/>
              </p:cNvSpPr>
              <p:nvPr/>
            </p:nvSpPr>
            <p:spPr bwMode="auto">
              <a:xfrm flipH="1">
                <a:off x="8370" y="4819"/>
                <a:ext cx="502" cy="1"/>
              </a:xfrm>
              <a:prstGeom prst="line">
                <a:avLst/>
              </a:prstGeom>
              <a:noFill/>
              <a:ln w="9525">
                <a:solidFill>
                  <a:srgbClr val="000000"/>
                </a:solidFill>
                <a:round/>
                <a:headEnd/>
                <a:tailEnd/>
              </a:ln>
            </p:spPr>
            <p:txBody>
              <a:bodyPr/>
              <a:lstStyle/>
              <a:p>
                <a:endParaRPr lang="en-US"/>
              </a:p>
            </p:txBody>
          </p:sp>
          <p:sp>
            <p:nvSpPr>
              <p:cNvPr id="33" name="Line 177"/>
              <p:cNvSpPr>
                <a:spLocks noChangeShapeType="1"/>
              </p:cNvSpPr>
              <p:nvPr/>
            </p:nvSpPr>
            <p:spPr bwMode="auto">
              <a:xfrm flipH="1">
                <a:off x="8370" y="4536"/>
                <a:ext cx="502" cy="1"/>
              </a:xfrm>
              <a:prstGeom prst="line">
                <a:avLst/>
              </a:prstGeom>
              <a:noFill/>
              <a:ln w="9525">
                <a:solidFill>
                  <a:srgbClr val="000000"/>
                </a:solidFill>
                <a:round/>
                <a:headEnd/>
                <a:tailEnd/>
              </a:ln>
            </p:spPr>
            <p:txBody>
              <a:bodyPr/>
              <a:lstStyle/>
              <a:p>
                <a:endParaRPr lang="en-US"/>
              </a:p>
            </p:txBody>
          </p:sp>
          <p:sp>
            <p:nvSpPr>
              <p:cNvPr id="34" name="Line 178"/>
              <p:cNvSpPr>
                <a:spLocks noChangeShapeType="1"/>
              </p:cNvSpPr>
              <p:nvPr/>
            </p:nvSpPr>
            <p:spPr bwMode="auto">
              <a:xfrm flipH="1">
                <a:off x="11983" y="3913"/>
                <a:ext cx="502" cy="1"/>
              </a:xfrm>
              <a:prstGeom prst="line">
                <a:avLst/>
              </a:prstGeom>
              <a:noFill/>
              <a:ln w="9525">
                <a:solidFill>
                  <a:srgbClr val="000000"/>
                </a:solidFill>
                <a:round/>
                <a:headEnd/>
                <a:tailEnd/>
              </a:ln>
            </p:spPr>
            <p:txBody>
              <a:bodyPr/>
              <a:lstStyle/>
              <a:p>
                <a:endParaRPr lang="en-US"/>
              </a:p>
            </p:txBody>
          </p:sp>
          <p:sp>
            <p:nvSpPr>
              <p:cNvPr id="35" name="Line 179"/>
              <p:cNvSpPr>
                <a:spLocks noChangeShapeType="1"/>
              </p:cNvSpPr>
              <p:nvPr/>
            </p:nvSpPr>
            <p:spPr bwMode="auto">
              <a:xfrm flipH="1">
                <a:off x="12003" y="4177"/>
                <a:ext cx="502" cy="1"/>
              </a:xfrm>
              <a:prstGeom prst="line">
                <a:avLst/>
              </a:prstGeom>
              <a:noFill/>
              <a:ln w="9525">
                <a:solidFill>
                  <a:srgbClr val="000000"/>
                </a:solidFill>
                <a:round/>
                <a:headEnd/>
                <a:tailEnd/>
              </a:ln>
            </p:spPr>
            <p:txBody>
              <a:bodyPr/>
              <a:lstStyle/>
              <a:p>
                <a:endParaRPr lang="en-US"/>
              </a:p>
            </p:txBody>
          </p:sp>
          <p:sp>
            <p:nvSpPr>
              <p:cNvPr id="36" name="Line 180"/>
              <p:cNvSpPr>
                <a:spLocks noChangeShapeType="1"/>
              </p:cNvSpPr>
              <p:nvPr/>
            </p:nvSpPr>
            <p:spPr bwMode="auto">
              <a:xfrm flipH="1">
                <a:off x="11963" y="5234"/>
                <a:ext cx="502" cy="2"/>
              </a:xfrm>
              <a:prstGeom prst="line">
                <a:avLst/>
              </a:prstGeom>
              <a:noFill/>
              <a:ln w="9525">
                <a:solidFill>
                  <a:srgbClr val="000000"/>
                </a:solidFill>
                <a:round/>
                <a:headEnd/>
                <a:tailEnd/>
              </a:ln>
            </p:spPr>
            <p:txBody>
              <a:bodyPr/>
              <a:lstStyle/>
              <a:p>
                <a:endParaRPr lang="en-US"/>
              </a:p>
            </p:txBody>
          </p:sp>
          <p:sp>
            <p:nvSpPr>
              <p:cNvPr id="37" name="Line 181"/>
              <p:cNvSpPr>
                <a:spLocks noChangeShapeType="1"/>
              </p:cNvSpPr>
              <p:nvPr/>
            </p:nvSpPr>
            <p:spPr bwMode="auto">
              <a:xfrm flipH="1">
                <a:off x="12003" y="3403"/>
                <a:ext cx="502" cy="1"/>
              </a:xfrm>
              <a:prstGeom prst="line">
                <a:avLst/>
              </a:prstGeom>
              <a:noFill/>
              <a:ln w="9525">
                <a:solidFill>
                  <a:srgbClr val="000000"/>
                </a:solidFill>
                <a:round/>
                <a:headEnd/>
                <a:tailEnd/>
              </a:ln>
            </p:spPr>
            <p:txBody>
              <a:bodyPr/>
              <a:lstStyle/>
              <a:p>
                <a:endParaRPr lang="en-US"/>
              </a:p>
            </p:txBody>
          </p:sp>
          <p:sp>
            <p:nvSpPr>
              <p:cNvPr id="38" name="Line 182"/>
              <p:cNvSpPr>
                <a:spLocks noChangeShapeType="1"/>
              </p:cNvSpPr>
              <p:nvPr/>
            </p:nvSpPr>
            <p:spPr bwMode="auto">
              <a:xfrm flipH="1">
                <a:off x="12023" y="3686"/>
                <a:ext cx="502" cy="1"/>
              </a:xfrm>
              <a:prstGeom prst="line">
                <a:avLst/>
              </a:prstGeom>
              <a:noFill/>
              <a:ln w="9525">
                <a:solidFill>
                  <a:srgbClr val="000000"/>
                </a:solidFill>
                <a:round/>
                <a:headEnd/>
                <a:tailEnd/>
              </a:ln>
            </p:spPr>
            <p:txBody>
              <a:bodyPr/>
              <a:lstStyle/>
              <a:p>
                <a:endParaRPr lang="en-US"/>
              </a:p>
            </p:txBody>
          </p:sp>
          <p:sp>
            <p:nvSpPr>
              <p:cNvPr id="39" name="Line 183"/>
              <p:cNvSpPr>
                <a:spLocks noChangeShapeType="1"/>
              </p:cNvSpPr>
              <p:nvPr/>
            </p:nvSpPr>
            <p:spPr bwMode="auto">
              <a:xfrm flipH="1">
                <a:off x="11983" y="4970"/>
                <a:ext cx="502" cy="1"/>
              </a:xfrm>
              <a:prstGeom prst="line">
                <a:avLst/>
              </a:prstGeom>
              <a:noFill/>
              <a:ln w="9525">
                <a:solidFill>
                  <a:srgbClr val="000000"/>
                </a:solidFill>
                <a:round/>
                <a:headEnd/>
                <a:tailEnd/>
              </a:ln>
            </p:spPr>
            <p:txBody>
              <a:bodyPr/>
              <a:lstStyle/>
              <a:p>
                <a:endParaRPr lang="en-US"/>
              </a:p>
            </p:txBody>
          </p:sp>
          <p:sp>
            <p:nvSpPr>
              <p:cNvPr id="40" name="Line 184"/>
              <p:cNvSpPr>
                <a:spLocks noChangeShapeType="1"/>
              </p:cNvSpPr>
              <p:nvPr/>
            </p:nvSpPr>
            <p:spPr bwMode="auto">
              <a:xfrm flipH="1">
                <a:off x="11963" y="4725"/>
                <a:ext cx="502" cy="1"/>
              </a:xfrm>
              <a:prstGeom prst="line">
                <a:avLst/>
              </a:prstGeom>
              <a:noFill/>
              <a:ln w="9525">
                <a:solidFill>
                  <a:srgbClr val="000000"/>
                </a:solidFill>
                <a:round/>
                <a:headEnd/>
                <a:tailEnd/>
              </a:ln>
            </p:spPr>
            <p:txBody>
              <a:bodyPr/>
              <a:lstStyle/>
              <a:p>
                <a:endParaRPr lang="en-US"/>
              </a:p>
            </p:txBody>
          </p:sp>
          <p:sp>
            <p:nvSpPr>
              <p:cNvPr id="41" name="Line 185"/>
              <p:cNvSpPr>
                <a:spLocks noChangeShapeType="1"/>
              </p:cNvSpPr>
              <p:nvPr/>
            </p:nvSpPr>
            <p:spPr bwMode="auto">
              <a:xfrm flipH="1">
                <a:off x="11963" y="4441"/>
                <a:ext cx="502" cy="2"/>
              </a:xfrm>
              <a:prstGeom prst="line">
                <a:avLst/>
              </a:prstGeom>
              <a:noFill/>
              <a:ln w="9525">
                <a:solidFill>
                  <a:srgbClr val="000000"/>
                </a:solidFill>
                <a:round/>
                <a:headEnd/>
                <a:tailEnd/>
              </a:ln>
            </p:spPr>
            <p:txBody>
              <a:bodyPr/>
              <a:lstStyle/>
              <a:p>
                <a:endParaRPr lang="en-US"/>
              </a:p>
            </p:txBody>
          </p:sp>
          <p:sp>
            <p:nvSpPr>
              <p:cNvPr id="42" name="Line 186"/>
              <p:cNvSpPr>
                <a:spLocks noChangeShapeType="1"/>
              </p:cNvSpPr>
              <p:nvPr/>
            </p:nvSpPr>
            <p:spPr bwMode="auto">
              <a:xfrm flipH="1">
                <a:off x="11983" y="6273"/>
                <a:ext cx="502" cy="1"/>
              </a:xfrm>
              <a:prstGeom prst="line">
                <a:avLst/>
              </a:prstGeom>
              <a:noFill/>
              <a:ln w="9525">
                <a:solidFill>
                  <a:srgbClr val="000000"/>
                </a:solidFill>
                <a:round/>
                <a:headEnd/>
                <a:tailEnd/>
              </a:ln>
            </p:spPr>
            <p:txBody>
              <a:bodyPr/>
              <a:lstStyle/>
              <a:p>
                <a:endParaRPr lang="en-US"/>
              </a:p>
            </p:txBody>
          </p:sp>
          <p:sp>
            <p:nvSpPr>
              <p:cNvPr id="43" name="Line 187"/>
              <p:cNvSpPr>
                <a:spLocks noChangeShapeType="1"/>
              </p:cNvSpPr>
              <p:nvPr/>
            </p:nvSpPr>
            <p:spPr bwMode="auto">
              <a:xfrm flipH="1">
                <a:off x="12003" y="6537"/>
                <a:ext cx="502" cy="2"/>
              </a:xfrm>
              <a:prstGeom prst="line">
                <a:avLst/>
              </a:prstGeom>
              <a:noFill/>
              <a:ln w="9525">
                <a:solidFill>
                  <a:srgbClr val="000000"/>
                </a:solidFill>
                <a:round/>
                <a:headEnd/>
                <a:tailEnd/>
              </a:ln>
            </p:spPr>
            <p:txBody>
              <a:bodyPr/>
              <a:lstStyle/>
              <a:p>
                <a:endParaRPr lang="en-US"/>
              </a:p>
            </p:txBody>
          </p:sp>
          <p:sp>
            <p:nvSpPr>
              <p:cNvPr id="44" name="Line 188"/>
              <p:cNvSpPr>
                <a:spLocks noChangeShapeType="1"/>
              </p:cNvSpPr>
              <p:nvPr/>
            </p:nvSpPr>
            <p:spPr bwMode="auto">
              <a:xfrm flipH="1">
                <a:off x="11963" y="7595"/>
                <a:ext cx="502" cy="1"/>
              </a:xfrm>
              <a:prstGeom prst="line">
                <a:avLst/>
              </a:prstGeom>
              <a:noFill/>
              <a:ln w="9525">
                <a:solidFill>
                  <a:srgbClr val="000000"/>
                </a:solidFill>
                <a:round/>
                <a:headEnd/>
                <a:tailEnd/>
              </a:ln>
            </p:spPr>
            <p:txBody>
              <a:bodyPr/>
              <a:lstStyle/>
              <a:p>
                <a:endParaRPr lang="en-US"/>
              </a:p>
            </p:txBody>
          </p:sp>
          <p:sp>
            <p:nvSpPr>
              <p:cNvPr id="45" name="Line 189"/>
              <p:cNvSpPr>
                <a:spLocks noChangeShapeType="1"/>
              </p:cNvSpPr>
              <p:nvPr/>
            </p:nvSpPr>
            <p:spPr bwMode="auto">
              <a:xfrm flipH="1">
                <a:off x="12003" y="5763"/>
                <a:ext cx="502" cy="1"/>
              </a:xfrm>
              <a:prstGeom prst="line">
                <a:avLst/>
              </a:prstGeom>
              <a:noFill/>
              <a:ln w="9525">
                <a:solidFill>
                  <a:srgbClr val="000000"/>
                </a:solidFill>
                <a:round/>
                <a:headEnd/>
                <a:tailEnd/>
              </a:ln>
            </p:spPr>
            <p:txBody>
              <a:bodyPr/>
              <a:lstStyle/>
              <a:p>
                <a:endParaRPr lang="en-US"/>
              </a:p>
            </p:txBody>
          </p:sp>
          <p:sp>
            <p:nvSpPr>
              <p:cNvPr id="46" name="Line 190"/>
              <p:cNvSpPr>
                <a:spLocks noChangeShapeType="1"/>
              </p:cNvSpPr>
              <p:nvPr/>
            </p:nvSpPr>
            <p:spPr bwMode="auto">
              <a:xfrm flipH="1">
                <a:off x="12023" y="6046"/>
                <a:ext cx="502" cy="2"/>
              </a:xfrm>
              <a:prstGeom prst="line">
                <a:avLst/>
              </a:prstGeom>
              <a:noFill/>
              <a:ln w="9525">
                <a:solidFill>
                  <a:srgbClr val="000000"/>
                </a:solidFill>
                <a:round/>
                <a:headEnd/>
                <a:tailEnd/>
              </a:ln>
            </p:spPr>
            <p:txBody>
              <a:bodyPr/>
              <a:lstStyle/>
              <a:p>
                <a:endParaRPr lang="en-US"/>
              </a:p>
            </p:txBody>
          </p:sp>
          <p:sp>
            <p:nvSpPr>
              <p:cNvPr id="47" name="Line 191"/>
              <p:cNvSpPr>
                <a:spLocks noChangeShapeType="1"/>
              </p:cNvSpPr>
              <p:nvPr/>
            </p:nvSpPr>
            <p:spPr bwMode="auto">
              <a:xfrm flipH="1">
                <a:off x="11983" y="7331"/>
                <a:ext cx="502" cy="1"/>
              </a:xfrm>
              <a:prstGeom prst="line">
                <a:avLst/>
              </a:prstGeom>
              <a:noFill/>
              <a:ln w="9525">
                <a:solidFill>
                  <a:srgbClr val="000000"/>
                </a:solidFill>
                <a:round/>
                <a:headEnd/>
                <a:tailEnd/>
              </a:ln>
            </p:spPr>
            <p:txBody>
              <a:bodyPr/>
              <a:lstStyle/>
              <a:p>
                <a:endParaRPr lang="en-US"/>
              </a:p>
            </p:txBody>
          </p:sp>
          <p:sp>
            <p:nvSpPr>
              <p:cNvPr id="48" name="Line 192"/>
              <p:cNvSpPr>
                <a:spLocks noChangeShapeType="1"/>
              </p:cNvSpPr>
              <p:nvPr/>
            </p:nvSpPr>
            <p:spPr bwMode="auto">
              <a:xfrm flipH="1">
                <a:off x="11963" y="7085"/>
                <a:ext cx="502" cy="1"/>
              </a:xfrm>
              <a:prstGeom prst="line">
                <a:avLst/>
              </a:prstGeom>
              <a:noFill/>
              <a:ln w="9525">
                <a:solidFill>
                  <a:srgbClr val="000000"/>
                </a:solidFill>
                <a:round/>
                <a:headEnd/>
                <a:tailEnd/>
              </a:ln>
            </p:spPr>
            <p:txBody>
              <a:bodyPr/>
              <a:lstStyle/>
              <a:p>
                <a:endParaRPr lang="en-US"/>
              </a:p>
            </p:txBody>
          </p:sp>
          <p:sp>
            <p:nvSpPr>
              <p:cNvPr id="49" name="Line 193"/>
              <p:cNvSpPr>
                <a:spLocks noChangeShapeType="1"/>
              </p:cNvSpPr>
              <p:nvPr/>
            </p:nvSpPr>
            <p:spPr bwMode="auto">
              <a:xfrm flipH="1">
                <a:off x="11963" y="6802"/>
                <a:ext cx="502" cy="1"/>
              </a:xfrm>
              <a:prstGeom prst="line">
                <a:avLst/>
              </a:prstGeom>
              <a:noFill/>
              <a:ln w="9525">
                <a:solidFill>
                  <a:srgbClr val="000000"/>
                </a:solidFill>
                <a:round/>
                <a:headEnd/>
                <a:tailEnd/>
              </a:ln>
            </p:spPr>
            <p:txBody>
              <a:bodyPr/>
              <a:lstStyle/>
              <a:p>
                <a:endParaRPr lang="en-US"/>
              </a:p>
            </p:txBody>
          </p:sp>
          <p:sp>
            <p:nvSpPr>
              <p:cNvPr id="50" name="Line 194"/>
              <p:cNvSpPr>
                <a:spLocks noChangeShapeType="1"/>
              </p:cNvSpPr>
              <p:nvPr/>
            </p:nvSpPr>
            <p:spPr bwMode="auto">
              <a:xfrm flipH="1">
                <a:off x="11983" y="8577"/>
                <a:ext cx="502" cy="1"/>
              </a:xfrm>
              <a:prstGeom prst="line">
                <a:avLst/>
              </a:prstGeom>
              <a:noFill/>
              <a:ln w="9525">
                <a:solidFill>
                  <a:srgbClr val="000000"/>
                </a:solidFill>
                <a:round/>
                <a:headEnd/>
                <a:tailEnd/>
              </a:ln>
            </p:spPr>
            <p:txBody>
              <a:bodyPr/>
              <a:lstStyle/>
              <a:p>
                <a:endParaRPr lang="en-US"/>
              </a:p>
            </p:txBody>
          </p:sp>
          <p:sp>
            <p:nvSpPr>
              <p:cNvPr id="51" name="Line 195"/>
              <p:cNvSpPr>
                <a:spLocks noChangeShapeType="1"/>
              </p:cNvSpPr>
              <p:nvPr/>
            </p:nvSpPr>
            <p:spPr bwMode="auto">
              <a:xfrm flipH="1">
                <a:off x="12003" y="8841"/>
                <a:ext cx="502" cy="2"/>
              </a:xfrm>
              <a:prstGeom prst="line">
                <a:avLst/>
              </a:prstGeom>
              <a:noFill/>
              <a:ln w="9525">
                <a:solidFill>
                  <a:srgbClr val="000000"/>
                </a:solidFill>
                <a:round/>
                <a:headEnd/>
                <a:tailEnd/>
              </a:ln>
            </p:spPr>
            <p:txBody>
              <a:bodyPr/>
              <a:lstStyle/>
              <a:p>
                <a:endParaRPr lang="en-US"/>
              </a:p>
            </p:txBody>
          </p:sp>
          <p:sp>
            <p:nvSpPr>
              <p:cNvPr id="52" name="Line 196"/>
              <p:cNvSpPr>
                <a:spLocks noChangeShapeType="1"/>
              </p:cNvSpPr>
              <p:nvPr/>
            </p:nvSpPr>
            <p:spPr bwMode="auto">
              <a:xfrm flipH="1">
                <a:off x="11963" y="9899"/>
                <a:ext cx="502" cy="1"/>
              </a:xfrm>
              <a:prstGeom prst="line">
                <a:avLst/>
              </a:prstGeom>
              <a:noFill/>
              <a:ln w="9525">
                <a:solidFill>
                  <a:srgbClr val="000000"/>
                </a:solidFill>
                <a:round/>
                <a:headEnd/>
                <a:tailEnd/>
              </a:ln>
            </p:spPr>
            <p:txBody>
              <a:bodyPr/>
              <a:lstStyle/>
              <a:p>
                <a:endParaRPr lang="en-US"/>
              </a:p>
            </p:txBody>
          </p:sp>
          <p:sp>
            <p:nvSpPr>
              <p:cNvPr id="53" name="Line 197"/>
              <p:cNvSpPr>
                <a:spLocks noChangeShapeType="1"/>
              </p:cNvSpPr>
              <p:nvPr/>
            </p:nvSpPr>
            <p:spPr bwMode="auto">
              <a:xfrm flipH="1">
                <a:off x="12003" y="8067"/>
                <a:ext cx="502" cy="1"/>
              </a:xfrm>
              <a:prstGeom prst="line">
                <a:avLst/>
              </a:prstGeom>
              <a:noFill/>
              <a:ln w="9525">
                <a:solidFill>
                  <a:srgbClr val="000000"/>
                </a:solidFill>
                <a:round/>
                <a:headEnd/>
                <a:tailEnd/>
              </a:ln>
            </p:spPr>
            <p:txBody>
              <a:bodyPr/>
              <a:lstStyle/>
              <a:p>
                <a:endParaRPr lang="en-US"/>
              </a:p>
            </p:txBody>
          </p:sp>
          <p:sp>
            <p:nvSpPr>
              <p:cNvPr id="54" name="Line 198"/>
              <p:cNvSpPr>
                <a:spLocks noChangeShapeType="1"/>
              </p:cNvSpPr>
              <p:nvPr/>
            </p:nvSpPr>
            <p:spPr bwMode="auto">
              <a:xfrm flipH="1">
                <a:off x="12023" y="8350"/>
                <a:ext cx="502" cy="2"/>
              </a:xfrm>
              <a:prstGeom prst="line">
                <a:avLst/>
              </a:prstGeom>
              <a:noFill/>
              <a:ln w="9525">
                <a:solidFill>
                  <a:srgbClr val="000000"/>
                </a:solidFill>
                <a:round/>
                <a:headEnd/>
                <a:tailEnd/>
              </a:ln>
            </p:spPr>
            <p:txBody>
              <a:bodyPr/>
              <a:lstStyle/>
              <a:p>
                <a:endParaRPr lang="en-US"/>
              </a:p>
            </p:txBody>
          </p:sp>
          <p:sp>
            <p:nvSpPr>
              <p:cNvPr id="55" name="Line 199"/>
              <p:cNvSpPr>
                <a:spLocks noChangeShapeType="1"/>
              </p:cNvSpPr>
              <p:nvPr/>
            </p:nvSpPr>
            <p:spPr bwMode="auto">
              <a:xfrm flipH="1">
                <a:off x="11983" y="9634"/>
                <a:ext cx="502" cy="2"/>
              </a:xfrm>
              <a:prstGeom prst="line">
                <a:avLst/>
              </a:prstGeom>
              <a:noFill/>
              <a:ln w="9525">
                <a:solidFill>
                  <a:srgbClr val="000000"/>
                </a:solidFill>
                <a:round/>
                <a:headEnd/>
                <a:tailEnd/>
              </a:ln>
            </p:spPr>
            <p:txBody>
              <a:bodyPr/>
              <a:lstStyle/>
              <a:p>
                <a:endParaRPr lang="en-US"/>
              </a:p>
            </p:txBody>
          </p:sp>
          <p:sp>
            <p:nvSpPr>
              <p:cNvPr id="56" name="Line 200"/>
              <p:cNvSpPr>
                <a:spLocks noChangeShapeType="1"/>
              </p:cNvSpPr>
              <p:nvPr/>
            </p:nvSpPr>
            <p:spPr bwMode="auto">
              <a:xfrm flipH="1">
                <a:off x="11963" y="9389"/>
                <a:ext cx="502" cy="1"/>
              </a:xfrm>
              <a:prstGeom prst="line">
                <a:avLst/>
              </a:prstGeom>
              <a:noFill/>
              <a:ln w="9525">
                <a:solidFill>
                  <a:srgbClr val="000000"/>
                </a:solidFill>
                <a:round/>
                <a:headEnd/>
                <a:tailEnd/>
              </a:ln>
            </p:spPr>
            <p:txBody>
              <a:bodyPr/>
              <a:lstStyle/>
              <a:p>
                <a:endParaRPr lang="en-US"/>
              </a:p>
            </p:txBody>
          </p:sp>
          <p:sp>
            <p:nvSpPr>
              <p:cNvPr id="57" name="Line 201"/>
              <p:cNvSpPr>
                <a:spLocks noChangeShapeType="1"/>
              </p:cNvSpPr>
              <p:nvPr/>
            </p:nvSpPr>
            <p:spPr bwMode="auto">
              <a:xfrm flipH="1">
                <a:off x="11963" y="9106"/>
                <a:ext cx="502" cy="1"/>
              </a:xfrm>
              <a:prstGeom prst="line">
                <a:avLst/>
              </a:prstGeom>
              <a:noFill/>
              <a:ln w="9525">
                <a:solidFill>
                  <a:srgbClr val="000000"/>
                </a:solidFill>
                <a:round/>
                <a:headEnd/>
                <a:tailEnd/>
              </a:ln>
            </p:spPr>
            <p:txBody>
              <a:bodyPr/>
              <a:lstStyle/>
              <a:p>
                <a:endParaRPr lang="en-US"/>
              </a:p>
            </p:txBody>
          </p:sp>
          <p:sp>
            <p:nvSpPr>
              <p:cNvPr id="58" name="Text Box 202"/>
              <p:cNvSpPr txBox="1">
                <a:spLocks noChangeArrowheads="1"/>
              </p:cNvSpPr>
              <p:nvPr/>
            </p:nvSpPr>
            <p:spPr bwMode="auto">
              <a:xfrm>
                <a:off x="9755" y="5914"/>
                <a:ext cx="1385" cy="1024"/>
              </a:xfrm>
              <a:prstGeom prst="rect">
                <a:avLst/>
              </a:prstGeom>
              <a:noFill/>
              <a:ln w="9525">
                <a:noFill/>
                <a:miter lim="800000"/>
                <a:headEnd/>
                <a:tailEnd/>
              </a:ln>
            </p:spPr>
            <p:txBody>
              <a:bodyPr/>
              <a:lstStyle/>
              <a:p>
                <a:r>
                  <a:rPr lang="en-US" sz="1400" b="1" dirty="0"/>
                  <a:t>8255</a:t>
                </a:r>
                <a:endParaRPr lang="en-US" dirty="0"/>
              </a:p>
            </p:txBody>
          </p:sp>
          <p:sp>
            <p:nvSpPr>
              <p:cNvPr id="59" name="Line 203"/>
              <p:cNvSpPr>
                <a:spLocks noChangeShapeType="1"/>
              </p:cNvSpPr>
              <p:nvPr/>
            </p:nvSpPr>
            <p:spPr bwMode="auto">
              <a:xfrm>
                <a:off x="9047" y="8803"/>
                <a:ext cx="232" cy="1"/>
              </a:xfrm>
              <a:prstGeom prst="line">
                <a:avLst/>
              </a:prstGeom>
              <a:noFill/>
              <a:ln w="9525">
                <a:solidFill>
                  <a:srgbClr val="000000"/>
                </a:solidFill>
                <a:round/>
                <a:headEnd/>
                <a:tailEnd/>
              </a:ln>
            </p:spPr>
            <p:txBody>
              <a:bodyPr/>
              <a:lstStyle/>
              <a:p>
                <a:endParaRPr lang="en-US"/>
              </a:p>
            </p:txBody>
          </p:sp>
          <p:sp>
            <p:nvSpPr>
              <p:cNvPr id="60" name="Line 204"/>
              <p:cNvSpPr>
                <a:spLocks noChangeShapeType="1"/>
              </p:cNvSpPr>
              <p:nvPr/>
            </p:nvSpPr>
            <p:spPr bwMode="auto">
              <a:xfrm>
                <a:off x="9012" y="6334"/>
                <a:ext cx="342" cy="1"/>
              </a:xfrm>
              <a:prstGeom prst="line">
                <a:avLst/>
              </a:prstGeom>
              <a:noFill/>
              <a:ln w="9525">
                <a:solidFill>
                  <a:srgbClr val="000000"/>
                </a:solidFill>
                <a:round/>
                <a:headEnd/>
                <a:tailEnd/>
              </a:ln>
            </p:spPr>
            <p:txBody>
              <a:bodyPr/>
              <a:lstStyle/>
              <a:p>
                <a:endParaRPr lang="en-US"/>
              </a:p>
            </p:txBody>
          </p:sp>
          <p:sp>
            <p:nvSpPr>
              <p:cNvPr id="61" name="Line 205"/>
              <p:cNvSpPr>
                <a:spLocks noChangeShapeType="1"/>
              </p:cNvSpPr>
              <p:nvPr/>
            </p:nvSpPr>
            <p:spPr bwMode="auto">
              <a:xfrm>
                <a:off x="9002" y="6892"/>
                <a:ext cx="342" cy="2"/>
              </a:xfrm>
              <a:prstGeom prst="line">
                <a:avLst/>
              </a:prstGeom>
              <a:noFill/>
              <a:ln w="9525">
                <a:solidFill>
                  <a:srgbClr val="000000"/>
                </a:solidFill>
                <a:round/>
                <a:headEnd/>
                <a:tailEnd/>
              </a:ln>
            </p:spPr>
            <p:txBody>
              <a:bodyPr/>
              <a:lstStyle/>
              <a:p>
                <a:endParaRPr lang="en-US"/>
              </a:p>
            </p:txBody>
          </p:sp>
        </p:grpSp>
        <p:sp>
          <p:nvSpPr>
            <p:cNvPr id="8" name="AutoShape 206"/>
            <p:cNvSpPr>
              <a:spLocks/>
            </p:cNvSpPr>
            <p:nvPr/>
          </p:nvSpPr>
          <p:spPr bwMode="auto">
            <a:xfrm>
              <a:off x="5715000" y="1600200"/>
              <a:ext cx="152400" cy="1219200"/>
            </a:xfrm>
            <a:prstGeom prst="rightBrace">
              <a:avLst>
                <a:gd name="adj1" fmla="val 66667"/>
                <a:gd name="adj2" fmla="val 50000"/>
              </a:avLst>
            </a:prstGeom>
            <a:noFill/>
            <a:ln w="9525">
              <a:solidFill>
                <a:schemeClr val="tx1"/>
              </a:solidFill>
              <a:round/>
              <a:headEnd/>
              <a:tailEnd/>
            </a:ln>
            <a:effectLst/>
          </p:spPr>
          <p:txBody>
            <a:bodyPr wrap="none" anchor="ctr"/>
            <a:lstStyle/>
            <a:p>
              <a:endParaRPr lang="en-US"/>
            </a:p>
          </p:txBody>
        </p:sp>
        <p:sp>
          <p:nvSpPr>
            <p:cNvPr id="9" name="AutoShape 207"/>
            <p:cNvSpPr>
              <a:spLocks/>
            </p:cNvSpPr>
            <p:nvPr/>
          </p:nvSpPr>
          <p:spPr bwMode="auto">
            <a:xfrm>
              <a:off x="5715000" y="4572000"/>
              <a:ext cx="152400" cy="1219200"/>
            </a:xfrm>
            <a:prstGeom prst="rightBrace">
              <a:avLst>
                <a:gd name="adj1" fmla="val 66667"/>
                <a:gd name="adj2" fmla="val 50000"/>
              </a:avLst>
            </a:prstGeom>
            <a:noFill/>
            <a:ln w="9525">
              <a:solidFill>
                <a:schemeClr val="tx1"/>
              </a:solidFill>
              <a:round/>
              <a:headEnd/>
              <a:tailEnd/>
            </a:ln>
            <a:effectLst/>
          </p:spPr>
          <p:txBody>
            <a:bodyPr wrap="none" anchor="ctr"/>
            <a:lstStyle/>
            <a:p>
              <a:endParaRPr lang="en-US"/>
            </a:p>
          </p:txBody>
        </p:sp>
        <p:sp>
          <p:nvSpPr>
            <p:cNvPr id="10" name="AutoShape 208"/>
            <p:cNvSpPr>
              <a:spLocks/>
            </p:cNvSpPr>
            <p:nvPr/>
          </p:nvSpPr>
          <p:spPr bwMode="auto">
            <a:xfrm>
              <a:off x="5791200" y="3124200"/>
              <a:ext cx="152400" cy="1219200"/>
            </a:xfrm>
            <a:prstGeom prst="rightBrace">
              <a:avLst>
                <a:gd name="adj1" fmla="val 66667"/>
                <a:gd name="adj2" fmla="val 50000"/>
              </a:avLst>
            </a:prstGeom>
            <a:noFill/>
            <a:ln w="9525">
              <a:solidFill>
                <a:schemeClr val="tx1"/>
              </a:solidFill>
              <a:round/>
              <a:headEnd/>
              <a:tailEnd/>
            </a:ln>
            <a:effectLst/>
          </p:spPr>
          <p:txBody>
            <a:bodyPr wrap="none" anchor="ctr"/>
            <a:lstStyle/>
            <a:p>
              <a:endParaRPr lang="en-US"/>
            </a:p>
          </p:txBody>
        </p:sp>
        <p:sp>
          <p:nvSpPr>
            <p:cNvPr id="11" name="Text Box 209"/>
            <p:cNvSpPr txBox="1">
              <a:spLocks noChangeArrowheads="1"/>
            </p:cNvSpPr>
            <p:nvPr/>
          </p:nvSpPr>
          <p:spPr bwMode="auto">
            <a:xfrm>
              <a:off x="6248400" y="1828800"/>
              <a:ext cx="2133600" cy="366713"/>
            </a:xfrm>
            <a:prstGeom prst="rect">
              <a:avLst/>
            </a:prstGeom>
            <a:noFill/>
            <a:ln w="9525">
              <a:noFill/>
              <a:miter lim="800000"/>
              <a:headEnd/>
              <a:tailEnd/>
            </a:ln>
            <a:effectLst/>
          </p:spPr>
          <p:txBody>
            <a:bodyPr>
              <a:spAutoFit/>
            </a:bodyPr>
            <a:lstStyle/>
            <a:p>
              <a:pPr>
                <a:spcBef>
                  <a:spcPct val="50000"/>
                </a:spcBef>
              </a:pPr>
              <a:r>
                <a:rPr lang="en-US" b="1">
                  <a:solidFill>
                    <a:srgbClr val="000099"/>
                  </a:solidFill>
                </a:rPr>
                <a:t>PORT A</a:t>
              </a:r>
            </a:p>
          </p:txBody>
        </p:sp>
        <p:sp>
          <p:nvSpPr>
            <p:cNvPr id="12" name="Text Box 210"/>
            <p:cNvSpPr txBox="1">
              <a:spLocks noChangeArrowheads="1"/>
            </p:cNvSpPr>
            <p:nvPr/>
          </p:nvSpPr>
          <p:spPr bwMode="auto">
            <a:xfrm>
              <a:off x="6172200" y="3429000"/>
              <a:ext cx="2133600" cy="366713"/>
            </a:xfrm>
            <a:prstGeom prst="rect">
              <a:avLst/>
            </a:prstGeom>
            <a:noFill/>
            <a:ln w="9525">
              <a:noFill/>
              <a:miter lim="800000"/>
              <a:headEnd/>
              <a:tailEnd/>
            </a:ln>
            <a:effectLst/>
          </p:spPr>
          <p:txBody>
            <a:bodyPr>
              <a:spAutoFit/>
            </a:bodyPr>
            <a:lstStyle/>
            <a:p>
              <a:pPr>
                <a:spcBef>
                  <a:spcPct val="50000"/>
                </a:spcBef>
              </a:pPr>
              <a:r>
                <a:rPr lang="en-US" b="1">
                  <a:solidFill>
                    <a:srgbClr val="000099"/>
                  </a:solidFill>
                </a:rPr>
                <a:t>PORT B</a:t>
              </a:r>
            </a:p>
          </p:txBody>
        </p:sp>
        <p:sp>
          <p:nvSpPr>
            <p:cNvPr id="13" name="Text Box 211"/>
            <p:cNvSpPr txBox="1">
              <a:spLocks noChangeArrowheads="1"/>
            </p:cNvSpPr>
            <p:nvPr/>
          </p:nvSpPr>
          <p:spPr bwMode="auto">
            <a:xfrm>
              <a:off x="6248400" y="4953000"/>
              <a:ext cx="2133600" cy="366713"/>
            </a:xfrm>
            <a:prstGeom prst="rect">
              <a:avLst/>
            </a:prstGeom>
            <a:noFill/>
            <a:ln w="9525">
              <a:noFill/>
              <a:miter lim="800000"/>
              <a:headEnd/>
              <a:tailEnd/>
            </a:ln>
            <a:effectLst/>
          </p:spPr>
          <p:txBody>
            <a:bodyPr>
              <a:spAutoFit/>
            </a:bodyPr>
            <a:lstStyle/>
            <a:p>
              <a:pPr>
                <a:spcBef>
                  <a:spcPct val="50000"/>
                </a:spcBef>
              </a:pPr>
              <a:r>
                <a:rPr lang="en-US" b="1">
                  <a:solidFill>
                    <a:srgbClr val="000099"/>
                  </a:solidFill>
                </a:rPr>
                <a:t>PORT C</a:t>
              </a:r>
            </a:p>
          </p:txBody>
        </p:sp>
      </p:grpSp>
      <p:sp>
        <p:nvSpPr>
          <p:cNvPr id="62" name="Rectangle 61"/>
          <p:cNvSpPr/>
          <p:nvPr/>
        </p:nvSpPr>
        <p:spPr>
          <a:xfrm>
            <a:off x="3280621" y="3244334"/>
            <a:ext cx="2582758" cy="369332"/>
          </a:xfrm>
          <a:prstGeom prst="rect">
            <a:avLst/>
          </a:prstGeom>
        </p:spPr>
        <p:txBody>
          <a:bodyPr wrap="none">
            <a:spAutoFit/>
          </a:bodyPr>
          <a:lstStyle/>
          <a:p>
            <a:r>
              <a:rPr lang="en-US" dirty="0" smtClean="0"/>
              <a:t>Mode 2 Control Signals</a:t>
            </a:r>
            <a:endParaRPr lang="en-US" dirty="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z="4000" b="1" dirty="0" smtClean="0">
                <a:latin typeface="Times New Roman" pitchFamily="18" charset="0"/>
                <a:cs typeface="Times New Roman" pitchFamily="18" charset="0"/>
              </a:rPr>
              <a:t>Interfacing 8255 to 8086</a:t>
            </a:r>
            <a:endParaRPr lang="en-IN" sz="40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endParaRPr lang="en-IN"/>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pic>
        <p:nvPicPr>
          <p:cNvPr id="43010" name="Picture 2"/>
          <p:cNvPicPr>
            <a:picLocks noChangeAspect="1" noChangeArrowheads="1"/>
          </p:cNvPicPr>
          <p:nvPr/>
        </p:nvPicPr>
        <p:blipFill>
          <a:blip r:embed="rId2" cstate="print"/>
          <a:srcRect/>
          <a:stretch>
            <a:fillRect/>
          </a:stretch>
        </p:blipFill>
        <p:spPr bwMode="auto">
          <a:xfrm>
            <a:off x="914400" y="1219200"/>
            <a:ext cx="7315200" cy="5029200"/>
          </a:xfrm>
          <a:prstGeom prst="rect">
            <a:avLst/>
          </a:prstGeom>
          <a:noFill/>
          <a:ln w="9525">
            <a:noFill/>
            <a:miter lim="800000"/>
            <a:headEnd/>
            <a:tailEnd/>
          </a:ln>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pPr algn="ctr"/>
            <a:r>
              <a:rPr lang="en-US" sz="4000" b="1" dirty="0" smtClean="0">
                <a:latin typeface="Times New Roman" pitchFamily="18" charset="0"/>
                <a:cs typeface="Times New Roman" pitchFamily="18" charset="0"/>
              </a:rPr>
              <a:t>8255 PPI</a:t>
            </a:r>
            <a:endParaRPr lang="en-US" sz="4000" dirty="0"/>
          </a:p>
        </p:txBody>
      </p:sp>
      <p:sp>
        <p:nvSpPr>
          <p:cNvPr id="3" name="Content Placeholder 2"/>
          <p:cNvSpPr>
            <a:spLocks noGrp="1"/>
          </p:cNvSpPr>
          <p:nvPr>
            <p:ph idx="1"/>
          </p:nvPr>
        </p:nvSpPr>
        <p:spPr>
          <a:xfrm>
            <a:off x="304800" y="1219200"/>
            <a:ext cx="8686800" cy="4648200"/>
          </a:xfrm>
        </p:spPr>
        <p:txBody>
          <a:bodyPr/>
          <a:lstStyle/>
          <a:p>
            <a:r>
              <a:rPr lang="en-US" sz="2000" b="1" dirty="0" smtClean="0">
                <a:latin typeface="Times New Roman" pitchFamily="18" charset="0"/>
                <a:cs typeface="Times New Roman" pitchFamily="18" charset="0"/>
              </a:rPr>
              <a:t>Control Logic of 8255:</a:t>
            </a:r>
          </a:p>
          <a:p>
            <a:r>
              <a:rPr lang="en-US" sz="2000" b="1" dirty="0" smtClean="0">
                <a:latin typeface="Times New Roman" pitchFamily="18" charset="0"/>
                <a:cs typeface="Times New Roman" pitchFamily="18" charset="0"/>
              </a:rPr>
              <a:t>D0-D7:</a:t>
            </a:r>
            <a:r>
              <a:rPr lang="en-US" sz="2000" dirty="0" smtClean="0">
                <a:latin typeface="Times New Roman" pitchFamily="18" charset="0"/>
                <a:cs typeface="Times New Roman" pitchFamily="18" charset="0"/>
              </a:rPr>
              <a:t> These are the data bus lines those carry data or control word to/from the microprocessor. </a:t>
            </a:r>
          </a:p>
          <a:p>
            <a:r>
              <a:rPr lang="en-US" sz="2000" b="1" dirty="0" smtClean="0">
                <a:latin typeface="Times New Roman" pitchFamily="18" charset="0"/>
                <a:cs typeface="Times New Roman" pitchFamily="18" charset="0"/>
              </a:rPr>
              <a:t>RESET:</a:t>
            </a:r>
            <a:r>
              <a:rPr lang="en-US" sz="2000" dirty="0" smtClean="0">
                <a:latin typeface="Times New Roman" pitchFamily="18" charset="0"/>
                <a:cs typeface="Times New Roman" pitchFamily="18" charset="0"/>
              </a:rPr>
              <a:t> A logic high on this line clears the control word register of 8255. All ports are set as input ports by default after reset. </a:t>
            </a:r>
          </a:p>
          <a:p>
            <a:r>
              <a:rPr lang="en-US" sz="2000" b="1" dirty="0" smtClean="0">
                <a:latin typeface="Times New Roman" pitchFamily="18" charset="0"/>
                <a:cs typeface="Times New Roman" pitchFamily="18" charset="0"/>
              </a:rPr>
              <a:t>PA7-PA0:</a:t>
            </a:r>
            <a:r>
              <a:rPr lang="en-US" sz="2000" dirty="0" smtClean="0">
                <a:latin typeface="Times New Roman" pitchFamily="18" charset="0"/>
                <a:cs typeface="Times New Roman" pitchFamily="18" charset="0"/>
              </a:rPr>
              <a:t> These are eight port A lines that acts as either latched output or buffered input lines depending upon the control word loaded into the control word register. </a:t>
            </a:r>
          </a:p>
          <a:p>
            <a:r>
              <a:rPr lang="en-US" sz="2000" b="1" dirty="0" smtClean="0">
                <a:latin typeface="Times New Roman" pitchFamily="18" charset="0"/>
                <a:cs typeface="Times New Roman" pitchFamily="18" charset="0"/>
              </a:rPr>
              <a:t>PC7-PC4:</a:t>
            </a:r>
            <a:r>
              <a:rPr lang="en-US" sz="2000" dirty="0" smtClean="0">
                <a:latin typeface="Times New Roman" pitchFamily="18" charset="0"/>
                <a:cs typeface="Times New Roman" pitchFamily="18" charset="0"/>
              </a:rPr>
              <a:t> Upper nibble of port C lines. They may act as either output latches or input buffers lines.  This port also can be used for generation of handshake lines in mode 1 or mode 2. </a:t>
            </a:r>
          </a:p>
          <a:p>
            <a:r>
              <a:rPr lang="en-US" sz="2000" b="1" dirty="0" smtClean="0">
                <a:latin typeface="Times New Roman" pitchFamily="18" charset="0"/>
                <a:cs typeface="Times New Roman" pitchFamily="18" charset="0"/>
              </a:rPr>
              <a:t>PC3-PC0:</a:t>
            </a:r>
            <a:r>
              <a:rPr lang="en-US" sz="2000" dirty="0" smtClean="0">
                <a:latin typeface="Times New Roman" pitchFamily="18" charset="0"/>
                <a:cs typeface="Times New Roman" pitchFamily="18" charset="0"/>
              </a:rPr>
              <a:t> These are the lower port C lines, other details are the same as PC7-PC4 lines. </a:t>
            </a:r>
          </a:p>
          <a:p>
            <a:r>
              <a:rPr lang="en-US" sz="2000" b="1" dirty="0" smtClean="0">
                <a:latin typeface="Times New Roman" pitchFamily="18" charset="0"/>
                <a:cs typeface="Times New Roman" pitchFamily="18" charset="0"/>
              </a:rPr>
              <a:t>PB0-PB7:</a:t>
            </a:r>
            <a:r>
              <a:rPr lang="en-US" sz="2000" dirty="0" smtClean="0">
                <a:latin typeface="Times New Roman" pitchFamily="18" charset="0"/>
                <a:cs typeface="Times New Roman" pitchFamily="18" charset="0"/>
              </a:rPr>
              <a:t> These are the eight port B lines which are used as latched output lines or buffered input lines in the same way as port A. </a:t>
            </a:r>
            <a:endParaRPr lang="en-US" sz="2000"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pPr algn="ctr"/>
            <a:r>
              <a:rPr lang="en-US" sz="4000" b="1" dirty="0" smtClean="0">
                <a:latin typeface="Times New Roman" pitchFamily="18" charset="0"/>
                <a:cs typeface="Times New Roman" pitchFamily="18" charset="0"/>
              </a:rPr>
              <a:t>8255 PPI</a:t>
            </a:r>
            <a:endParaRPr lang="en-US" sz="4000" dirty="0"/>
          </a:p>
        </p:txBody>
      </p:sp>
      <p:sp>
        <p:nvSpPr>
          <p:cNvPr id="3" name="Content Placeholder 2"/>
          <p:cNvSpPr>
            <a:spLocks noGrp="1"/>
          </p:cNvSpPr>
          <p:nvPr>
            <p:ph idx="1"/>
          </p:nvPr>
        </p:nvSpPr>
        <p:spPr>
          <a:xfrm>
            <a:off x="304800" y="1219200"/>
            <a:ext cx="8686800" cy="4648200"/>
          </a:xfrm>
        </p:spPr>
        <p:txBody>
          <a:bodyPr/>
          <a:lstStyle/>
          <a:p>
            <a:r>
              <a:rPr lang="en-US" sz="2000" b="1" dirty="0" smtClean="0">
                <a:latin typeface="Times New Roman" pitchFamily="18" charset="0"/>
                <a:cs typeface="Times New Roman" pitchFamily="18" charset="0"/>
              </a:rPr>
              <a:t>Control Logic of 8255:</a:t>
            </a:r>
          </a:p>
          <a:p>
            <a:r>
              <a:rPr lang="en-US" sz="2000" b="1" dirty="0" smtClean="0">
                <a:latin typeface="Times New Roman" pitchFamily="18" charset="0"/>
                <a:cs typeface="Times New Roman" pitchFamily="18" charset="0"/>
              </a:rPr>
              <a:t>RD </a:t>
            </a:r>
            <a:r>
              <a:rPr lang="en-US" sz="2000" dirty="0" smtClean="0">
                <a:latin typeface="Times New Roman" pitchFamily="18" charset="0"/>
                <a:cs typeface="Times New Roman" pitchFamily="18" charset="0"/>
              </a:rPr>
              <a:t>: This is the input line driven by the microprocessor and should be low to indicate read operation to 8255. </a:t>
            </a:r>
          </a:p>
          <a:p>
            <a:r>
              <a:rPr lang="en-US" sz="2000" b="1" dirty="0" smtClean="0">
                <a:latin typeface="Times New Roman" pitchFamily="18" charset="0"/>
                <a:cs typeface="Times New Roman" pitchFamily="18" charset="0"/>
              </a:rPr>
              <a:t>WR </a:t>
            </a:r>
            <a:r>
              <a:rPr lang="en-US" sz="2000" dirty="0" smtClean="0">
                <a:latin typeface="Times New Roman" pitchFamily="18" charset="0"/>
                <a:cs typeface="Times New Roman" pitchFamily="18" charset="0"/>
              </a:rPr>
              <a:t>: This is an input line driven by the microprocessor. A low on this line indicates write operation. </a:t>
            </a:r>
          </a:p>
          <a:p>
            <a:r>
              <a:rPr lang="en-US" sz="2000" b="1" dirty="0" smtClean="0">
                <a:latin typeface="Times New Roman" pitchFamily="18" charset="0"/>
                <a:cs typeface="Times New Roman" pitchFamily="18" charset="0"/>
              </a:rPr>
              <a:t>CS </a:t>
            </a:r>
            <a:r>
              <a:rPr lang="en-US" sz="2000" dirty="0" smtClean="0">
                <a:latin typeface="Times New Roman" pitchFamily="18" charset="0"/>
                <a:cs typeface="Times New Roman" pitchFamily="18" charset="0"/>
              </a:rPr>
              <a:t>: This is a chip select line. If this line goes low, it enables the 8255 to respond to RD and WR  signals, otherwise RD  and WR  signal are neglected. </a:t>
            </a:r>
          </a:p>
          <a:p>
            <a:r>
              <a:rPr lang="en-US" sz="2000" b="1" dirty="0" smtClean="0">
                <a:latin typeface="Times New Roman" pitchFamily="18" charset="0"/>
                <a:cs typeface="Times New Roman" pitchFamily="18" charset="0"/>
              </a:rPr>
              <a:t>A1-A0 : </a:t>
            </a:r>
            <a:r>
              <a:rPr lang="en-US" sz="2000" dirty="0" smtClean="0">
                <a:latin typeface="Times New Roman" pitchFamily="18" charset="0"/>
                <a:cs typeface="Times New Roman" pitchFamily="18" charset="0"/>
              </a:rPr>
              <a:t>These are the address input lines and are driven by the microprocessor. These lines A1-A0 with RD, WR and CS from the following operations for 8255. These address lines are used for addressing any one of the four registers, i.e. three ports and a control word register as given in table below. </a:t>
            </a:r>
          </a:p>
          <a:p>
            <a:r>
              <a:rPr lang="en-US" sz="2000" dirty="0" smtClean="0">
                <a:latin typeface="Times New Roman" pitchFamily="18" charset="0"/>
                <a:cs typeface="Times New Roman" pitchFamily="18" charset="0"/>
              </a:rPr>
              <a:t>In case of 8086 systems, if the 8255 is to be interfaced with lower order data bus, the A0 and A1 pins of 8255 are connected with A1 and A2 respectively. </a:t>
            </a:r>
          </a:p>
          <a:p>
            <a:endParaRPr lang="en-US" sz="2000"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sp>
        <p:nvSpPr>
          <p:cNvPr id="5" name="Line 4"/>
          <p:cNvSpPr>
            <a:spLocks noChangeShapeType="1"/>
          </p:cNvSpPr>
          <p:nvPr/>
        </p:nvSpPr>
        <p:spPr bwMode="auto">
          <a:xfrm>
            <a:off x="762000" y="1676400"/>
            <a:ext cx="304800" cy="0"/>
          </a:xfrm>
          <a:prstGeom prst="line">
            <a:avLst/>
          </a:prstGeom>
          <a:noFill/>
          <a:ln w="28575">
            <a:solidFill>
              <a:schemeClr val="tx1"/>
            </a:solidFill>
            <a:round/>
            <a:headEnd/>
            <a:tailEnd/>
          </a:ln>
          <a:effectLst/>
        </p:spPr>
        <p:txBody>
          <a:bodyPr/>
          <a:lstStyle/>
          <a:p>
            <a:endParaRPr lang="en-US"/>
          </a:p>
        </p:txBody>
      </p:sp>
      <p:sp>
        <p:nvSpPr>
          <p:cNvPr id="6" name="Line 5"/>
          <p:cNvSpPr>
            <a:spLocks noChangeShapeType="1"/>
          </p:cNvSpPr>
          <p:nvPr/>
        </p:nvSpPr>
        <p:spPr bwMode="auto">
          <a:xfrm>
            <a:off x="762000" y="2286000"/>
            <a:ext cx="381000" cy="0"/>
          </a:xfrm>
          <a:prstGeom prst="line">
            <a:avLst/>
          </a:prstGeom>
          <a:noFill/>
          <a:ln w="28575">
            <a:solidFill>
              <a:schemeClr val="tx1"/>
            </a:solidFill>
            <a:round/>
            <a:headEnd/>
            <a:tailEnd/>
          </a:ln>
          <a:effectLst/>
        </p:spPr>
        <p:txBody>
          <a:bodyPr/>
          <a:lstStyle/>
          <a:p>
            <a:endParaRPr lang="en-US"/>
          </a:p>
        </p:txBody>
      </p:sp>
      <p:sp>
        <p:nvSpPr>
          <p:cNvPr id="7" name="Line 7"/>
          <p:cNvSpPr>
            <a:spLocks noChangeShapeType="1"/>
          </p:cNvSpPr>
          <p:nvPr/>
        </p:nvSpPr>
        <p:spPr bwMode="auto">
          <a:xfrm>
            <a:off x="762000" y="2971800"/>
            <a:ext cx="304800" cy="0"/>
          </a:xfrm>
          <a:prstGeom prst="line">
            <a:avLst/>
          </a:prstGeom>
          <a:noFill/>
          <a:ln w="28575">
            <a:solidFill>
              <a:schemeClr val="tx1"/>
            </a:solidFill>
            <a:round/>
            <a:headEnd/>
            <a:tailEnd/>
          </a:ln>
          <a:effectLst/>
        </p:spPr>
        <p:txBody>
          <a:bodyPr/>
          <a:lstStyle/>
          <a:p>
            <a:endParaRPr lang="en-US"/>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pPr algn="ctr"/>
            <a:r>
              <a:rPr lang="en-US" sz="4000" b="1" dirty="0" smtClean="0">
                <a:latin typeface="Times New Roman" pitchFamily="18" charset="0"/>
                <a:cs typeface="Times New Roman" pitchFamily="18" charset="0"/>
              </a:rPr>
              <a:t>8255 PPI</a:t>
            </a:r>
            <a:endParaRPr lang="en-US" sz="4000" dirty="0"/>
          </a:p>
        </p:txBody>
      </p:sp>
      <p:sp>
        <p:nvSpPr>
          <p:cNvPr id="3" name="Content Placeholder 2"/>
          <p:cNvSpPr>
            <a:spLocks noGrp="1"/>
          </p:cNvSpPr>
          <p:nvPr>
            <p:ph idx="1"/>
          </p:nvPr>
        </p:nvSpPr>
        <p:spPr>
          <a:xfrm>
            <a:off x="457200" y="1447800"/>
            <a:ext cx="8229600" cy="4419600"/>
          </a:xfrm>
        </p:spPr>
        <p:txBody>
          <a:bodyPr/>
          <a:lstStyle/>
          <a:p>
            <a:r>
              <a:rPr lang="en-US" sz="2400" b="1" dirty="0" smtClean="0"/>
              <a:t>Control Logic.</a:t>
            </a:r>
          </a:p>
          <a:p>
            <a:pPr lvl="1"/>
            <a:r>
              <a:rPr lang="en-US" sz="2000" dirty="0" smtClean="0"/>
              <a:t>CS signal is a Master Chip Select, whereas A</a:t>
            </a:r>
            <a:r>
              <a:rPr lang="en-US" sz="2000" baseline="-25000" dirty="0" smtClean="0"/>
              <a:t>0</a:t>
            </a:r>
            <a:r>
              <a:rPr lang="en-US" sz="2000" dirty="0" smtClean="0"/>
              <a:t> and A</a:t>
            </a:r>
            <a:r>
              <a:rPr lang="en-US" sz="2000" baseline="-25000" dirty="0" smtClean="0"/>
              <a:t>1</a:t>
            </a:r>
            <a:r>
              <a:rPr lang="en-US" sz="2000" dirty="0" smtClean="0"/>
              <a:t> determine the input/output ports or control registers as tabulated in Table 1.</a:t>
            </a:r>
            <a:endParaRPr lang="en-US" sz="2000" baseline="-25000" dirty="0" smtClean="0"/>
          </a:p>
          <a:p>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graphicFrame>
        <p:nvGraphicFramePr>
          <p:cNvPr id="5" name="Group 44"/>
          <p:cNvGraphicFramePr>
            <a:graphicFrameLocks/>
          </p:cNvGraphicFramePr>
          <p:nvPr/>
        </p:nvGraphicFramePr>
        <p:xfrm>
          <a:off x="1828801" y="3094704"/>
          <a:ext cx="5181599" cy="3077496"/>
        </p:xfrm>
        <a:graphic>
          <a:graphicData uri="http://schemas.openxmlformats.org/drawingml/2006/table">
            <a:tbl>
              <a:tblPr/>
              <a:tblGrid>
                <a:gridCol w="1230630"/>
                <a:gridCol w="1227751"/>
                <a:gridCol w="1230630"/>
                <a:gridCol w="1492588"/>
              </a:tblGrid>
              <a:tr h="353246">
                <a:tc>
                  <a:txBody>
                    <a:bodyPr/>
                    <a:lstStyle/>
                    <a:p>
                      <a:pPr marL="0" marR="0" lvl="0" indent="0" algn="ctr" defTabSz="914400" rtl="0" eaLnBrk="1" fontAlgn="base" latinLnBrk="0" hangingPunct="1">
                        <a:lnSpc>
                          <a:spcPct val="100000"/>
                        </a:lnSpc>
                        <a:spcBef>
                          <a:spcPct val="20000"/>
                        </a:spcBef>
                        <a:spcAft>
                          <a:spcPct val="0"/>
                        </a:spcAft>
                        <a:buClr>
                          <a:srgbClr val="000099"/>
                        </a:buClr>
                        <a:buSzTx/>
                        <a:buFontTx/>
                        <a:buNone/>
                        <a:tabLst/>
                      </a:pPr>
                      <a:r>
                        <a:rPr kumimoji="0" lang="en-US" sz="2000" b="0" i="0" u="none" strike="noStrike" cap="none" normalizeH="0" baseline="0" dirty="0" smtClean="0">
                          <a:ln>
                            <a:noFill/>
                          </a:ln>
                          <a:solidFill>
                            <a:srgbClr val="000099"/>
                          </a:solidFill>
                          <a:effectLst/>
                          <a:latin typeface="Arial" charset="0"/>
                          <a:cs typeface="Arial" charset="0"/>
                        </a:rPr>
                        <a:t>CS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000099"/>
                        </a:buClr>
                        <a:buSzTx/>
                        <a:buFontTx/>
                        <a:buNone/>
                        <a:tabLst/>
                      </a:pPr>
                      <a:r>
                        <a:rPr kumimoji="0" lang="en-US" sz="2000" b="0" i="0" u="none" strike="noStrike" cap="none" normalizeH="0" baseline="0" smtClean="0">
                          <a:ln>
                            <a:noFill/>
                          </a:ln>
                          <a:solidFill>
                            <a:srgbClr val="000099"/>
                          </a:solidFill>
                          <a:effectLst/>
                          <a:latin typeface="Arial" charset="0"/>
                          <a:cs typeface="Arial" charset="0"/>
                        </a:rPr>
                        <a:t>A</a:t>
                      </a:r>
                      <a:r>
                        <a:rPr kumimoji="0" lang="en-US" sz="2000" b="0" i="0" u="none" strike="noStrike" cap="none" normalizeH="0" baseline="-25000" smtClean="0">
                          <a:ln>
                            <a:noFill/>
                          </a:ln>
                          <a:solidFill>
                            <a:srgbClr val="000099"/>
                          </a:solidFill>
                          <a:effectLst/>
                          <a:latin typeface="Arial" charset="0"/>
                          <a:cs typeface="Arial" charset="0"/>
                        </a:rPr>
                        <a:t>1</a:t>
                      </a:r>
                      <a:endParaRPr kumimoji="0" lang="en-US" sz="2000" b="0" i="0" u="none" strike="noStrike" cap="none" normalizeH="0" baseline="0" smtClean="0">
                        <a:ln>
                          <a:noFill/>
                        </a:ln>
                        <a:solidFill>
                          <a:srgbClr val="000099"/>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000099"/>
                        </a:buClr>
                        <a:buSzTx/>
                        <a:buFontTx/>
                        <a:buNone/>
                        <a:tabLst/>
                      </a:pPr>
                      <a:r>
                        <a:rPr kumimoji="0" lang="en-US" sz="2000" b="0" i="0" u="none" strike="noStrike" cap="none" normalizeH="0" baseline="0" smtClean="0">
                          <a:ln>
                            <a:noFill/>
                          </a:ln>
                          <a:solidFill>
                            <a:srgbClr val="000099"/>
                          </a:solidFill>
                          <a:effectLst/>
                          <a:latin typeface="Arial" charset="0"/>
                          <a:cs typeface="Arial" charset="0"/>
                        </a:rPr>
                        <a:t>A</a:t>
                      </a:r>
                      <a:r>
                        <a:rPr kumimoji="0" lang="en-US" sz="2000" b="0" i="0" u="none" strike="noStrike" cap="none" normalizeH="0" baseline="-25000" smtClean="0">
                          <a:ln>
                            <a:noFill/>
                          </a:ln>
                          <a:solidFill>
                            <a:srgbClr val="000099"/>
                          </a:solidFill>
                          <a:effectLst/>
                          <a:latin typeface="Arial" charset="0"/>
                          <a:cs typeface="Arial" charset="0"/>
                        </a:rPr>
                        <a:t>0</a:t>
                      </a:r>
                      <a:endParaRPr kumimoji="0" lang="en-US" sz="2000" b="0" i="0" u="none" strike="noStrike" cap="none" normalizeH="0" baseline="0" smtClean="0">
                        <a:ln>
                          <a:noFill/>
                        </a:ln>
                        <a:solidFill>
                          <a:srgbClr val="000099"/>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000099"/>
                        </a:buClr>
                        <a:buSzTx/>
                        <a:buFontTx/>
                        <a:buNone/>
                        <a:tabLst/>
                      </a:pPr>
                      <a:r>
                        <a:rPr kumimoji="0" lang="en-US" sz="1800" b="1" i="0" u="none" strike="noStrike" cap="none" normalizeH="0" baseline="0" smtClean="0">
                          <a:ln>
                            <a:noFill/>
                          </a:ln>
                          <a:solidFill>
                            <a:srgbClr val="000099"/>
                          </a:solidFill>
                          <a:effectLst/>
                          <a:latin typeface="Arial" charset="0"/>
                          <a:cs typeface="Arial" charset="0"/>
                        </a:rPr>
                        <a:t>Selection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67032">
                <a:tc>
                  <a:txBody>
                    <a:bodyPr/>
                    <a:lstStyle/>
                    <a:p>
                      <a:pPr marL="0" marR="0" lvl="0" indent="0" algn="ctr" defTabSz="914400" rtl="0" eaLnBrk="1" fontAlgn="base" latinLnBrk="0" hangingPunct="1">
                        <a:lnSpc>
                          <a:spcPct val="100000"/>
                        </a:lnSpc>
                        <a:spcBef>
                          <a:spcPct val="20000"/>
                        </a:spcBef>
                        <a:spcAft>
                          <a:spcPct val="0"/>
                        </a:spcAft>
                        <a:buClr>
                          <a:srgbClr val="000099"/>
                        </a:buClr>
                        <a:buSzTx/>
                        <a:buFontTx/>
                        <a:buNone/>
                        <a:tabLst/>
                      </a:pPr>
                      <a:r>
                        <a:rPr kumimoji="0" lang="en-US" sz="2000" b="0" i="0" u="none" strike="noStrike" cap="none" normalizeH="0" baseline="0" smtClean="0">
                          <a:ln>
                            <a:noFill/>
                          </a:ln>
                          <a:solidFill>
                            <a:schemeClr val="tx1"/>
                          </a:solidFill>
                          <a:effectLst/>
                          <a:latin typeface="Arial" charset="0"/>
                          <a:cs typeface="Arial"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000099"/>
                        </a:buClr>
                        <a:buSzTx/>
                        <a:buFontTx/>
                        <a:buNone/>
                        <a:tabLst/>
                      </a:pPr>
                      <a:r>
                        <a:rPr kumimoji="0" lang="en-US" sz="2000" b="0" i="0" u="none" strike="noStrike" cap="none" normalizeH="0" baseline="0" smtClean="0">
                          <a:ln>
                            <a:noFill/>
                          </a:ln>
                          <a:solidFill>
                            <a:schemeClr val="tx1"/>
                          </a:solidFill>
                          <a:effectLst/>
                          <a:latin typeface="Arial" charset="0"/>
                          <a:cs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000099"/>
                        </a:buClr>
                        <a:buSzTx/>
                        <a:buFontTx/>
                        <a:buNone/>
                        <a:tabLst/>
                      </a:pPr>
                      <a:r>
                        <a:rPr kumimoji="0" lang="en-US" sz="2000" b="0" i="0" u="none" strike="noStrike" cap="none" normalizeH="0" baseline="0" smtClean="0">
                          <a:ln>
                            <a:noFill/>
                          </a:ln>
                          <a:solidFill>
                            <a:schemeClr val="tx1"/>
                          </a:solidFill>
                          <a:effectLst/>
                          <a:latin typeface="Arial" charset="0"/>
                          <a:cs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000099"/>
                        </a:buClr>
                        <a:buSzTx/>
                        <a:buFontTx/>
                        <a:buNone/>
                        <a:tabLst/>
                      </a:pPr>
                      <a:r>
                        <a:rPr kumimoji="0" lang="en-US" sz="1800" b="1" i="0" u="none" strike="noStrike" cap="none" normalizeH="0" baseline="0" smtClean="0">
                          <a:ln>
                            <a:noFill/>
                          </a:ln>
                          <a:solidFill>
                            <a:schemeClr val="tx1"/>
                          </a:solidFill>
                          <a:effectLst/>
                          <a:latin typeface="Arial" charset="0"/>
                          <a:cs typeface="Arial" charset="0"/>
                        </a:rPr>
                        <a:t>port 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67032">
                <a:tc>
                  <a:txBody>
                    <a:bodyPr/>
                    <a:lstStyle/>
                    <a:p>
                      <a:pPr marL="0" marR="0" lvl="0" indent="0" algn="ctr" defTabSz="914400" rtl="0" eaLnBrk="1" fontAlgn="base" latinLnBrk="0" hangingPunct="1">
                        <a:lnSpc>
                          <a:spcPct val="100000"/>
                        </a:lnSpc>
                        <a:spcBef>
                          <a:spcPct val="20000"/>
                        </a:spcBef>
                        <a:spcAft>
                          <a:spcPct val="0"/>
                        </a:spcAft>
                        <a:buClr>
                          <a:srgbClr val="000099"/>
                        </a:buClr>
                        <a:buSzTx/>
                        <a:buFontTx/>
                        <a:buNone/>
                        <a:tabLst/>
                      </a:pPr>
                      <a:r>
                        <a:rPr kumimoji="0" lang="en-US" sz="2000" b="0" i="0" u="none" strike="noStrike" cap="none" normalizeH="0" baseline="0" smtClean="0">
                          <a:ln>
                            <a:noFill/>
                          </a:ln>
                          <a:solidFill>
                            <a:schemeClr val="tx1"/>
                          </a:solidFill>
                          <a:effectLst/>
                          <a:latin typeface="Arial" charset="0"/>
                          <a:cs typeface="Arial"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000099"/>
                        </a:buClr>
                        <a:buSzTx/>
                        <a:buFontTx/>
                        <a:buNone/>
                        <a:tabLst/>
                      </a:pPr>
                      <a:r>
                        <a:rPr kumimoji="0" lang="en-US" sz="2000" b="0" i="0" u="none" strike="noStrike" cap="none" normalizeH="0" baseline="0" dirty="0" smtClean="0">
                          <a:ln>
                            <a:noFill/>
                          </a:ln>
                          <a:solidFill>
                            <a:schemeClr val="tx1"/>
                          </a:solidFill>
                          <a:effectLst/>
                          <a:latin typeface="Arial" charset="0"/>
                          <a:cs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000099"/>
                        </a:buClr>
                        <a:buSzTx/>
                        <a:buFontTx/>
                        <a:buNone/>
                        <a:tabLst/>
                      </a:pPr>
                      <a:r>
                        <a:rPr kumimoji="0" lang="en-US" sz="2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000099"/>
                        </a:buClr>
                        <a:buSzTx/>
                        <a:buFontTx/>
                        <a:buNone/>
                        <a:tabLst/>
                      </a:pPr>
                      <a:r>
                        <a:rPr kumimoji="0" lang="en-US" sz="1800" b="1" i="0" u="none" strike="noStrike" cap="none" normalizeH="0" baseline="0" smtClean="0">
                          <a:ln>
                            <a:noFill/>
                          </a:ln>
                          <a:solidFill>
                            <a:schemeClr val="tx1"/>
                          </a:solidFill>
                          <a:effectLst/>
                          <a:latin typeface="Arial" charset="0"/>
                          <a:cs typeface="Arial" charset="0"/>
                        </a:rPr>
                        <a:t>port 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67032">
                <a:tc>
                  <a:txBody>
                    <a:bodyPr/>
                    <a:lstStyle/>
                    <a:p>
                      <a:pPr marL="0" marR="0" lvl="0" indent="0" algn="ctr" defTabSz="914400" rtl="0" eaLnBrk="1" fontAlgn="base" latinLnBrk="0" hangingPunct="1">
                        <a:lnSpc>
                          <a:spcPct val="100000"/>
                        </a:lnSpc>
                        <a:spcBef>
                          <a:spcPct val="20000"/>
                        </a:spcBef>
                        <a:spcAft>
                          <a:spcPct val="0"/>
                        </a:spcAft>
                        <a:buClr>
                          <a:srgbClr val="000099"/>
                        </a:buClr>
                        <a:buSzTx/>
                        <a:buFontTx/>
                        <a:buNone/>
                        <a:tabLst/>
                      </a:pPr>
                      <a:r>
                        <a:rPr kumimoji="0" lang="en-US" sz="2000" b="0" i="0" u="none" strike="noStrike" cap="none" normalizeH="0" baseline="0" dirty="0" smtClean="0">
                          <a:ln>
                            <a:noFill/>
                          </a:ln>
                          <a:solidFill>
                            <a:schemeClr val="tx1"/>
                          </a:solidFill>
                          <a:effectLst/>
                          <a:latin typeface="Arial" charset="0"/>
                          <a:cs typeface="Arial"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000099"/>
                        </a:buClr>
                        <a:buSzTx/>
                        <a:buFontTx/>
                        <a:buNone/>
                        <a:tabLst/>
                      </a:pPr>
                      <a:r>
                        <a:rPr kumimoji="0" lang="en-US" sz="20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000099"/>
                        </a:buClr>
                        <a:buSzTx/>
                        <a:buFontTx/>
                        <a:buNone/>
                        <a:tabLst/>
                      </a:pPr>
                      <a:r>
                        <a:rPr kumimoji="0" lang="en-US" sz="2000" b="0" i="0" u="none" strike="noStrike" cap="none" normalizeH="0" baseline="0" smtClean="0">
                          <a:ln>
                            <a:noFill/>
                          </a:ln>
                          <a:solidFill>
                            <a:schemeClr val="tx1"/>
                          </a:solidFill>
                          <a:effectLst/>
                          <a:latin typeface="Arial" charset="0"/>
                          <a:cs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000099"/>
                        </a:buClr>
                        <a:buSzTx/>
                        <a:buFontTx/>
                        <a:buNone/>
                        <a:tabLst/>
                      </a:pPr>
                      <a:r>
                        <a:rPr kumimoji="0" lang="en-US" sz="1800" b="1" i="0" u="none" strike="noStrike" cap="none" normalizeH="0" baseline="0" smtClean="0">
                          <a:ln>
                            <a:noFill/>
                          </a:ln>
                          <a:solidFill>
                            <a:schemeClr val="tx1"/>
                          </a:solidFill>
                          <a:effectLst/>
                          <a:latin typeface="Arial" charset="0"/>
                          <a:cs typeface="Arial" charset="0"/>
                        </a:rPr>
                        <a:t>port 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70629">
                <a:tc>
                  <a:txBody>
                    <a:bodyPr/>
                    <a:lstStyle/>
                    <a:p>
                      <a:pPr marL="0" marR="0" lvl="0" indent="0" algn="ctr" defTabSz="914400" rtl="0" eaLnBrk="1" fontAlgn="base" latinLnBrk="0" hangingPunct="1">
                        <a:lnSpc>
                          <a:spcPct val="100000"/>
                        </a:lnSpc>
                        <a:spcBef>
                          <a:spcPct val="20000"/>
                        </a:spcBef>
                        <a:spcAft>
                          <a:spcPct val="0"/>
                        </a:spcAft>
                        <a:buClr>
                          <a:srgbClr val="000099"/>
                        </a:buClr>
                        <a:buSzTx/>
                        <a:buFontTx/>
                        <a:buNone/>
                        <a:tabLst/>
                      </a:pPr>
                      <a:r>
                        <a:rPr kumimoji="0" lang="en-US" sz="2000" b="0" i="0" u="none" strike="noStrike" cap="none" normalizeH="0" baseline="0" smtClean="0">
                          <a:ln>
                            <a:noFill/>
                          </a:ln>
                          <a:solidFill>
                            <a:schemeClr val="tx1"/>
                          </a:solidFill>
                          <a:effectLst/>
                          <a:latin typeface="Arial" charset="0"/>
                          <a:cs typeface="Arial"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000099"/>
                        </a:buClr>
                        <a:buSzTx/>
                        <a:buFontTx/>
                        <a:buNone/>
                        <a:tabLst/>
                      </a:pPr>
                      <a:r>
                        <a:rPr kumimoji="0" lang="en-US" sz="20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000099"/>
                        </a:buClr>
                        <a:buSzTx/>
                        <a:buFontTx/>
                        <a:buNone/>
                        <a:tabLst/>
                      </a:pPr>
                      <a:r>
                        <a:rPr kumimoji="0" lang="en-US" sz="2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000099"/>
                        </a:buClr>
                        <a:buSzTx/>
                        <a:buFontTx/>
                        <a:buNone/>
                        <a:tabLst/>
                      </a:pPr>
                      <a:r>
                        <a:rPr kumimoji="0" lang="en-US" sz="1800" b="1" i="0" u="none" strike="noStrike" cap="none" normalizeH="0" baseline="0" smtClean="0">
                          <a:ln>
                            <a:noFill/>
                          </a:ln>
                          <a:solidFill>
                            <a:schemeClr val="tx1"/>
                          </a:solidFill>
                          <a:effectLst/>
                          <a:latin typeface="Arial" charset="0"/>
                          <a:cs typeface="Arial" charset="0"/>
                        </a:rPr>
                        <a:t>Control Register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70629">
                <a:tc>
                  <a:txBody>
                    <a:bodyPr/>
                    <a:lstStyle/>
                    <a:p>
                      <a:pPr marL="0" marR="0" lvl="0" indent="0" algn="ctr" defTabSz="914400" rtl="0" eaLnBrk="1" fontAlgn="base" latinLnBrk="0" hangingPunct="1">
                        <a:lnSpc>
                          <a:spcPct val="100000"/>
                        </a:lnSpc>
                        <a:spcBef>
                          <a:spcPct val="20000"/>
                        </a:spcBef>
                        <a:spcAft>
                          <a:spcPct val="0"/>
                        </a:spcAft>
                        <a:buClr>
                          <a:srgbClr val="000099"/>
                        </a:buClr>
                        <a:buSzTx/>
                        <a:buFontTx/>
                        <a:buNone/>
                        <a:tabLst/>
                      </a:pPr>
                      <a:r>
                        <a:rPr kumimoji="0" lang="en-US" sz="2000" b="0" i="0" u="none" strike="noStrike" cap="none" normalizeH="0" baseline="0" dirty="0" smtClean="0">
                          <a:ln>
                            <a:noFill/>
                          </a:ln>
                          <a:solidFill>
                            <a:schemeClr val="tx1"/>
                          </a:solidFill>
                          <a:effectLst/>
                          <a:latin typeface="Arial" charset="0"/>
                          <a:cs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000099"/>
                        </a:buClr>
                        <a:buSzTx/>
                        <a:buFontTx/>
                        <a:buNone/>
                        <a:tabLst/>
                      </a:pPr>
                      <a:r>
                        <a:rPr kumimoji="0" lang="en-US" sz="2000" b="0" i="0" u="none" strike="noStrike" cap="none" normalizeH="0" baseline="0" smtClean="0">
                          <a:ln>
                            <a:noFill/>
                          </a:ln>
                          <a:solidFill>
                            <a:schemeClr val="tx1"/>
                          </a:solidFill>
                          <a:effectLst/>
                          <a:latin typeface="Arial" charset="0"/>
                          <a:cs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000099"/>
                        </a:buClr>
                        <a:buSzTx/>
                        <a:buFontTx/>
                        <a:buNone/>
                        <a:tabLst/>
                      </a:pPr>
                      <a:r>
                        <a:rPr kumimoji="0" lang="en-US" sz="2000" b="0" i="0" u="none" strike="noStrike" cap="none" normalizeH="0" baseline="0" smtClean="0">
                          <a:ln>
                            <a:noFill/>
                          </a:ln>
                          <a:solidFill>
                            <a:schemeClr val="tx1"/>
                          </a:solidFill>
                          <a:effectLst/>
                          <a:latin typeface="Arial" charset="0"/>
                          <a:cs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000099"/>
                        </a:buClr>
                        <a:buSzTx/>
                        <a:buFontTx/>
                        <a:buNone/>
                        <a:tabLst/>
                      </a:pPr>
                      <a:r>
                        <a:rPr kumimoji="0" lang="en-US" sz="1800" b="1" i="0" u="none" strike="noStrike" cap="none" normalizeH="0" baseline="0" dirty="0" smtClean="0">
                          <a:ln>
                            <a:noFill/>
                          </a:ln>
                          <a:solidFill>
                            <a:schemeClr val="tx1"/>
                          </a:solidFill>
                          <a:effectLst/>
                          <a:latin typeface="Arial" charset="0"/>
                          <a:cs typeface="Arial" charset="0"/>
                        </a:rPr>
                        <a:t>8255 is disabled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6" name="Text Box 43"/>
          <p:cNvSpPr txBox="1">
            <a:spLocks noChangeArrowheads="1"/>
          </p:cNvSpPr>
          <p:nvPr/>
        </p:nvSpPr>
        <p:spPr bwMode="auto">
          <a:xfrm>
            <a:off x="2133600" y="2681287"/>
            <a:ext cx="4648200" cy="366713"/>
          </a:xfrm>
          <a:prstGeom prst="rect">
            <a:avLst/>
          </a:prstGeom>
          <a:noFill/>
          <a:ln w="9525">
            <a:noFill/>
            <a:miter lim="800000"/>
            <a:headEnd/>
            <a:tailEnd/>
          </a:ln>
          <a:effectLst/>
        </p:spPr>
        <p:txBody>
          <a:bodyPr>
            <a:spAutoFit/>
          </a:bodyPr>
          <a:lstStyle/>
          <a:p>
            <a:pPr>
              <a:spcBef>
                <a:spcPct val="50000"/>
              </a:spcBef>
            </a:pPr>
            <a:r>
              <a:rPr lang="en-US" b="1" dirty="0"/>
              <a:t>Table 1: The function of CS, A</a:t>
            </a:r>
            <a:r>
              <a:rPr lang="en-US" b="1" baseline="-25000" dirty="0"/>
              <a:t>0</a:t>
            </a:r>
            <a:r>
              <a:rPr lang="en-US" b="1" dirty="0"/>
              <a:t> and A</a:t>
            </a:r>
            <a:r>
              <a:rPr lang="en-US" b="1" baseline="-25000" dirty="0"/>
              <a:t>1</a:t>
            </a:r>
            <a:r>
              <a:rPr lang="en-US" dirty="0"/>
              <a:t> </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pPr algn="ctr"/>
            <a:r>
              <a:rPr lang="en-US" sz="4000" b="1" dirty="0" smtClean="0">
                <a:latin typeface="Times New Roman" pitchFamily="18" charset="0"/>
                <a:cs typeface="Times New Roman" pitchFamily="18" charset="0"/>
              </a:rPr>
              <a:t>8255 PPI</a:t>
            </a:r>
            <a:endParaRPr lang="en-US" sz="4000" dirty="0"/>
          </a:p>
        </p:txBody>
      </p:sp>
      <p:sp>
        <p:nvSpPr>
          <p:cNvPr id="3" name="Content Placeholder 2"/>
          <p:cNvSpPr>
            <a:spLocks noGrp="1"/>
          </p:cNvSpPr>
          <p:nvPr>
            <p:ph idx="1"/>
          </p:nvPr>
        </p:nvSpPr>
        <p:spPr>
          <a:xfrm>
            <a:off x="457200" y="1447800"/>
            <a:ext cx="8229600" cy="4419600"/>
          </a:xfrm>
        </p:spPr>
        <p:txBody>
          <a:bodyPr/>
          <a:lstStyle/>
          <a:p>
            <a:r>
              <a:rPr lang="en-US" sz="2400" dirty="0" smtClean="0"/>
              <a:t>There are 3 ports in 8255 from user’s point of view - Port A, Port B and Port C.</a:t>
            </a:r>
          </a:p>
          <a:p>
            <a:r>
              <a:rPr lang="en-US" sz="2400" dirty="0" smtClean="0"/>
              <a:t>Port C is composed of two independent 4-bit ports : PC7-4 (PC Upper) and PC3-0 (PC Lower)</a:t>
            </a:r>
          </a:p>
          <a:p>
            <a:r>
              <a:rPr lang="en-US" sz="2400" b="1" dirty="0" smtClean="0"/>
              <a:t>Selection of Ports:</a:t>
            </a:r>
          </a:p>
          <a:p>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pic>
        <p:nvPicPr>
          <p:cNvPr id="7" name="Picture 3"/>
          <p:cNvPicPr>
            <a:picLocks noChangeAspect="1" noChangeArrowheads="1"/>
          </p:cNvPicPr>
          <p:nvPr/>
        </p:nvPicPr>
        <p:blipFill>
          <a:blip r:embed="rId2" cstate="print"/>
          <a:srcRect/>
          <a:stretch>
            <a:fillRect/>
          </a:stretch>
        </p:blipFill>
        <p:spPr bwMode="auto">
          <a:xfrm>
            <a:off x="1371600" y="3556639"/>
            <a:ext cx="5641832" cy="2615561"/>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ext Box 2051"/>
          <p:cNvSpPr txBox="1">
            <a:spLocks noChangeArrowheads="1"/>
          </p:cNvSpPr>
          <p:nvPr/>
        </p:nvSpPr>
        <p:spPr bwMode="auto">
          <a:xfrm>
            <a:off x="212725" y="1870075"/>
            <a:ext cx="8702675" cy="457200"/>
          </a:xfrm>
          <a:prstGeom prst="rect">
            <a:avLst/>
          </a:prstGeom>
          <a:noFill/>
          <a:ln w="9525">
            <a:noFill/>
            <a:miter lim="800000"/>
            <a:headEnd/>
            <a:tailEnd/>
          </a:ln>
        </p:spPr>
        <p:txBody>
          <a:bodyPr>
            <a:spAutoFit/>
          </a:bodyPr>
          <a:lstStyle/>
          <a:p>
            <a:endParaRPr lang="en-US" sz="2400">
              <a:latin typeface="Times New Roman" pitchFamily="18" charset="0"/>
            </a:endParaRPr>
          </a:p>
        </p:txBody>
      </p:sp>
      <p:sp>
        <p:nvSpPr>
          <p:cNvPr id="11" name="Title 10"/>
          <p:cNvSpPr>
            <a:spLocks noGrp="1"/>
          </p:cNvSpPr>
          <p:nvPr>
            <p:ph type="title"/>
          </p:nvPr>
        </p:nvSpPr>
        <p:spPr>
          <a:xfrm>
            <a:off x="457200" y="457200"/>
            <a:ext cx="8229600" cy="762000"/>
          </a:xfrm>
        </p:spPr>
        <p:txBody>
          <a:bodyPr/>
          <a:lstStyle/>
          <a:p>
            <a:pPr algn="ctr"/>
            <a:r>
              <a:rPr lang="en-US" b="1" dirty="0" smtClean="0">
                <a:latin typeface="Times New Roman" pitchFamily="18" charset="0"/>
                <a:cs typeface="Times New Roman" pitchFamily="18" charset="0"/>
              </a:rPr>
              <a:t>Intel 8255 PPI</a:t>
            </a:r>
            <a:endParaRPr lang="en-US" dirty="0"/>
          </a:p>
        </p:txBody>
      </p:sp>
      <p:sp>
        <p:nvSpPr>
          <p:cNvPr id="12" name="Content Placeholder 11"/>
          <p:cNvSpPr>
            <a:spLocks noGrp="1"/>
          </p:cNvSpPr>
          <p:nvPr>
            <p:ph idx="1"/>
          </p:nvPr>
        </p:nvSpPr>
        <p:spPr>
          <a:xfrm>
            <a:off x="457200" y="1447800"/>
            <a:ext cx="8229600" cy="4419600"/>
          </a:xfrm>
        </p:spPr>
        <p:txBody>
          <a:bodyPr/>
          <a:lstStyle/>
          <a:p>
            <a:r>
              <a:rPr lang="en-US" dirty="0" smtClean="0">
                <a:latin typeface="Times New Roman" pitchFamily="18" charset="0"/>
                <a:cs typeface="Times New Roman" pitchFamily="18" charset="0"/>
              </a:rPr>
              <a:t>Chip Select Circuit</a:t>
            </a:r>
          </a:p>
          <a:p>
            <a:endParaRPr lang="en-US" dirty="0">
              <a:latin typeface="Times New Roman" pitchFamily="18" charset="0"/>
              <a:cs typeface="Times New Roman" pitchFamily="18" charset="0"/>
            </a:endParaRPr>
          </a:p>
        </p:txBody>
      </p:sp>
      <p:sp>
        <p:nvSpPr>
          <p:cNvPr id="1032" name="Slide Number Placeholder 7"/>
          <p:cNvSpPr>
            <a:spLocks noGrp="1"/>
          </p:cNvSpPr>
          <p:nvPr>
            <p:ph type="sldNum" sz="quarter" idx="11"/>
          </p:nvPr>
        </p:nvSpPr>
        <p:spPr/>
        <p:txBody>
          <a:bodyPr/>
          <a:lstStyle/>
          <a:p>
            <a:pPr>
              <a:defRPr/>
            </a:pPr>
            <a:fld id="{BEADCD71-5B0D-4E64-B2F4-8C3A54BB4C31}" type="slidenum">
              <a:rPr lang="en-US"/>
              <a:pPr>
                <a:defRPr/>
              </a:pPr>
              <a:t>49</a:t>
            </a:fld>
            <a:endParaRPr lang="en-US" dirty="0"/>
          </a:p>
        </p:txBody>
      </p:sp>
      <p:sp>
        <p:nvSpPr>
          <p:cNvPr id="1033" name="TextBox 8"/>
          <p:cNvSpPr txBox="1">
            <a:spLocks noChangeArrowheads="1"/>
          </p:cNvSpPr>
          <p:nvPr/>
        </p:nvSpPr>
        <p:spPr bwMode="auto">
          <a:xfrm>
            <a:off x="457200" y="5791200"/>
            <a:ext cx="8318500" cy="523875"/>
          </a:xfrm>
          <a:prstGeom prst="rect">
            <a:avLst/>
          </a:prstGeom>
          <a:noFill/>
          <a:ln w="9525">
            <a:noFill/>
            <a:miter lim="800000"/>
            <a:headEnd/>
            <a:tailEnd/>
          </a:ln>
        </p:spPr>
        <p:txBody>
          <a:bodyPr wrap="none">
            <a:spAutoFit/>
          </a:bodyPr>
          <a:lstStyle/>
          <a:p>
            <a:r>
              <a:rPr lang="en-US" sz="2800" b="1">
                <a:latin typeface="Calibri" pitchFamily="34" charset="0"/>
              </a:rPr>
              <a:t>A7=0, A6=1, A5=1, A4=1, A3=1, A2=1, &amp; M/IO*= 0</a:t>
            </a:r>
            <a:endParaRPr lang="en-US" sz="2800">
              <a:latin typeface="Calibri" pitchFamily="34" charset="0"/>
            </a:endParaRPr>
          </a:p>
        </p:txBody>
      </p:sp>
      <p:pic>
        <p:nvPicPr>
          <p:cNvPr id="10" name="Picture 2"/>
          <p:cNvPicPr>
            <a:picLocks noChangeAspect="1" noChangeArrowheads="1"/>
          </p:cNvPicPr>
          <p:nvPr/>
        </p:nvPicPr>
        <p:blipFill>
          <a:blip r:embed="rId2" cstate="print"/>
          <a:srcRect/>
          <a:stretch>
            <a:fillRect/>
          </a:stretch>
        </p:blipFill>
        <p:spPr bwMode="auto">
          <a:xfrm>
            <a:off x="838200" y="2209800"/>
            <a:ext cx="7342136" cy="3267075"/>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000" b="1" spc="50" dirty="0" smtClean="0">
                <a:ln w="11430"/>
                <a:latin typeface="Times New Roman" pitchFamily="18" charset="0"/>
                <a:cs typeface="Times New Roman" pitchFamily="18" charset="0"/>
              </a:rPr>
              <a:t>Primary function of MPU</a:t>
            </a:r>
            <a:endParaRPr lang="en-US" sz="4000" b="1" spc="50" dirty="0">
              <a:ln w="11430"/>
              <a:latin typeface="Times New Roman" pitchFamily="18" charset="0"/>
              <a:cs typeface="Times New Roman" pitchFamily="18" charset="0"/>
            </a:endParaRPr>
          </a:p>
        </p:txBody>
      </p:sp>
      <p:sp>
        <p:nvSpPr>
          <p:cNvPr id="3" name="Content Placeholder 2"/>
          <p:cNvSpPr>
            <a:spLocks noGrp="1"/>
          </p:cNvSpPr>
          <p:nvPr>
            <p:ph idx="1"/>
          </p:nvPr>
        </p:nvSpPr>
        <p:spPr>
          <a:xfrm>
            <a:off x="457200" y="1371600"/>
            <a:ext cx="8229600" cy="5029200"/>
          </a:xfrm>
        </p:spPr>
        <p:txBody>
          <a:bodyPr>
            <a:normAutofit/>
          </a:bodyPr>
          <a:lstStyle/>
          <a:p>
            <a:r>
              <a:rPr lang="en-US" dirty="0" smtClean="0">
                <a:latin typeface="Times New Roman" pitchFamily="18" charset="0"/>
                <a:cs typeface="Times New Roman" pitchFamily="18" charset="0"/>
              </a:rPr>
              <a:t>Read Instruction from memory</a:t>
            </a:r>
          </a:p>
          <a:p>
            <a:r>
              <a:rPr lang="en-US" dirty="0" smtClean="0">
                <a:latin typeface="Times New Roman" pitchFamily="18" charset="0"/>
                <a:cs typeface="Times New Roman" pitchFamily="18" charset="0"/>
              </a:rPr>
              <a:t>Execute instruction </a:t>
            </a:r>
          </a:p>
          <a:p>
            <a:r>
              <a:rPr lang="en-US" dirty="0" smtClean="0">
                <a:latin typeface="Times New Roman" pitchFamily="18" charset="0"/>
                <a:cs typeface="Times New Roman" pitchFamily="18" charset="0"/>
              </a:rPr>
              <a:t>Read/Write data to memory </a:t>
            </a:r>
          </a:p>
          <a:p>
            <a:r>
              <a:rPr lang="en-US" dirty="0" smtClean="0">
                <a:latin typeface="Times New Roman" pitchFamily="18" charset="0"/>
                <a:cs typeface="Times New Roman" pitchFamily="18" charset="0"/>
              </a:rPr>
              <a:t>Some time send result to  output device</a:t>
            </a:r>
          </a:p>
          <a:p>
            <a:pPr lvl="1"/>
            <a:r>
              <a:rPr lang="en-US" dirty="0" smtClean="0">
                <a:latin typeface="Times New Roman" pitchFamily="18" charset="0"/>
                <a:cs typeface="Times New Roman" pitchFamily="18" charset="0"/>
              </a:rPr>
              <a:t>LEDs, Monitor, Printer</a:t>
            </a:r>
          </a:p>
          <a:p>
            <a:r>
              <a:rPr lang="en-US" dirty="0" smtClean="0">
                <a:latin typeface="Times New Roman" pitchFamily="18" charset="0"/>
                <a:cs typeface="Times New Roman" pitchFamily="18" charset="0"/>
              </a:rPr>
              <a:t>Interfacing a peripheral </a:t>
            </a:r>
          </a:p>
          <a:p>
            <a:pPr lvl="1"/>
            <a:r>
              <a:rPr lang="en-US" dirty="0" smtClean="0">
                <a:latin typeface="Times New Roman" pitchFamily="18" charset="0"/>
                <a:cs typeface="Times New Roman" pitchFamily="18" charset="0"/>
              </a:rPr>
              <a:t>Why: To enable MPU to communicate with I/O</a:t>
            </a:r>
          </a:p>
          <a:p>
            <a:pPr lvl="1"/>
            <a:r>
              <a:rPr lang="en-US" dirty="0" smtClean="0">
                <a:latin typeface="Times New Roman" pitchFamily="18" charset="0"/>
                <a:cs typeface="Times New Roman" pitchFamily="18" charset="0"/>
              </a:rPr>
              <a:t>Designing logic circuit H/W  for a I/O</a:t>
            </a:r>
          </a:p>
          <a:p>
            <a:pPr lvl="1"/>
            <a:r>
              <a:rPr lang="en-US" dirty="0" smtClean="0">
                <a:latin typeface="Times New Roman" pitchFamily="18" charset="0"/>
                <a:cs typeface="Times New Roman" pitchFamily="18" charset="0"/>
              </a:rPr>
              <a:t>Writing instruction (S/W) </a:t>
            </a:r>
            <a:endParaRPr lang="en-US" dirty="0">
              <a:latin typeface="Times New Roman" pitchFamily="18" charset="0"/>
              <a:cs typeface="Times New Roman"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3"/>
          <p:cNvSpPr txBox="1">
            <a:spLocks noChangeArrowheads="1"/>
          </p:cNvSpPr>
          <p:nvPr/>
        </p:nvSpPr>
        <p:spPr bwMode="auto">
          <a:xfrm>
            <a:off x="212725" y="1870075"/>
            <a:ext cx="8702675" cy="457200"/>
          </a:xfrm>
          <a:prstGeom prst="rect">
            <a:avLst/>
          </a:prstGeom>
          <a:noFill/>
          <a:ln w="9525">
            <a:noFill/>
            <a:miter lim="800000"/>
            <a:headEnd/>
            <a:tailEnd/>
          </a:ln>
        </p:spPr>
        <p:txBody>
          <a:bodyPr>
            <a:spAutoFit/>
          </a:bodyPr>
          <a:lstStyle/>
          <a:p>
            <a:endParaRPr lang="en-US" sz="2400">
              <a:latin typeface="Times New Roman" pitchFamily="18" charset="0"/>
            </a:endParaRPr>
          </a:p>
        </p:txBody>
      </p:sp>
      <p:sp>
        <p:nvSpPr>
          <p:cNvPr id="6" name="Title 10"/>
          <p:cNvSpPr>
            <a:spLocks noGrp="1"/>
          </p:cNvSpPr>
          <p:nvPr>
            <p:ph type="title"/>
          </p:nvPr>
        </p:nvSpPr>
        <p:spPr>
          <a:xfrm>
            <a:off x="457200" y="457200"/>
            <a:ext cx="8229600" cy="838200"/>
          </a:xfrm>
        </p:spPr>
        <p:txBody>
          <a:bodyPr/>
          <a:lstStyle/>
          <a:p>
            <a:pPr algn="ctr"/>
            <a:r>
              <a:rPr lang="en-US" b="1" dirty="0" smtClean="0">
                <a:latin typeface="Times New Roman" pitchFamily="18" charset="0"/>
                <a:cs typeface="Times New Roman" pitchFamily="18" charset="0"/>
              </a:rPr>
              <a:t>Intel 8255 PPI</a:t>
            </a:r>
            <a:endParaRPr lang="en-US" dirty="0"/>
          </a:p>
        </p:txBody>
      </p:sp>
      <p:sp>
        <p:nvSpPr>
          <p:cNvPr id="7" name="Content Placeholder 6"/>
          <p:cNvSpPr>
            <a:spLocks noGrp="1"/>
          </p:cNvSpPr>
          <p:nvPr>
            <p:ph idx="1"/>
          </p:nvPr>
        </p:nvSpPr>
        <p:spPr>
          <a:xfrm>
            <a:off x="457200" y="1371600"/>
            <a:ext cx="8229600" cy="4495800"/>
          </a:xfrm>
        </p:spPr>
        <p:txBody>
          <a:bodyPr/>
          <a:lstStyle/>
          <a:p>
            <a:r>
              <a:rPr lang="en-US" sz="2800" dirty="0" smtClean="0">
                <a:latin typeface="Times New Roman" pitchFamily="18" charset="0"/>
                <a:cs typeface="Times New Roman" pitchFamily="18" charset="0"/>
              </a:rPr>
              <a:t>There is also a Control port from the Processor point of view. Its contents decides the working of 8255. </a:t>
            </a:r>
          </a:p>
          <a:p>
            <a:r>
              <a:rPr lang="en-US" sz="2800" dirty="0" smtClean="0">
                <a:latin typeface="Times New Roman" pitchFamily="18" charset="0"/>
                <a:cs typeface="Times New Roman" pitchFamily="18" charset="0"/>
              </a:rPr>
              <a:t>When CS (Chip select) is 0, 8255 is selected for communication by the processor. The chip select circuit connected to the CS pin assigns addresses to the ports of 8255.</a:t>
            </a:r>
          </a:p>
          <a:p>
            <a:r>
              <a:rPr lang="en-US" sz="2800" dirty="0" smtClean="0">
                <a:latin typeface="Times New Roman" pitchFamily="18" charset="0"/>
                <a:cs typeface="Times New Roman" pitchFamily="18" charset="0"/>
              </a:rPr>
              <a:t>For the chip select circuit shown, the chip is selected when A7=0, A6=1, A5=1, A4=1, A3=1, A2=1, and M/IO*= 0. </a:t>
            </a:r>
          </a:p>
          <a:p>
            <a:r>
              <a:rPr lang="en-US" sz="2800" dirty="0" smtClean="0">
                <a:latin typeface="Times New Roman" pitchFamily="18" charset="0"/>
                <a:cs typeface="Times New Roman" pitchFamily="18" charset="0"/>
              </a:rPr>
              <a:t>Port A, Port B, Port C and Control port will have the addresses as 7CH, 7DH, 7EH, and 7FH respectively.</a:t>
            </a:r>
            <a:endParaRPr lang="en-US" sz="2800" dirty="0">
              <a:latin typeface="Times New Roman" pitchFamily="18" charset="0"/>
              <a:cs typeface="Times New Roman" pitchFamily="18" charset="0"/>
            </a:endParaRPr>
          </a:p>
        </p:txBody>
      </p:sp>
      <p:sp>
        <p:nvSpPr>
          <p:cNvPr id="32774" name="Slide Number Placeholder 4"/>
          <p:cNvSpPr>
            <a:spLocks noGrp="1"/>
          </p:cNvSpPr>
          <p:nvPr>
            <p:ph type="sldNum" sz="quarter" idx="11"/>
          </p:nvPr>
        </p:nvSpPr>
        <p:spPr/>
        <p:txBody>
          <a:bodyPr/>
          <a:lstStyle/>
          <a:p>
            <a:pPr>
              <a:defRPr/>
            </a:pPr>
            <a:fld id="{9EF26977-56A5-4F5B-9768-F55355A756FB}" type="slidenum">
              <a:rPr lang="en-US"/>
              <a:pPr>
                <a:defRPr/>
              </a:pPr>
              <a:t>50</a:t>
            </a:fld>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pPr algn="ctr"/>
            <a:r>
              <a:rPr lang="en-US" sz="4000" b="1" dirty="0" smtClean="0">
                <a:latin typeface="Times New Roman" pitchFamily="18" charset="0"/>
                <a:cs typeface="Times New Roman" pitchFamily="18" charset="0"/>
              </a:rPr>
              <a:t>8255 PPI</a:t>
            </a:r>
            <a:endParaRPr lang="en-US" sz="4000" dirty="0"/>
          </a:p>
        </p:txBody>
      </p:sp>
      <p:sp>
        <p:nvSpPr>
          <p:cNvPr id="3" name="Content Placeholder 2"/>
          <p:cNvSpPr>
            <a:spLocks noGrp="1"/>
          </p:cNvSpPr>
          <p:nvPr>
            <p:ph idx="1"/>
          </p:nvPr>
        </p:nvSpPr>
        <p:spPr>
          <a:xfrm>
            <a:off x="457200" y="1447800"/>
            <a:ext cx="8229600" cy="4419600"/>
          </a:xfrm>
        </p:spPr>
        <p:txBody>
          <a:bodyPr/>
          <a:lstStyle/>
          <a:p>
            <a:r>
              <a:rPr lang="en-US" dirty="0" smtClean="0"/>
              <a:t>Three main </a:t>
            </a:r>
            <a:r>
              <a:rPr lang="en-US" dirty="0" smtClean="0"/>
              <a:t>steps in </a:t>
            </a:r>
            <a:r>
              <a:rPr lang="en-US" dirty="0" smtClean="0"/>
              <a:t>8255:</a:t>
            </a:r>
          </a:p>
          <a:p>
            <a:pPr lvl="2"/>
            <a:r>
              <a:rPr lang="en-US" dirty="0" smtClean="0"/>
              <a:t>Determine the port address of A, B and C using CS, A</a:t>
            </a:r>
            <a:r>
              <a:rPr lang="en-US" baseline="-25000" dirty="0" smtClean="0"/>
              <a:t>1</a:t>
            </a:r>
            <a:r>
              <a:rPr lang="en-US" dirty="0" smtClean="0"/>
              <a:t> and A</a:t>
            </a:r>
            <a:r>
              <a:rPr lang="en-US" baseline="-25000" dirty="0" smtClean="0"/>
              <a:t>0</a:t>
            </a:r>
            <a:r>
              <a:rPr lang="en-US" dirty="0" smtClean="0"/>
              <a:t>.</a:t>
            </a:r>
          </a:p>
          <a:p>
            <a:pPr lvl="2"/>
            <a:r>
              <a:rPr lang="en-US" dirty="0" smtClean="0"/>
              <a:t>Write control word in control register.</a:t>
            </a:r>
          </a:p>
          <a:p>
            <a:pPr lvl="2"/>
            <a:r>
              <a:rPr lang="en-US" dirty="0" smtClean="0"/>
              <a:t>Write I/O instructions to communicate with ports. </a:t>
            </a:r>
          </a:p>
          <a:p>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125413"/>
            <a:ext cx="8229600" cy="1143000"/>
          </a:xfrm>
          <a:noFill/>
        </p:spPr>
        <p:txBody>
          <a:bodyPr/>
          <a:lstStyle/>
          <a:p>
            <a:r>
              <a:rPr lang="en-US" smtClean="0"/>
              <a:t>8255 Control Word</a:t>
            </a:r>
          </a:p>
        </p:txBody>
      </p:sp>
      <p:pic>
        <p:nvPicPr>
          <p:cNvPr id="8195" name="Picture 4" descr="8255-6"/>
          <p:cNvPicPr>
            <a:picLocks noChangeAspect="1" noChangeArrowheads="1"/>
          </p:cNvPicPr>
          <p:nvPr/>
        </p:nvPicPr>
        <p:blipFill>
          <a:blip r:embed="rId3" cstate="print">
            <a:lum bright="-6000"/>
          </a:blip>
          <a:srcRect/>
          <a:stretch>
            <a:fillRect/>
          </a:stretch>
        </p:blipFill>
        <p:spPr bwMode="auto">
          <a:xfrm>
            <a:off x="323850" y="1131888"/>
            <a:ext cx="8569325" cy="5321300"/>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pPr algn="ctr"/>
            <a:r>
              <a:rPr lang="en-US" sz="4000" b="1" dirty="0" smtClean="0">
                <a:latin typeface="Times New Roman" pitchFamily="18" charset="0"/>
                <a:cs typeface="Times New Roman" pitchFamily="18" charset="0"/>
              </a:rPr>
              <a:t>8255 PPI-Operation modes</a:t>
            </a:r>
            <a:endParaRPr lang="en-US" sz="4000" dirty="0"/>
          </a:p>
        </p:txBody>
      </p:sp>
      <p:sp>
        <p:nvSpPr>
          <p:cNvPr id="3" name="Content Placeholder 2"/>
          <p:cNvSpPr>
            <a:spLocks noGrp="1"/>
          </p:cNvSpPr>
          <p:nvPr>
            <p:ph idx="1"/>
          </p:nvPr>
        </p:nvSpPr>
        <p:spPr>
          <a:xfrm>
            <a:off x="457200" y="1295400"/>
            <a:ext cx="8229600" cy="4419600"/>
          </a:xfrm>
        </p:spPr>
        <p:txBody>
          <a:bodyPr/>
          <a:lstStyle/>
          <a:p>
            <a:pPr>
              <a:lnSpc>
                <a:spcPct val="90000"/>
              </a:lnSpc>
            </a:pPr>
            <a:r>
              <a:rPr lang="en-US" sz="2400" dirty="0" smtClean="0">
                <a:latin typeface="Times New Roman" pitchFamily="18" charset="0"/>
                <a:cs typeface="Times New Roman" pitchFamily="18" charset="0"/>
              </a:rPr>
              <a:t>Figure shows the function of 8255, categorized in two mode:</a:t>
            </a:r>
          </a:p>
          <a:p>
            <a:pPr lvl="1">
              <a:lnSpc>
                <a:spcPct val="90000"/>
              </a:lnSpc>
            </a:pPr>
            <a:r>
              <a:rPr lang="en-US" sz="2000" dirty="0" smtClean="0">
                <a:latin typeface="Times New Roman" pitchFamily="18" charset="0"/>
                <a:cs typeface="Times New Roman" pitchFamily="18" charset="0"/>
              </a:rPr>
              <a:t>Set/Reset Bit (BSR) mode</a:t>
            </a:r>
          </a:p>
          <a:p>
            <a:pPr lvl="1">
              <a:lnSpc>
                <a:spcPct val="90000"/>
              </a:lnSpc>
            </a:pPr>
            <a:r>
              <a:rPr lang="en-US" sz="2000" dirty="0" smtClean="0">
                <a:latin typeface="Times New Roman" pitchFamily="18" charset="0"/>
                <a:cs typeface="Times New Roman" pitchFamily="18" charset="0"/>
              </a:rPr>
              <a:t>I/O mode.</a:t>
            </a:r>
          </a:p>
          <a:p>
            <a:pPr>
              <a:lnSpc>
                <a:spcPct val="90000"/>
              </a:lnSpc>
            </a:pPr>
            <a:r>
              <a:rPr lang="en-US" sz="2400" dirty="0" smtClean="0">
                <a:latin typeface="Times New Roman" pitchFamily="18" charset="0"/>
                <a:cs typeface="Times New Roman" pitchFamily="18" charset="0"/>
              </a:rPr>
              <a:t>The BSR mode is used to set or reset bit at port C by sending OUT instruction to the CONTROL registers.</a:t>
            </a:r>
          </a:p>
          <a:p>
            <a:pPr>
              <a:lnSpc>
                <a:spcPct val="90000"/>
              </a:lnSpc>
            </a:pPr>
            <a:r>
              <a:rPr lang="en-US" sz="2400" dirty="0" smtClean="0">
                <a:latin typeface="Times New Roman" pitchFamily="18" charset="0"/>
                <a:cs typeface="Times New Roman" pitchFamily="18" charset="0"/>
              </a:rPr>
              <a:t>Whereas the I/O is divided into 3 groups:  </a:t>
            </a:r>
          </a:p>
          <a:p>
            <a:pPr lvl="1">
              <a:lnSpc>
                <a:spcPct val="90000"/>
              </a:lnSpc>
            </a:pPr>
            <a:r>
              <a:rPr lang="en-US" sz="2000" dirty="0" smtClean="0">
                <a:latin typeface="Times New Roman" pitchFamily="18" charset="0"/>
                <a:cs typeface="Times New Roman" pitchFamily="18" charset="0"/>
              </a:rPr>
              <a:t>Mode 0, Mode 1 and Mode 2.</a:t>
            </a:r>
          </a:p>
          <a:p>
            <a:pPr>
              <a:lnSpc>
                <a:spcPct val="90000"/>
              </a:lnSpc>
            </a:pPr>
            <a:r>
              <a:rPr lang="en-US" sz="2400" dirty="0" smtClean="0">
                <a:latin typeface="Times New Roman" pitchFamily="18" charset="0"/>
                <a:cs typeface="Times New Roman" pitchFamily="18" charset="0"/>
              </a:rPr>
              <a:t>Mode 0, all ports function as input or output (I/O function).</a:t>
            </a:r>
          </a:p>
          <a:p>
            <a:pPr>
              <a:lnSpc>
                <a:spcPct val="90000"/>
              </a:lnSpc>
            </a:pPr>
            <a:r>
              <a:rPr lang="en-US" sz="2400" dirty="0" smtClean="0">
                <a:latin typeface="Times New Roman" pitchFamily="18" charset="0"/>
                <a:cs typeface="Times New Roman" pitchFamily="18" charset="0"/>
              </a:rPr>
              <a:t>Mode 1, is handshake mode, where port A and/or port B used port C as handshake bit.</a:t>
            </a:r>
          </a:p>
          <a:p>
            <a:pPr>
              <a:lnSpc>
                <a:spcPct val="90000"/>
              </a:lnSpc>
            </a:pPr>
            <a:r>
              <a:rPr lang="en-US" sz="2400" dirty="0" smtClean="0">
                <a:latin typeface="Times New Roman" pitchFamily="18" charset="0"/>
                <a:cs typeface="Times New Roman" pitchFamily="18" charset="0"/>
              </a:rPr>
              <a:t>Mode 2, port A can be used as bi-directional data transfer port with port C as handshake port and port B will be in mode 1 or mode 2.</a:t>
            </a:r>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pPr algn="ctr"/>
            <a:r>
              <a:rPr lang="en-US" sz="4000" b="1" dirty="0" smtClean="0">
                <a:latin typeface="Times New Roman" pitchFamily="18" charset="0"/>
                <a:cs typeface="Times New Roman" pitchFamily="18" charset="0"/>
              </a:rPr>
              <a:t>8255 PPI-Operation modes</a:t>
            </a:r>
            <a:endParaRPr lang="en-US" sz="4000" dirty="0"/>
          </a:p>
        </p:txBody>
      </p:sp>
      <p:sp>
        <p:nvSpPr>
          <p:cNvPr id="3" name="Content Placeholder 2"/>
          <p:cNvSpPr>
            <a:spLocks noGrp="1"/>
          </p:cNvSpPr>
          <p:nvPr>
            <p:ph idx="1"/>
          </p:nvPr>
        </p:nvSpPr>
        <p:spPr>
          <a:xfrm>
            <a:off x="457200" y="1600200"/>
            <a:ext cx="8229600" cy="4419600"/>
          </a:xfrm>
        </p:spPr>
        <p:txBody>
          <a:bodyPr/>
          <a:lstStyle/>
          <a:p>
            <a:pPr>
              <a:lnSpc>
                <a:spcPct val="90000"/>
              </a:lnSpc>
            </a:pPr>
            <a:r>
              <a:rPr lang="en-US" sz="2800" b="1" dirty="0" smtClean="0">
                <a:latin typeface="Times New Roman" pitchFamily="18" charset="0"/>
                <a:cs typeface="Times New Roman" pitchFamily="18" charset="0"/>
              </a:rPr>
              <a:t>Bit Set/Reset (BSR) mode:</a:t>
            </a:r>
          </a:p>
          <a:p>
            <a:pPr>
              <a:lnSpc>
                <a:spcPct val="90000"/>
              </a:lnSpc>
            </a:pPr>
            <a:endParaRPr lang="en-US" sz="2400" dirty="0" smtClean="0">
              <a:latin typeface="Times New Roman" pitchFamily="18" charset="0"/>
              <a:cs typeface="Times New Roman" pitchFamily="18" charset="0"/>
            </a:endParaRPr>
          </a:p>
          <a:p>
            <a:pPr>
              <a:lnSpc>
                <a:spcPct val="90000"/>
              </a:lnSpc>
            </a:pPr>
            <a:r>
              <a:rPr lang="en-US" sz="2400" dirty="0" smtClean="0">
                <a:latin typeface="Times New Roman" pitchFamily="18" charset="0"/>
                <a:cs typeface="Times New Roman" pitchFamily="18" charset="0"/>
              </a:rPr>
              <a:t>The BSR mode is used to set or reset bit at port C by sending OUT instruction to the CONTROL registers.</a:t>
            </a:r>
          </a:p>
          <a:p>
            <a:r>
              <a:rPr lang="en-US" sz="2400" dirty="0" smtClean="0">
                <a:latin typeface="Times New Roman" pitchFamily="18" charset="0"/>
                <a:cs typeface="Times New Roman" pitchFamily="18" charset="0"/>
              </a:rPr>
              <a:t>In this mode any of the 8-bits of port C can be set or reset depending on D0 of the control word. The bit to be set or reset is selected by bit select flags D3, D2 and D1 of the CWR. </a:t>
            </a:r>
          </a:p>
          <a:p>
            <a:r>
              <a:rPr lang="en-US" sz="2400" dirty="0" smtClean="0">
                <a:latin typeface="Times New Roman" pitchFamily="18" charset="0"/>
                <a:cs typeface="Times New Roman" pitchFamily="18" charset="0"/>
              </a:rPr>
              <a:t>BSR command word is used for enabling / disabling interrupts from Ports A and B when they are configured in mode 1 or mode 2.</a:t>
            </a: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pic>
        <p:nvPicPr>
          <p:cNvPr id="7" name="Picture 3"/>
          <p:cNvPicPr>
            <a:picLocks noChangeAspect="1" noChangeArrowheads="1"/>
          </p:cNvPicPr>
          <p:nvPr/>
        </p:nvPicPr>
        <p:blipFill>
          <a:blip r:embed="rId2" cstate="print"/>
          <a:srcRect/>
          <a:stretch>
            <a:fillRect/>
          </a:stretch>
        </p:blipFill>
        <p:spPr bwMode="auto">
          <a:xfrm>
            <a:off x="1066800" y="1447800"/>
            <a:ext cx="7239000" cy="4808545"/>
          </a:xfrm>
          <a:prstGeom prst="rect">
            <a:avLst/>
          </a:prstGeom>
          <a:noFill/>
          <a:ln w="9525">
            <a:noFill/>
            <a:miter lim="800000"/>
            <a:headEnd/>
            <a:tailEnd/>
          </a:ln>
          <a:effectLst/>
        </p:spPr>
      </p:pic>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pic>
        <p:nvPicPr>
          <p:cNvPr id="43010" name="Picture 2"/>
          <p:cNvPicPr>
            <a:picLocks noChangeAspect="1" noChangeArrowheads="1"/>
          </p:cNvPicPr>
          <p:nvPr/>
        </p:nvPicPr>
        <p:blipFill>
          <a:blip r:embed="rId2" cstate="print"/>
          <a:srcRect/>
          <a:stretch>
            <a:fillRect/>
          </a:stretch>
        </p:blipFill>
        <p:spPr bwMode="auto">
          <a:xfrm>
            <a:off x="762000" y="838200"/>
            <a:ext cx="7315200" cy="2449286"/>
          </a:xfrm>
          <a:prstGeom prst="rect">
            <a:avLst/>
          </a:prstGeom>
          <a:noFill/>
          <a:ln w="9525">
            <a:noFill/>
            <a:miter lim="800000"/>
            <a:headEnd/>
            <a:tailEnd/>
          </a:ln>
          <a:effectLst/>
        </p:spPr>
      </p:pic>
      <p:pic>
        <p:nvPicPr>
          <p:cNvPr id="43011" name="Picture 3"/>
          <p:cNvPicPr>
            <a:picLocks noChangeAspect="1" noChangeArrowheads="1"/>
          </p:cNvPicPr>
          <p:nvPr/>
        </p:nvPicPr>
        <p:blipFill>
          <a:blip r:embed="rId3" cstate="print"/>
          <a:srcRect/>
          <a:stretch>
            <a:fillRect/>
          </a:stretch>
        </p:blipFill>
        <p:spPr bwMode="auto">
          <a:xfrm>
            <a:off x="609600" y="3581400"/>
            <a:ext cx="7413085" cy="2543175"/>
          </a:xfrm>
          <a:prstGeom prst="rect">
            <a:avLst/>
          </a:prstGeom>
          <a:noFill/>
          <a:ln w="9525">
            <a:noFill/>
            <a:miter lim="800000"/>
            <a:headEnd/>
            <a:tailEnd/>
          </a:ln>
          <a:effectLst/>
        </p:spPr>
      </p:pic>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pPr algn="ctr"/>
            <a:r>
              <a:rPr lang="en-US" sz="4000" b="1" dirty="0" smtClean="0">
                <a:latin typeface="Times New Roman" pitchFamily="18" charset="0"/>
                <a:cs typeface="Times New Roman" pitchFamily="18" charset="0"/>
              </a:rPr>
              <a:t>8255 PPI-Operation modes</a:t>
            </a:r>
            <a:endParaRPr lang="en-US" sz="4000" dirty="0"/>
          </a:p>
        </p:txBody>
      </p:sp>
      <p:sp>
        <p:nvSpPr>
          <p:cNvPr id="3" name="Content Placeholder 2"/>
          <p:cNvSpPr>
            <a:spLocks noGrp="1"/>
          </p:cNvSpPr>
          <p:nvPr>
            <p:ph idx="1"/>
          </p:nvPr>
        </p:nvSpPr>
        <p:spPr>
          <a:xfrm>
            <a:off x="457200" y="1295400"/>
            <a:ext cx="8229600" cy="4419600"/>
          </a:xfrm>
        </p:spPr>
        <p:txBody>
          <a:bodyPr/>
          <a:lstStyle/>
          <a:p>
            <a:pPr>
              <a:lnSpc>
                <a:spcPct val="90000"/>
              </a:lnSpc>
            </a:pPr>
            <a:r>
              <a:rPr lang="en-US" sz="2800" b="1" dirty="0" smtClean="0">
                <a:latin typeface="Times New Roman" pitchFamily="18" charset="0"/>
                <a:cs typeface="Times New Roman" pitchFamily="18" charset="0"/>
              </a:rPr>
              <a:t>I/O mode:</a:t>
            </a:r>
          </a:p>
          <a:p>
            <a:r>
              <a:rPr lang="en-US" sz="2400" dirty="0" smtClean="0">
                <a:latin typeface="Times New Roman" pitchFamily="18" charset="0"/>
                <a:cs typeface="Times New Roman" pitchFamily="18" charset="0"/>
              </a:rPr>
              <a:t>The I/O mode is further divided into 3 </a:t>
            </a:r>
            <a:r>
              <a:rPr lang="fr-FR" sz="2400" dirty="0" smtClean="0">
                <a:latin typeface="Times New Roman" pitchFamily="18" charset="0"/>
                <a:cs typeface="Times New Roman" pitchFamily="18" charset="0"/>
              </a:rPr>
              <a:t>modes: mode 0, mode 1 and mode 2. </a:t>
            </a:r>
          </a:p>
          <a:p>
            <a:r>
              <a:rPr lang="fr-FR" sz="2400" dirty="0" smtClean="0">
                <a:latin typeface="Times New Roman" pitchFamily="18" charset="0"/>
                <a:cs typeface="Times New Roman" pitchFamily="18" charset="0"/>
              </a:rPr>
              <a:t>In </a:t>
            </a:r>
            <a:r>
              <a:rPr lang="fr-FR" sz="2400" u="sng" dirty="0" smtClean="0">
                <a:latin typeface="Times New Roman" pitchFamily="18" charset="0"/>
                <a:cs typeface="Times New Roman" pitchFamily="18" charset="0"/>
              </a:rPr>
              <a:t>mode 0</a:t>
            </a:r>
            <a:r>
              <a:rPr lang="fr-FR" sz="2400" dirty="0" smtClean="0">
                <a:latin typeface="Times New Roman" pitchFamily="18" charset="0"/>
                <a:cs typeface="Times New Roman" pitchFamily="18" charset="0"/>
              </a:rPr>
              <a:t>, all ports function as simple I/O ports.</a:t>
            </a:r>
          </a:p>
          <a:p>
            <a:r>
              <a:rPr lang="en-US" sz="2400" u="sng" dirty="0" smtClean="0">
                <a:latin typeface="Times New Roman" pitchFamily="18" charset="0"/>
                <a:cs typeface="Times New Roman" pitchFamily="18" charset="0"/>
              </a:rPr>
              <a:t>Mode 1 </a:t>
            </a:r>
            <a:r>
              <a:rPr lang="en-US" sz="2400" dirty="0" smtClean="0">
                <a:latin typeface="Times New Roman" pitchFamily="18" charset="0"/>
                <a:cs typeface="Times New Roman" pitchFamily="18" charset="0"/>
              </a:rPr>
              <a:t>is a handshake mode whereby Port A and/or Port B use bits from Port C as handshake signals. In the handshake mode, two types of I/O data transfer can be implemented: status check and interrupt. </a:t>
            </a:r>
          </a:p>
          <a:p>
            <a:r>
              <a:rPr lang="en-US" sz="2400" dirty="0" smtClean="0">
                <a:latin typeface="Times New Roman" pitchFamily="18" charset="0"/>
                <a:cs typeface="Times New Roman" pitchFamily="18" charset="0"/>
              </a:rPr>
              <a:t>In </a:t>
            </a:r>
            <a:r>
              <a:rPr lang="en-US" sz="2400" u="sng" dirty="0" smtClean="0">
                <a:latin typeface="Times New Roman" pitchFamily="18" charset="0"/>
                <a:cs typeface="Times New Roman" pitchFamily="18" charset="0"/>
              </a:rPr>
              <a:t>mode 2, </a:t>
            </a:r>
            <a:r>
              <a:rPr lang="en-US" sz="2400" dirty="0" smtClean="0">
                <a:latin typeface="Times New Roman" pitchFamily="18" charset="0"/>
                <a:cs typeface="Times New Roman" pitchFamily="18" charset="0"/>
              </a:rPr>
              <a:t>Port A can be set up for bidirectional data transfer using handshake signals from Port C, and Port B can be set up either in mode 0 or mode 1.</a:t>
            </a:r>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r>
              <a:rPr lang="en-US"/>
              <a:t>11-</a:t>
            </a:r>
            <a:fld id="{8820AFBC-AD05-4EFE-93BF-07A305F9BFD0}" type="slidenum">
              <a:rPr lang="en-US"/>
              <a:pPr>
                <a:defRPr/>
              </a:pPr>
              <a:t>58</a:t>
            </a:fld>
            <a:endParaRPr lang="en-US"/>
          </a:p>
        </p:txBody>
      </p:sp>
      <p:sp>
        <p:nvSpPr>
          <p:cNvPr id="10243" name="Text Box 2"/>
          <p:cNvSpPr txBox="1">
            <a:spLocks noChangeArrowheads="1"/>
          </p:cNvSpPr>
          <p:nvPr/>
        </p:nvSpPr>
        <p:spPr bwMode="auto">
          <a:xfrm>
            <a:off x="533400" y="609600"/>
            <a:ext cx="8077200" cy="579438"/>
          </a:xfrm>
          <a:prstGeom prst="rect">
            <a:avLst/>
          </a:prstGeom>
          <a:noFill/>
          <a:ln w="9525">
            <a:noFill/>
            <a:miter lim="800000"/>
            <a:headEnd/>
            <a:tailEnd/>
          </a:ln>
        </p:spPr>
        <p:txBody>
          <a:bodyPr>
            <a:spAutoFit/>
          </a:bodyPr>
          <a:lstStyle/>
          <a:p>
            <a:pPr algn="ctr"/>
            <a:r>
              <a:rPr lang="en-US" sz="3200"/>
              <a:t>Programming 8255</a:t>
            </a:r>
          </a:p>
        </p:txBody>
      </p:sp>
      <p:sp>
        <p:nvSpPr>
          <p:cNvPr id="10244" name="Text Box 3"/>
          <p:cNvSpPr txBox="1">
            <a:spLocks noChangeArrowheads="1"/>
          </p:cNvSpPr>
          <p:nvPr/>
        </p:nvSpPr>
        <p:spPr bwMode="auto">
          <a:xfrm>
            <a:off x="533400" y="1371600"/>
            <a:ext cx="6819900" cy="396875"/>
          </a:xfrm>
          <a:prstGeom prst="rect">
            <a:avLst/>
          </a:prstGeom>
          <a:noFill/>
          <a:ln w="9525">
            <a:noFill/>
            <a:miter lim="800000"/>
            <a:headEnd/>
            <a:tailEnd/>
          </a:ln>
        </p:spPr>
        <p:txBody>
          <a:bodyPr wrap="none">
            <a:spAutoFit/>
          </a:bodyPr>
          <a:lstStyle/>
          <a:p>
            <a:pPr>
              <a:buFont typeface="Wingdings" pitchFamily="2" charset="2"/>
              <a:buChar char="q"/>
            </a:pPr>
            <a:r>
              <a:rPr lang="en-US" sz="2000"/>
              <a:t> 8255 has three operation modes:  </a:t>
            </a:r>
            <a:r>
              <a:rPr lang="en-US" sz="2000" i="1"/>
              <a:t>mode 0, mode 1, and mode 2</a:t>
            </a:r>
            <a:endParaRPr lang="en-US" sz="2000"/>
          </a:p>
        </p:txBody>
      </p:sp>
      <p:pic>
        <p:nvPicPr>
          <p:cNvPr id="10245" name="Picture 53" descr="8086_IO2-3"/>
          <p:cNvPicPr>
            <a:picLocks noChangeAspect="1" noChangeArrowheads="1"/>
          </p:cNvPicPr>
          <p:nvPr/>
        </p:nvPicPr>
        <p:blipFill>
          <a:blip r:embed="rId2" cstate="print"/>
          <a:srcRect/>
          <a:stretch>
            <a:fillRect/>
          </a:stretch>
        </p:blipFill>
        <p:spPr bwMode="auto">
          <a:xfrm>
            <a:off x="762000" y="1752600"/>
            <a:ext cx="7239000" cy="5019675"/>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p:txBody>
          <a:bodyPr/>
          <a:lstStyle/>
          <a:p>
            <a:r>
              <a:rPr lang="en-US" smtClean="0"/>
              <a:t>Basic Mode Definitions and Bus Int</a:t>
            </a:r>
            <a:endParaRPr lang="th-TH" smtClean="0"/>
          </a:p>
        </p:txBody>
      </p:sp>
      <p:pic>
        <p:nvPicPr>
          <p:cNvPr id="9219" name="Picture 5"/>
          <p:cNvPicPr>
            <a:picLocks noGrp="1" noChangeAspect="1" noChangeArrowheads="1"/>
          </p:cNvPicPr>
          <p:nvPr>
            <p:ph sz="half" idx="1"/>
          </p:nvPr>
        </p:nvPicPr>
        <p:blipFill>
          <a:blip r:embed="rId2" cstate="print">
            <a:clrChange>
              <a:clrFrom>
                <a:srgbClr val="FFFFFF"/>
              </a:clrFrom>
              <a:clrTo>
                <a:srgbClr val="FFFFFF">
                  <a:alpha val="0"/>
                </a:srgbClr>
              </a:clrTo>
            </a:clrChange>
          </a:blip>
          <a:srcRect l="9125" t="4028" r="10265" b="15375"/>
          <a:stretch>
            <a:fillRect/>
          </a:stretch>
        </p:blipFill>
        <p:spPr>
          <a:xfrm>
            <a:off x="971550" y="1341438"/>
            <a:ext cx="5113338" cy="5264150"/>
          </a:xfrm>
          <a:solidFill>
            <a:schemeClr val="bg1">
              <a:alpha val="50195"/>
            </a:schemeClr>
          </a:solidFill>
        </p:spPr>
      </p:pic>
      <p:sp>
        <p:nvSpPr>
          <p:cNvPr id="9220" name="Rectangle 6"/>
          <p:cNvSpPr>
            <a:spLocks noGrp="1" noChangeArrowheads="1"/>
          </p:cNvSpPr>
          <p:nvPr>
            <p:ph type="body" sz="half" idx="2"/>
          </p:nvPr>
        </p:nvSpPr>
        <p:spPr>
          <a:xfrm>
            <a:off x="6011863" y="1412875"/>
            <a:ext cx="2736850" cy="5184775"/>
          </a:xfrm>
        </p:spPr>
        <p:txBody>
          <a:bodyPr/>
          <a:lstStyle/>
          <a:p>
            <a:endParaRPr lang="en-US" sz="2800" smtClean="0"/>
          </a:p>
          <a:p>
            <a:endParaRPr lang="en-US" sz="2800" smtClean="0"/>
          </a:p>
          <a:p>
            <a:endParaRPr lang="en-US" sz="2800" smtClean="0"/>
          </a:p>
          <a:p>
            <a:endParaRPr lang="en-US" sz="2800" smtClean="0"/>
          </a:p>
          <a:p>
            <a:r>
              <a:rPr lang="en-US" sz="2800" smtClean="0"/>
              <a:t>Mode 0</a:t>
            </a:r>
          </a:p>
          <a:p>
            <a:pPr lvl="1"/>
            <a:r>
              <a:rPr lang="en-US" sz="2400" smtClean="0"/>
              <a:t>Basic I/O</a:t>
            </a:r>
          </a:p>
          <a:p>
            <a:r>
              <a:rPr lang="en-US" sz="2800" smtClean="0"/>
              <a:t>Mode 1</a:t>
            </a:r>
          </a:p>
          <a:p>
            <a:pPr lvl="1"/>
            <a:r>
              <a:rPr lang="en-US" sz="2400" smtClean="0"/>
              <a:t>Strobe I/O</a:t>
            </a:r>
          </a:p>
          <a:p>
            <a:r>
              <a:rPr lang="en-US" sz="2800" smtClean="0"/>
              <a:t>Mode 2</a:t>
            </a:r>
          </a:p>
          <a:p>
            <a:pPr lvl="1"/>
            <a:r>
              <a:rPr lang="en-US" sz="2400" smtClean="0"/>
              <a:t>Bi-Dir Bus</a:t>
            </a:r>
            <a:endParaRPr lang="th-TH" sz="2400" smtClean="0"/>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685800" y="3352800"/>
            <a:ext cx="7924800" cy="914400"/>
          </a:xfrm>
          <a:prstGeom prst="rect">
            <a:avLst/>
          </a:prstGeom>
          <a:noFill/>
          <a:ln w="9525">
            <a:noFill/>
            <a:miter lim="800000"/>
            <a:headEnd/>
            <a:tailEnd/>
          </a:ln>
        </p:spPr>
        <p:txBody>
          <a:bodyPr anchor="ctr"/>
          <a:lstStyle/>
          <a:p>
            <a:pPr algn="ctr"/>
            <a:endParaRPr lang="en-US" sz="3600" dirty="0">
              <a:solidFill>
                <a:schemeClr val="accent2"/>
              </a:solidFill>
            </a:endParaRPr>
          </a:p>
        </p:txBody>
      </p:sp>
      <p:sp>
        <p:nvSpPr>
          <p:cNvPr id="7" name="Title 6"/>
          <p:cNvSpPr>
            <a:spLocks noGrp="1"/>
          </p:cNvSpPr>
          <p:nvPr>
            <p:ph type="title"/>
          </p:nvPr>
        </p:nvSpPr>
        <p:spPr/>
        <p:txBody>
          <a:bodyPr/>
          <a:lstStyle/>
          <a:p>
            <a:endParaRPr lang="en-US" dirty="0"/>
          </a:p>
        </p:txBody>
      </p:sp>
      <p:sp>
        <p:nvSpPr>
          <p:cNvPr id="8" name="Content Placeholder 7"/>
          <p:cNvSpPr>
            <a:spLocks noGrp="1"/>
          </p:cNvSpPr>
          <p:nvPr>
            <p:ph idx="1"/>
          </p:nvPr>
        </p:nvSpPr>
        <p:spPr>
          <a:xfrm>
            <a:off x="457200" y="1752600"/>
            <a:ext cx="8229600" cy="4114800"/>
          </a:xfrm>
        </p:spPr>
        <p:txBody>
          <a:bodyPr/>
          <a:lstStyle/>
          <a:p>
            <a:r>
              <a:rPr lang="en-US" dirty="0" smtClean="0">
                <a:latin typeface="Times New Roman" pitchFamily="18" charset="0"/>
                <a:cs typeface="Times New Roman" pitchFamily="18" charset="0"/>
              </a:rPr>
              <a:t>The 8086 microcomputers can employ two types of input/output (I/O):</a:t>
            </a:r>
          </a:p>
          <a:p>
            <a:pPr lvl="1"/>
            <a:r>
              <a:rPr lang="en-US" dirty="0" smtClean="0">
                <a:latin typeface="Times New Roman" pitchFamily="18" charset="0"/>
                <a:cs typeface="Times New Roman" pitchFamily="18" charset="0"/>
              </a:rPr>
              <a:t> Isolated I/O.</a:t>
            </a:r>
          </a:p>
          <a:p>
            <a:pPr lvl="1"/>
            <a:r>
              <a:rPr lang="en-US" dirty="0" smtClean="0">
                <a:latin typeface="Times New Roman" pitchFamily="18" charset="0"/>
                <a:cs typeface="Times New Roman" pitchFamily="18" charset="0"/>
              </a:rPr>
              <a:t> Memory-mapped I/O.</a:t>
            </a:r>
          </a:p>
          <a:p>
            <a:r>
              <a:rPr lang="en-US" dirty="0" smtClean="0">
                <a:latin typeface="Times New Roman" pitchFamily="18" charset="0"/>
                <a:cs typeface="Times New Roman" pitchFamily="18" charset="0"/>
              </a:rPr>
              <a:t>These I/O methods differ in how I/O ports are mapped into the 8086's address spaces. We will only consider isolated I/O.</a:t>
            </a:r>
            <a:endParaRPr lang="en-US" dirty="0">
              <a:latin typeface="Times New Roman" pitchFamily="18" charset="0"/>
              <a:cs typeface="Times New Roman" pitchFamily="18" charset="0"/>
            </a:endParaRPr>
          </a:p>
        </p:txBody>
      </p:sp>
      <p:sp>
        <p:nvSpPr>
          <p:cNvPr id="6" name="Footer Placeholder 5"/>
          <p:cNvSpPr>
            <a:spLocks noGrp="1"/>
          </p:cNvSpPr>
          <p:nvPr>
            <p:ph type="ftr" sz="quarter" idx="10"/>
          </p:nvPr>
        </p:nvSpPr>
        <p:spPr/>
        <p:txBody>
          <a:bodyPr/>
          <a:lstStyle/>
          <a:p>
            <a:r>
              <a:rPr lang="en-US" smtClean="0"/>
              <a:t>Prepared by M. Mahesh Babu  Assistant-Professor.</a:t>
            </a:r>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pPr algn="ctr"/>
            <a:r>
              <a:rPr lang="en-US" sz="4000" b="1" dirty="0" smtClean="0">
                <a:latin typeface="Times New Roman" pitchFamily="18" charset="0"/>
                <a:cs typeface="Times New Roman" pitchFamily="18" charset="0"/>
              </a:rPr>
              <a:t>8255 PPI </a:t>
            </a:r>
            <a:r>
              <a:rPr lang="en-US" sz="4000" dirty="0" smtClean="0"/>
              <a:t>Mode selection:</a:t>
            </a:r>
            <a:endParaRPr lang="en-US" sz="4000" dirty="0"/>
          </a:p>
        </p:txBody>
      </p:sp>
      <p:sp>
        <p:nvSpPr>
          <p:cNvPr id="3" name="Content Placeholder 2"/>
          <p:cNvSpPr>
            <a:spLocks noGrp="1"/>
          </p:cNvSpPr>
          <p:nvPr>
            <p:ph idx="1"/>
          </p:nvPr>
        </p:nvSpPr>
        <p:spPr>
          <a:xfrm>
            <a:off x="457200" y="1447800"/>
            <a:ext cx="8229600" cy="4419600"/>
          </a:xfrm>
        </p:spPr>
        <p:txBody>
          <a:bodyPr/>
          <a:lstStyle/>
          <a:p>
            <a:r>
              <a:rPr lang="en-US" dirty="0" smtClean="0">
                <a:latin typeface="Times New Roman" pitchFamily="18" charset="0"/>
                <a:cs typeface="Times New Roman" pitchFamily="18" charset="0"/>
              </a:rPr>
              <a:t>There are 3 basic modes of operation that can be selected by the system software for the 8255:</a:t>
            </a:r>
          </a:p>
          <a:p>
            <a:pPr lvl="1"/>
            <a:r>
              <a:rPr lang="en-US" dirty="0" smtClean="0">
                <a:latin typeface="Times New Roman" pitchFamily="18" charset="0"/>
                <a:cs typeface="Times New Roman" pitchFamily="18" charset="0"/>
              </a:rPr>
              <a:t>Mode 0 - </a:t>
            </a:r>
            <a:r>
              <a:rPr lang="en-US" b="1" dirty="0" smtClean="0">
                <a:latin typeface="Times New Roman" pitchFamily="18" charset="0"/>
                <a:cs typeface="Times New Roman" pitchFamily="18" charset="0"/>
              </a:rPr>
              <a:t>Basic </a:t>
            </a:r>
            <a:r>
              <a:rPr lang="en-US" b="1" dirty="0" err="1" smtClean="0">
                <a:latin typeface="Times New Roman" pitchFamily="18" charset="0"/>
                <a:cs typeface="Times New Roman" pitchFamily="18" charset="0"/>
              </a:rPr>
              <a:t>Input/Output</a:t>
            </a:r>
            <a:r>
              <a:rPr lang="en-US" b="1" dirty="0" smtClean="0">
                <a:latin typeface="Times New Roman" pitchFamily="18" charset="0"/>
                <a:cs typeface="Times New Roman" pitchFamily="18" charset="0"/>
              </a:rPr>
              <a:t> mode</a:t>
            </a:r>
            <a:endParaRPr lang="en-US" dirty="0" smtClean="0">
              <a:latin typeface="Times New Roman" pitchFamily="18" charset="0"/>
              <a:cs typeface="Times New Roman" pitchFamily="18" charset="0"/>
            </a:endParaRPr>
          </a:p>
          <a:p>
            <a:pPr lvl="1"/>
            <a:r>
              <a:rPr lang="en-US" dirty="0" smtClean="0">
                <a:latin typeface="Times New Roman" pitchFamily="18" charset="0"/>
                <a:cs typeface="Times New Roman" pitchFamily="18" charset="0"/>
              </a:rPr>
              <a:t>Mode 1 – </a:t>
            </a:r>
            <a:r>
              <a:rPr lang="en-US" b="1" dirty="0" smtClean="0">
                <a:latin typeface="Times New Roman" pitchFamily="18" charset="0"/>
                <a:cs typeface="Times New Roman" pitchFamily="18" charset="0"/>
              </a:rPr>
              <a:t>Input/output with Handshake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Strobed</a:t>
            </a:r>
            <a:r>
              <a:rPr lang="en-US" dirty="0" smtClean="0">
                <a:latin typeface="Times New Roman" pitchFamily="18" charset="0"/>
                <a:cs typeface="Times New Roman" pitchFamily="18" charset="0"/>
              </a:rPr>
              <a:t> 		    I/O</a:t>
            </a:r>
            <a:r>
              <a:rPr lang="en-US" dirty="0" smtClean="0">
                <a:latin typeface="Times New Roman" pitchFamily="18" charset="0"/>
                <a:cs typeface="Times New Roman" pitchFamily="18" charset="0"/>
              </a:rPr>
              <a:t>) mode</a:t>
            </a:r>
            <a:endParaRPr lang="en-US" dirty="0" smtClean="0">
              <a:latin typeface="Times New Roman" pitchFamily="18" charset="0"/>
              <a:cs typeface="Times New Roman" pitchFamily="18" charset="0"/>
            </a:endParaRPr>
          </a:p>
          <a:p>
            <a:pPr lvl="1"/>
            <a:r>
              <a:rPr lang="en-US" dirty="0" smtClean="0">
                <a:latin typeface="Times New Roman" pitchFamily="18" charset="0"/>
                <a:cs typeface="Times New Roman" pitchFamily="18" charset="0"/>
              </a:rPr>
              <a:t>Mode 2 - </a:t>
            </a:r>
            <a:r>
              <a:rPr lang="en-US" b="1" dirty="0" smtClean="0">
                <a:latin typeface="Times New Roman" pitchFamily="18" charset="0"/>
                <a:cs typeface="Times New Roman" pitchFamily="18" charset="0"/>
              </a:rPr>
              <a:t>Bidirectional Data Transfer</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mode</a:t>
            </a:r>
            <a:endParaRPr lang="en-US"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pPr algn="ctr"/>
            <a:r>
              <a:rPr lang="en-US" sz="4000" b="1" dirty="0" smtClean="0">
                <a:latin typeface="Times New Roman" pitchFamily="18" charset="0"/>
                <a:cs typeface="Times New Roman" pitchFamily="18" charset="0"/>
              </a:rPr>
              <a:t>8255 PPI -  </a:t>
            </a:r>
            <a:r>
              <a:rPr lang="en-US" sz="4000" dirty="0" smtClean="0"/>
              <a:t>Mode Definition Format</a:t>
            </a:r>
            <a:endParaRPr lang="en-US" sz="4000" dirty="0"/>
          </a:p>
        </p:txBody>
      </p:sp>
      <p:sp>
        <p:nvSpPr>
          <p:cNvPr id="3" name="Content Placeholder 2"/>
          <p:cNvSpPr>
            <a:spLocks noGrp="1"/>
          </p:cNvSpPr>
          <p:nvPr>
            <p:ph idx="1"/>
          </p:nvPr>
        </p:nvSpPr>
        <p:spPr>
          <a:xfrm>
            <a:off x="457200" y="1447800"/>
            <a:ext cx="8229600" cy="4419600"/>
          </a:xfrm>
        </p:spPr>
        <p:txBody>
          <a:bodyPr/>
          <a:lstStyle/>
          <a:p>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pic>
        <p:nvPicPr>
          <p:cNvPr id="49154" name="Picture 2"/>
          <p:cNvPicPr>
            <a:picLocks noChangeAspect="1" noChangeArrowheads="1"/>
          </p:cNvPicPr>
          <p:nvPr/>
        </p:nvPicPr>
        <p:blipFill>
          <a:blip r:embed="rId2" cstate="print"/>
          <a:srcRect/>
          <a:stretch>
            <a:fillRect/>
          </a:stretch>
        </p:blipFill>
        <p:spPr bwMode="auto">
          <a:xfrm>
            <a:off x="1066800" y="1371600"/>
            <a:ext cx="7086600" cy="48006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pPr algn="ctr"/>
            <a:r>
              <a:rPr lang="en-US" sz="4000" b="1" dirty="0" smtClean="0">
                <a:latin typeface="Times New Roman" pitchFamily="18" charset="0"/>
                <a:cs typeface="Times New Roman" pitchFamily="18" charset="0"/>
              </a:rPr>
              <a:t>8255 PPI</a:t>
            </a:r>
            <a:endParaRPr lang="en-US" sz="4000" dirty="0"/>
          </a:p>
        </p:txBody>
      </p:sp>
      <p:sp>
        <p:nvSpPr>
          <p:cNvPr id="3" name="Content Placeholder 2"/>
          <p:cNvSpPr>
            <a:spLocks noGrp="1"/>
          </p:cNvSpPr>
          <p:nvPr>
            <p:ph idx="1"/>
          </p:nvPr>
        </p:nvSpPr>
        <p:spPr>
          <a:xfrm>
            <a:off x="457200" y="1447800"/>
            <a:ext cx="8229600" cy="4419600"/>
          </a:xfrm>
        </p:spPr>
        <p:txBody>
          <a:bodyPr/>
          <a:lstStyle/>
          <a:p>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pic>
        <p:nvPicPr>
          <p:cNvPr id="5" name="Picture 2"/>
          <p:cNvPicPr>
            <a:picLocks noChangeAspect="1" noChangeArrowheads="1"/>
          </p:cNvPicPr>
          <p:nvPr/>
        </p:nvPicPr>
        <p:blipFill>
          <a:blip r:embed="rId2" cstate="print"/>
          <a:srcRect/>
          <a:stretch>
            <a:fillRect/>
          </a:stretch>
        </p:blipFill>
        <p:spPr bwMode="auto">
          <a:xfrm>
            <a:off x="685800" y="1371600"/>
            <a:ext cx="7467600" cy="48768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pPr algn="ctr"/>
            <a:r>
              <a:rPr lang="en-US" sz="4000" b="1" dirty="0" smtClean="0">
                <a:latin typeface="Times New Roman" pitchFamily="18" charset="0"/>
                <a:cs typeface="Times New Roman" pitchFamily="18" charset="0"/>
              </a:rPr>
              <a:t>8255 PPI - </a:t>
            </a:r>
            <a:r>
              <a:rPr lang="en-US" sz="4000" dirty="0" smtClean="0"/>
              <a:t>Bit Set/Reset </a:t>
            </a:r>
            <a:r>
              <a:rPr lang="en-US" sz="4000" dirty="0" smtClean="0"/>
              <a:t>mode</a:t>
            </a:r>
            <a:endParaRPr lang="en-US" sz="4000" dirty="0"/>
          </a:p>
        </p:txBody>
      </p:sp>
      <p:sp>
        <p:nvSpPr>
          <p:cNvPr id="3" name="Content Placeholder 2"/>
          <p:cNvSpPr>
            <a:spLocks noGrp="1"/>
          </p:cNvSpPr>
          <p:nvPr>
            <p:ph idx="1"/>
          </p:nvPr>
        </p:nvSpPr>
        <p:spPr>
          <a:xfrm>
            <a:off x="457200" y="1447800"/>
            <a:ext cx="8229600" cy="4419600"/>
          </a:xfrm>
        </p:spPr>
        <p:txBody>
          <a:bodyPr/>
          <a:lstStyle/>
          <a:p>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pic>
        <p:nvPicPr>
          <p:cNvPr id="5" name="Picture 3"/>
          <p:cNvPicPr>
            <a:picLocks noChangeAspect="1" noChangeArrowheads="1"/>
          </p:cNvPicPr>
          <p:nvPr/>
        </p:nvPicPr>
        <p:blipFill>
          <a:blip r:embed="rId2" cstate="print"/>
          <a:srcRect/>
          <a:stretch>
            <a:fillRect/>
          </a:stretch>
        </p:blipFill>
        <p:spPr bwMode="auto">
          <a:xfrm>
            <a:off x="762000" y="1371600"/>
            <a:ext cx="6915151" cy="449116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pPr algn="ctr"/>
            <a:r>
              <a:rPr lang="en-US" sz="4000" b="1" dirty="0" smtClean="0">
                <a:latin typeface="Times New Roman" pitchFamily="18" charset="0"/>
                <a:cs typeface="Times New Roman" pitchFamily="18" charset="0"/>
              </a:rPr>
              <a:t>8255 PPI - </a:t>
            </a:r>
            <a:r>
              <a:rPr lang="en-US" sz="4000" b="1" dirty="0" smtClean="0"/>
              <a:t>Mode 0 </a:t>
            </a:r>
            <a:endParaRPr lang="en-US" sz="4000" dirty="0"/>
          </a:p>
        </p:txBody>
      </p:sp>
      <p:sp>
        <p:nvSpPr>
          <p:cNvPr id="3" name="Content Placeholder 2"/>
          <p:cNvSpPr>
            <a:spLocks noGrp="1"/>
          </p:cNvSpPr>
          <p:nvPr>
            <p:ph idx="1"/>
          </p:nvPr>
        </p:nvSpPr>
        <p:spPr>
          <a:xfrm>
            <a:off x="457200" y="1219200"/>
            <a:ext cx="8229600" cy="4953000"/>
          </a:xfrm>
        </p:spPr>
        <p:txBody>
          <a:bodyPr/>
          <a:lstStyle/>
          <a:p>
            <a:r>
              <a:rPr lang="en-US" sz="2800" b="1" dirty="0" smtClean="0">
                <a:latin typeface="Times New Roman" pitchFamily="18" charset="0"/>
                <a:cs typeface="Times New Roman" pitchFamily="18" charset="0"/>
              </a:rPr>
              <a:t>Mode 0 (Basic </a:t>
            </a:r>
            <a:r>
              <a:rPr lang="en-US" sz="2800" b="1" dirty="0" err="1" smtClean="0">
                <a:latin typeface="Times New Roman" pitchFamily="18" charset="0"/>
                <a:cs typeface="Times New Roman" pitchFamily="18" charset="0"/>
              </a:rPr>
              <a:t>Input/Output</a:t>
            </a:r>
            <a:r>
              <a:rPr lang="en-US" sz="2800" b="1" dirty="0" smtClean="0">
                <a:latin typeface="Times New Roman" pitchFamily="18" charset="0"/>
                <a:cs typeface="Times New Roman" pitchFamily="18" charset="0"/>
              </a:rPr>
              <a:t>):</a:t>
            </a:r>
          </a:p>
          <a:p>
            <a:pPr>
              <a:spcBef>
                <a:spcPts val="520"/>
              </a:spcBef>
            </a:pPr>
            <a:r>
              <a:rPr lang="en-US" sz="2000" dirty="0" smtClean="0">
                <a:latin typeface="Times New Roman" pitchFamily="18" charset="0"/>
                <a:cs typeface="Times New Roman" pitchFamily="18" charset="0"/>
              </a:rPr>
              <a:t>This functional configuration  provides simple input and output operations for each of the three ports. No ``handshaking‘’ is required, data is simply written to or read from a specified port.</a:t>
            </a:r>
          </a:p>
          <a:p>
            <a:pPr>
              <a:spcBef>
                <a:spcPts val="520"/>
              </a:spcBef>
            </a:pPr>
            <a:r>
              <a:rPr lang="en-US" sz="2000" dirty="0" smtClean="0">
                <a:latin typeface="Times New Roman" pitchFamily="18" charset="0"/>
                <a:cs typeface="Times New Roman" pitchFamily="18" charset="0"/>
              </a:rPr>
              <a:t>It is used for interfacing an </a:t>
            </a:r>
            <a:r>
              <a:rPr lang="en-US" sz="2000" dirty="0" err="1" smtClean="0">
                <a:latin typeface="Times New Roman" pitchFamily="18" charset="0"/>
                <a:cs typeface="Times New Roman" pitchFamily="18" charset="0"/>
              </a:rPr>
              <a:t>i</a:t>
            </a:r>
            <a:r>
              <a:rPr lang="en-US" sz="2000" dirty="0" smtClean="0">
                <a:latin typeface="Times New Roman" pitchFamily="18" charset="0"/>
                <a:cs typeface="Times New Roman" pitchFamily="18" charset="0"/>
              </a:rPr>
              <a:t>/p device or an o/p device.</a:t>
            </a:r>
          </a:p>
          <a:p>
            <a:pPr>
              <a:spcBef>
                <a:spcPts val="520"/>
              </a:spcBef>
            </a:pPr>
            <a:r>
              <a:rPr lang="en-US" sz="2000" dirty="0" smtClean="0">
                <a:latin typeface="Times New Roman" pitchFamily="18" charset="0"/>
                <a:cs typeface="Times New Roman" pitchFamily="18" charset="0"/>
              </a:rPr>
              <a:t>In this mode, Port A and Port B are used as two simple 8-bit I/O ports and Port C as two 4-bit I/O ports can be </a:t>
            </a:r>
            <a:r>
              <a:rPr lang="en-US" sz="2000" dirty="0" err="1" smtClean="0">
                <a:latin typeface="Times New Roman" pitchFamily="18" charset="0"/>
                <a:cs typeface="Times New Roman" pitchFamily="18" charset="0"/>
              </a:rPr>
              <a:t>combinedly</a:t>
            </a:r>
            <a:r>
              <a:rPr lang="en-US" sz="2000" dirty="0" smtClean="0">
                <a:latin typeface="Times New Roman" pitchFamily="18" charset="0"/>
                <a:cs typeface="Times New Roman" pitchFamily="18" charset="0"/>
              </a:rPr>
              <a:t> used as a third 8-bit port. Each port (or half-port, in case of Port C) can be programmed to function as simply an input port or an output port. </a:t>
            </a:r>
          </a:p>
          <a:p>
            <a:pPr>
              <a:spcBef>
                <a:spcPts val="520"/>
              </a:spcBef>
            </a:pPr>
            <a:r>
              <a:rPr lang="en-US" sz="2000" dirty="0" smtClean="0">
                <a:latin typeface="Times New Roman" pitchFamily="18" charset="0"/>
                <a:cs typeface="Times New Roman" pitchFamily="18" charset="0"/>
              </a:rPr>
              <a:t>Output ports are latched. Input ports are not latched. </a:t>
            </a:r>
          </a:p>
          <a:p>
            <a:pPr>
              <a:spcBef>
                <a:spcPts val="520"/>
              </a:spcBef>
            </a:pPr>
            <a:r>
              <a:rPr lang="en-US" sz="2000" dirty="0" smtClean="0">
                <a:latin typeface="Times New Roman" pitchFamily="18" charset="0"/>
                <a:cs typeface="Times New Roman" pitchFamily="18" charset="0"/>
              </a:rPr>
              <a:t>All these modes can be selected by programming a register internal to 8255 known as CWR. </a:t>
            </a:r>
          </a:p>
          <a:p>
            <a:pPr>
              <a:spcBef>
                <a:spcPts val="520"/>
              </a:spcBef>
            </a:pPr>
            <a:r>
              <a:rPr lang="en-US" sz="2000" dirty="0" smtClean="0">
                <a:latin typeface="Times New Roman" pitchFamily="18" charset="0"/>
                <a:cs typeface="Times New Roman" pitchFamily="18" charset="0"/>
              </a:rPr>
              <a:t>Ports do not have handshake or interrupt capability.</a:t>
            </a:r>
          </a:p>
          <a:p>
            <a:r>
              <a:rPr lang="en-US" sz="2000" dirty="0" smtClean="0">
                <a:latin typeface="Times New Roman" pitchFamily="18" charset="0"/>
                <a:cs typeface="Times New Roman" pitchFamily="18" charset="0"/>
              </a:rPr>
              <a:t>16 different </a:t>
            </a:r>
            <a:r>
              <a:rPr lang="en-US" sz="2000" dirty="0" err="1" smtClean="0">
                <a:latin typeface="Times New Roman" pitchFamily="18" charset="0"/>
                <a:cs typeface="Times New Roman" pitchFamily="18" charset="0"/>
              </a:rPr>
              <a:t>Input/Output</a:t>
            </a:r>
            <a:r>
              <a:rPr lang="en-US" sz="2000" dirty="0" smtClean="0">
                <a:latin typeface="Times New Roman" pitchFamily="18" charset="0"/>
                <a:cs typeface="Times New Roman" pitchFamily="18" charset="0"/>
              </a:rPr>
              <a:t> configurations are possible in this Mode.</a:t>
            </a:r>
            <a:endParaRPr lang="en-US" sz="2000"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dirty="0" smtClean="0"/>
              <a:t>Prepared by M. Mahesh </a:t>
            </a:r>
            <a:r>
              <a:rPr lang="en-US" dirty="0" err="1" smtClean="0"/>
              <a:t>Babu</a:t>
            </a:r>
            <a:r>
              <a:rPr lang="en-US" dirty="0" smtClean="0"/>
              <a:t>  Assistant-Professor.</a:t>
            </a:r>
            <a:endParaRPr lang="en-US" dirty="0"/>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pPr algn="ctr"/>
            <a:r>
              <a:rPr lang="en-US" sz="4000" b="1" dirty="0" smtClean="0">
                <a:latin typeface="Times New Roman" pitchFamily="18" charset="0"/>
                <a:cs typeface="Times New Roman" pitchFamily="18" charset="0"/>
              </a:rPr>
              <a:t>8255 PPI</a:t>
            </a:r>
            <a:endParaRPr lang="en-US" sz="4000" dirty="0"/>
          </a:p>
        </p:txBody>
      </p:sp>
      <p:sp>
        <p:nvSpPr>
          <p:cNvPr id="3" name="Content Placeholder 2"/>
          <p:cNvSpPr>
            <a:spLocks noGrp="1"/>
          </p:cNvSpPr>
          <p:nvPr>
            <p:ph idx="1"/>
          </p:nvPr>
        </p:nvSpPr>
        <p:spPr>
          <a:xfrm>
            <a:off x="304800" y="1295400"/>
            <a:ext cx="8610600" cy="4572000"/>
          </a:xfrm>
        </p:spPr>
        <p:txBody>
          <a:bodyPr/>
          <a:lstStyle/>
          <a:p>
            <a:r>
              <a:rPr lang="en-US" sz="2400" b="1" dirty="0" smtClean="0">
                <a:latin typeface="Times New Roman" pitchFamily="18" charset="0"/>
                <a:cs typeface="Times New Roman" pitchFamily="18" charset="0"/>
              </a:rPr>
              <a:t>MODE 1 (</a:t>
            </a:r>
            <a:r>
              <a:rPr lang="en-US" sz="2400" b="1" dirty="0" err="1" smtClean="0">
                <a:latin typeface="Times New Roman" pitchFamily="18" charset="0"/>
                <a:cs typeface="Times New Roman" pitchFamily="18" charset="0"/>
              </a:rPr>
              <a:t>Strobed</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Input/Output</a:t>
            </a:r>
            <a:r>
              <a:rPr lang="en-US" sz="2400" b="1" dirty="0" smtClean="0">
                <a:latin typeface="Times New Roman" pitchFamily="18" charset="0"/>
                <a:cs typeface="Times New Roman" pitchFamily="18" charset="0"/>
              </a:rPr>
              <a:t>): </a:t>
            </a:r>
          </a:p>
          <a:p>
            <a:r>
              <a:rPr lang="en-US" sz="2400" dirty="0" smtClean="0">
                <a:latin typeface="Times New Roman" pitchFamily="18" charset="0"/>
                <a:cs typeface="Times New Roman" pitchFamily="18" charset="0"/>
              </a:rPr>
              <a:t>This functional configuration provides a means for transferring I/O data to or from a specified port in conjunction with strobes or ``handshaking'' signals. In mode 1, Port A and Port B use the lines on Port C to generate or accept these ``handshaking'' signals.</a:t>
            </a:r>
          </a:p>
          <a:p>
            <a:r>
              <a:rPr lang="en-US" sz="2400" dirty="0" smtClean="0">
                <a:latin typeface="Times New Roman" pitchFamily="18" charset="0"/>
                <a:cs typeface="Times New Roman" pitchFamily="18" charset="0"/>
              </a:rPr>
              <a:t>Two groups – </a:t>
            </a:r>
          </a:p>
          <a:p>
            <a:pPr lvl="1"/>
            <a:r>
              <a:rPr lang="en-US" sz="2000" dirty="0" smtClean="0">
                <a:latin typeface="Times New Roman" pitchFamily="18" charset="0"/>
                <a:cs typeface="Times New Roman" pitchFamily="18" charset="0"/>
              </a:rPr>
              <a:t>Group A </a:t>
            </a:r>
          </a:p>
          <a:p>
            <a:pPr lvl="2"/>
            <a:r>
              <a:rPr lang="en-US" sz="1800" dirty="0" smtClean="0">
                <a:latin typeface="Times New Roman" pitchFamily="18" charset="0"/>
                <a:cs typeface="Times New Roman" pitchFamily="18" charset="0"/>
              </a:rPr>
              <a:t>This group including port A and PC3-PC5. Thus port C is utilized for generating handshake signals. </a:t>
            </a:r>
          </a:p>
          <a:p>
            <a:pPr lvl="1"/>
            <a:r>
              <a:rPr lang="en-US" sz="2000" dirty="0" smtClean="0">
                <a:latin typeface="Times New Roman" pitchFamily="18" charset="0"/>
                <a:cs typeface="Times New Roman" pitchFamily="18" charset="0"/>
              </a:rPr>
              <a:t>Group B </a:t>
            </a:r>
          </a:p>
          <a:p>
            <a:pPr lvl="2"/>
            <a:r>
              <a:rPr lang="en-US" sz="1800" dirty="0" smtClean="0">
                <a:latin typeface="Times New Roman" pitchFamily="18" charset="0"/>
                <a:cs typeface="Times New Roman" pitchFamily="18" charset="0"/>
              </a:rPr>
              <a:t>This group which includes port B and PC0-PC2. Port C provides strobe or handshake lines for port B. </a:t>
            </a:r>
          </a:p>
          <a:p>
            <a:r>
              <a:rPr lang="en-US" sz="2400" dirty="0" smtClean="0">
                <a:latin typeface="Times New Roman" pitchFamily="18" charset="0"/>
                <a:cs typeface="Times New Roman" pitchFamily="18" charset="0"/>
              </a:rPr>
              <a:t>The 8-bit data port can be either used as input and output port. The inputs and outputs both are latched and Interrupt logic is supported.</a:t>
            </a: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pPr algn="ctr"/>
            <a:r>
              <a:rPr lang="en-US" sz="4000" b="1" dirty="0" smtClean="0">
                <a:latin typeface="Times New Roman" pitchFamily="18" charset="0"/>
                <a:cs typeface="Times New Roman" pitchFamily="18" charset="0"/>
              </a:rPr>
              <a:t>Mode 1 - Input</a:t>
            </a:r>
            <a:endParaRPr lang="en-US" sz="4000" dirty="0"/>
          </a:p>
        </p:txBody>
      </p:sp>
      <p:sp>
        <p:nvSpPr>
          <p:cNvPr id="3" name="Content Placeholder 2"/>
          <p:cNvSpPr>
            <a:spLocks noGrp="1"/>
          </p:cNvSpPr>
          <p:nvPr>
            <p:ph idx="1"/>
          </p:nvPr>
        </p:nvSpPr>
        <p:spPr>
          <a:xfrm>
            <a:off x="457200" y="1447800"/>
            <a:ext cx="8229600" cy="4419600"/>
          </a:xfrm>
        </p:spPr>
        <p:txBody>
          <a:bodyPr/>
          <a:lstStyle/>
          <a:p>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pic>
        <p:nvPicPr>
          <p:cNvPr id="47106" name="Picture 2"/>
          <p:cNvPicPr>
            <a:picLocks noChangeAspect="1" noChangeArrowheads="1"/>
          </p:cNvPicPr>
          <p:nvPr/>
        </p:nvPicPr>
        <p:blipFill>
          <a:blip r:embed="rId2" cstate="print"/>
          <a:srcRect/>
          <a:stretch>
            <a:fillRect/>
          </a:stretch>
        </p:blipFill>
        <p:spPr bwMode="auto">
          <a:xfrm>
            <a:off x="152400" y="1600200"/>
            <a:ext cx="4747347" cy="3810000"/>
          </a:xfrm>
          <a:prstGeom prst="rect">
            <a:avLst/>
          </a:prstGeom>
          <a:noFill/>
          <a:ln w="9525">
            <a:noFill/>
            <a:miter lim="800000"/>
            <a:headEnd/>
            <a:tailEnd/>
          </a:ln>
        </p:spPr>
      </p:pic>
      <p:pic>
        <p:nvPicPr>
          <p:cNvPr id="47107" name="Picture 3"/>
          <p:cNvPicPr>
            <a:picLocks noChangeAspect="1" noChangeArrowheads="1"/>
          </p:cNvPicPr>
          <p:nvPr/>
        </p:nvPicPr>
        <p:blipFill>
          <a:blip r:embed="rId3" cstate="print"/>
          <a:srcRect/>
          <a:stretch>
            <a:fillRect/>
          </a:stretch>
        </p:blipFill>
        <p:spPr bwMode="auto">
          <a:xfrm>
            <a:off x="4781550" y="1676400"/>
            <a:ext cx="4057650" cy="365760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pPr algn="ctr"/>
            <a:r>
              <a:rPr lang="en-US" sz="4000" b="1" dirty="0" smtClean="0">
                <a:latin typeface="Times New Roman" pitchFamily="18" charset="0"/>
                <a:cs typeface="Times New Roman" pitchFamily="18" charset="0"/>
              </a:rPr>
              <a:t>Mode 1 Output</a:t>
            </a:r>
            <a:endParaRPr lang="en-US" sz="4000" dirty="0"/>
          </a:p>
        </p:txBody>
      </p:sp>
      <p:sp>
        <p:nvSpPr>
          <p:cNvPr id="3" name="Content Placeholder 2"/>
          <p:cNvSpPr>
            <a:spLocks noGrp="1"/>
          </p:cNvSpPr>
          <p:nvPr>
            <p:ph idx="1"/>
          </p:nvPr>
        </p:nvSpPr>
        <p:spPr>
          <a:xfrm>
            <a:off x="457200" y="1447800"/>
            <a:ext cx="8229600" cy="4419600"/>
          </a:xfrm>
        </p:spPr>
        <p:txBody>
          <a:bodyPr/>
          <a:lstStyle/>
          <a:p>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pic>
        <p:nvPicPr>
          <p:cNvPr id="44034" name="Picture 2"/>
          <p:cNvPicPr>
            <a:picLocks noChangeAspect="1" noChangeArrowheads="1"/>
          </p:cNvPicPr>
          <p:nvPr/>
        </p:nvPicPr>
        <p:blipFill>
          <a:blip r:embed="rId2" cstate="print"/>
          <a:srcRect/>
          <a:stretch>
            <a:fillRect/>
          </a:stretch>
        </p:blipFill>
        <p:spPr bwMode="auto">
          <a:xfrm>
            <a:off x="0" y="1524000"/>
            <a:ext cx="4724400" cy="4114800"/>
          </a:xfrm>
          <a:prstGeom prst="rect">
            <a:avLst/>
          </a:prstGeom>
          <a:noFill/>
          <a:ln w="9525">
            <a:noFill/>
            <a:miter lim="800000"/>
            <a:headEnd/>
            <a:tailEnd/>
          </a:ln>
        </p:spPr>
      </p:pic>
      <p:pic>
        <p:nvPicPr>
          <p:cNvPr id="44035" name="Picture 3"/>
          <p:cNvPicPr>
            <a:picLocks noChangeAspect="1" noChangeArrowheads="1"/>
          </p:cNvPicPr>
          <p:nvPr/>
        </p:nvPicPr>
        <p:blipFill>
          <a:blip r:embed="rId3" cstate="print"/>
          <a:srcRect/>
          <a:stretch>
            <a:fillRect/>
          </a:stretch>
        </p:blipFill>
        <p:spPr bwMode="auto">
          <a:xfrm>
            <a:off x="4648200" y="1447800"/>
            <a:ext cx="4495800" cy="4114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pPr algn="ctr"/>
            <a:r>
              <a:rPr lang="en-US" sz="3600" b="1" dirty="0" smtClean="0">
                <a:latin typeface="Times New Roman" pitchFamily="18" charset="0"/>
                <a:cs typeface="Times New Roman" pitchFamily="18" charset="0"/>
              </a:rPr>
              <a:t>Mode 1 -</a:t>
            </a:r>
            <a:r>
              <a:rPr lang="en-US" sz="3600" dirty="0" smtClean="0">
                <a:latin typeface="Times New Roman" pitchFamily="18" charset="0"/>
                <a:cs typeface="Times New Roman" pitchFamily="18" charset="0"/>
              </a:rPr>
              <a:t>Input Control Signal Definition</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228600" y="1219200"/>
            <a:ext cx="8686800" cy="4648200"/>
          </a:xfrm>
        </p:spPr>
        <p:txBody>
          <a:bodyPr/>
          <a:lstStyle/>
          <a:p>
            <a:r>
              <a:rPr lang="en-US" sz="2000" b="1" dirty="0" smtClean="0">
                <a:latin typeface="Times New Roman" pitchFamily="18" charset="0"/>
                <a:cs typeface="Times New Roman" pitchFamily="18" charset="0"/>
              </a:rPr>
              <a:t>STB (Strobe Input): </a:t>
            </a:r>
            <a:r>
              <a:rPr lang="en-US" sz="2000" dirty="0" smtClean="0">
                <a:latin typeface="Times New Roman" pitchFamily="18" charset="0"/>
                <a:cs typeface="Times New Roman" pitchFamily="18" charset="0"/>
              </a:rPr>
              <a:t>A ``low'' on this input loads data into the input latch.</a:t>
            </a:r>
          </a:p>
          <a:p>
            <a:r>
              <a:rPr lang="en-US" sz="2000" b="1" dirty="0" smtClean="0">
                <a:latin typeface="Times New Roman" pitchFamily="18" charset="0"/>
                <a:cs typeface="Times New Roman" pitchFamily="18" charset="0"/>
              </a:rPr>
              <a:t>IBF (Input Buffer Full F/F):</a:t>
            </a:r>
          </a:p>
          <a:p>
            <a:r>
              <a:rPr lang="en-US" sz="2000" dirty="0" smtClean="0">
                <a:latin typeface="Times New Roman" pitchFamily="18" charset="0"/>
                <a:cs typeface="Times New Roman" pitchFamily="18" charset="0"/>
              </a:rPr>
              <a:t>A ``high'' on this output indicates that the data has been loaded into the input latch; in essence, an acknowledgement. IBF is set by STB input being low and is reset by the rising edge of the RD input.</a:t>
            </a:r>
          </a:p>
          <a:p>
            <a:r>
              <a:rPr lang="en-US" sz="2000" b="1" dirty="0" smtClean="0">
                <a:latin typeface="Times New Roman" pitchFamily="18" charset="0"/>
                <a:cs typeface="Times New Roman" pitchFamily="18" charset="0"/>
              </a:rPr>
              <a:t>INTR (Interrupt Request):</a:t>
            </a:r>
          </a:p>
          <a:p>
            <a:r>
              <a:rPr lang="en-US" sz="2000" dirty="0" smtClean="0">
                <a:latin typeface="Times New Roman" pitchFamily="18" charset="0"/>
                <a:cs typeface="Times New Roman" pitchFamily="18" charset="0"/>
              </a:rPr>
              <a:t>A ``high'' on this output can be used to interrupt the CPU when an input device is requesting service. INTR is set by the STB is a ``one'', IBF is a ``one‘’ and INTE is a ``one''. It is reset by the falling edge of RD. This procedure allows an input device to request service from the CPU by simply </a:t>
            </a:r>
            <a:r>
              <a:rPr lang="en-US" sz="2000" dirty="0" err="1" smtClean="0">
                <a:latin typeface="Times New Roman" pitchFamily="18" charset="0"/>
                <a:cs typeface="Times New Roman" pitchFamily="18" charset="0"/>
              </a:rPr>
              <a:t>strobing</a:t>
            </a:r>
            <a:r>
              <a:rPr lang="en-US" sz="2000" dirty="0" smtClean="0">
                <a:latin typeface="Times New Roman" pitchFamily="18" charset="0"/>
                <a:cs typeface="Times New Roman" pitchFamily="18" charset="0"/>
              </a:rPr>
              <a:t> its data into the port.</a:t>
            </a:r>
          </a:p>
          <a:p>
            <a:pPr lvl="1"/>
            <a:r>
              <a:rPr lang="en-US" sz="2400" dirty="0" smtClean="0">
                <a:latin typeface="Times New Roman" pitchFamily="18" charset="0"/>
                <a:cs typeface="Times New Roman" pitchFamily="18" charset="0"/>
              </a:rPr>
              <a:t>INTE A</a:t>
            </a:r>
          </a:p>
          <a:p>
            <a:pPr lvl="2"/>
            <a:r>
              <a:rPr lang="en-US" sz="1800" dirty="0" smtClean="0">
                <a:latin typeface="Times New Roman" pitchFamily="18" charset="0"/>
                <a:cs typeface="Times New Roman" pitchFamily="18" charset="0"/>
              </a:rPr>
              <a:t>Controlled by bit set/reset of PC4.</a:t>
            </a:r>
          </a:p>
          <a:p>
            <a:pPr lvl="1"/>
            <a:r>
              <a:rPr lang="en-US" sz="2400" dirty="0" smtClean="0">
                <a:latin typeface="Times New Roman" pitchFamily="18" charset="0"/>
                <a:cs typeface="Times New Roman" pitchFamily="18" charset="0"/>
              </a:rPr>
              <a:t>INTE B</a:t>
            </a:r>
          </a:p>
          <a:p>
            <a:pPr lvl="2"/>
            <a:r>
              <a:rPr lang="en-US" sz="1800" dirty="0" smtClean="0">
                <a:latin typeface="Times New Roman" pitchFamily="18" charset="0"/>
                <a:cs typeface="Times New Roman" pitchFamily="18" charset="0"/>
              </a:rPr>
              <a:t>Controlled by bit set/reset of PC2.</a:t>
            </a:r>
            <a:endParaRPr lang="en-US" sz="1800"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sp>
        <p:nvSpPr>
          <p:cNvPr id="5" name="Line 4"/>
          <p:cNvSpPr>
            <a:spLocks noChangeShapeType="1"/>
          </p:cNvSpPr>
          <p:nvPr/>
        </p:nvSpPr>
        <p:spPr bwMode="auto">
          <a:xfrm>
            <a:off x="762000" y="1295400"/>
            <a:ext cx="304800" cy="0"/>
          </a:xfrm>
          <a:prstGeom prst="line">
            <a:avLst/>
          </a:prstGeom>
          <a:noFill/>
          <a:ln w="28575">
            <a:solidFill>
              <a:schemeClr val="tx1"/>
            </a:solidFill>
            <a:round/>
            <a:headEnd/>
            <a:tailEnd/>
          </a:ln>
          <a:effectLst/>
        </p:spPr>
        <p:txBody>
          <a:bodyPr/>
          <a:lstStyle/>
          <a:p>
            <a:endParaRPr lang="en-US"/>
          </a:p>
        </p:txBody>
      </p:sp>
      <p:sp>
        <p:nvSpPr>
          <p:cNvPr id="6" name="Line 5"/>
          <p:cNvSpPr>
            <a:spLocks noChangeShapeType="1"/>
          </p:cNvSpPr>
          <p:nvPr/>
        </p:nvSpPr>
        <p:spPr bwMode="auto">
          <a:xfrm>
            <a:off x="6096000" y="2286000"/>
            <a:ext cx="381000" cy="0"/>
          </a:xfrm>
          <a:prstGeom prst="line">
            <a:avLst/>
          </a:prstGeom>
          <a:noFill/>
          <a:ln w="28575">
            <a:solidFill>
              <a:schemeClr val="tx1"/>
            </a:solidFill>
            <a:round/>
            <a:headEnd/>
            <a:tailEnd/>
          </a:ln>
          <a:effectLst/>
        </p:spPr>
        <p:txBody>
          <a:bodyPr/>
          <a:lstStyle/>
          <a:p>
            <a:endParaRPr lang="en-US"/>
          </a:p>
        </p:txBody>
      </p:sp>
      <p:sp>
        <p:nvSpPr>
          <p:cNvPr id="7" name="Line 7"/>
          <p:cNvSpPr>
            <a:spLocks noChangeShapeType="1"/>
          </p:cNvSpPr>
          <p:nvPr/>
        </p:nvSpPr>
        <p:spPr bwMode="auto">
          <a:xfrm>
            <a:off x="3962400" y="2635770"/>
            <a:ext cx="304800" cy="0"/>
          </a:xfrm>
          <a:prstGeom prst="line">
            <a:avLst/>
          </a:prstGeom>
          <a:noFill/>
          <a:ln w="28575">
            <a:solidFill>
              <a:schemeClr val="tx1"/>
            </a:solidFill>
            <a:round/>
            <a:headEnd/>
            <a:tailEnd/>
          </a:ln>
          <a:effectLst/>
        </p:spPr>
        <p:txBody>
          <a:bodyPr/>
          <a:lstStyle/>
          <a:p>
            <a:endParaRPr lang="en-US"/>
          </a:p>
        </p:txBody>
      </p:sp>
      <p:sp>
        <p:nvSpPr>
          <p:cNvPr id="8" name="Line 5"/>
          <p:cNvSpPr>
            <a:spLocks noChangeShapeType="1"/>
          </p:cNvSpPr>
          <p:nvPr/>
        </p:nvSpPr>
        <p:spPr bwMode="auto">
          <a:xfrm>
            <a:off x="4816840" y="3673840"/>
            <a:ext cx="381000" cy="0"/>
          </a:xfrm>
          <a:prstGeom prst="line">
            <a:avLst/>
          </a:prstGeom>
          <a:noFill/>
          <a:ln w="28575">
            <a:solidFill>
              <a:schemeClr val="tx1"/>
            </a:solidFill>
            <a:round/>
            <a:headEnd/>
            <a:tailEnd/>
          </a:ln>
          <a:effectLst/>
        </p:spPr>
        <p:txBody>
          <a:bodyPr/>
          <a:lstStyle/>
          <a:p>
            <a:endParaRPr lang="en-US"/>
          </a:p>
        </p:txBody>
      </p:sp>
      <p:sp>
        <p:nvSpPr>
          <p:cNvPr id="9" name="Line 7"/>
          <p:cNvSpPr>
            <a:spLocks noChangeShapeType="1"/>
          </p:cNvSpPr>
          <p:nvPr/>
        </p:nvSpPr>
        <p:spPr bwMode="auto">
          <a:xfrm>
            <a:off x="5713750" y="3978640"/>
            <a:ext cx="304800" cy="0"/>
          </a:xfrm>
          <a:prstGeom prst="line">
            <a:avLst/>
          </a:prstGeom>
          <a:noFill/>
          <a:ln w="28575">
            <a:solidFill>
              <a:schemeClr val="tx1"/>
            </a:solidFill>
            <a:round/>
            <a:headEnd/>
            <a:tailEnd/>
          </a:ln>
          <a:effectLst/>
        </p:spPr>
        <p:txBody>
          <a:bodyPr/>
          <a:lstStyle/>
          <a:p>
            <a:endParaRPr lang="en-US"/>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pPr algn="ctr"/>
            <a:r>
              <a:rPr lang="en-US" sz="4000" b="1" dirty="0" smtClean="0">
                <a:latin typeface="Times New Roman" pitchFamily="18" charset="0"/>
                <a:cs typeface="Times New Roman" pitchFamily="18" charset="0"/>
              </a:rPr>
              <a:t>8255 PPI</a:t>
            </a:r>
            <a:endParaRPr lang="en-US" sz="4000" dirty="0"/>
          </a:p>
        </p:txBody>
      </p:sp>
      <p:sp>
        <p:nvSpPr>
          <p:cNvPr id="3" name="Content Placeholder 2"/>
          <p:cNvSpPr>
            <a:spLocks noGrp="1"/>
          </p:cNvSpPr>
          <p:nvPr>
            <p:ph idx="1"/>
          </p:nvPr>
        </p:nvSpPr>
        <p:spPr>
          <a:xfrm>
            <a:off x="457200" y="1447800"/>
            <a:ext cx="8229600" cy="4419600"/>
          </a:xfrm>
        </p:spPr>
        <p:txBody>
          <a:bodyPr/>
          <a:lstStyle/>
          <a:p>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pic>
        <p:nvPicPr>
          <p:cNvPr id="46082" name="Picture 2"/>
          <p:cNvPicPr>
            <a:picLocks noChangeAspect="1" noChangeArrowheads="1"/>
          </p:cNvPicPr>
          <p:nvPr/>
        </p:nvPicPr>
        <p:blipFill>
          <a:blip r:embed="rId2" cstate="print"/>
          <a:srcRect/>
          <a:stretch>
            <a:fillRect/>
          </a:stretch>
        </p:blipFill>
        <p:spPr bwMode="auto">
          <a:xfrm>
            <a:off x="214313" y="1404938"/>
            <a:ext cx="8715375" cy="43862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pic>
        <p:nvPicPr>
          <p:cNvPr id="4098" name="Picture 2"/>
          <p:cNvPicPr>
            <a:picLocks noChangeAspect="1" noChangeArrowheads="1"/>
          </p:cNvPicPr>
          <p:nvPr/>
        </p:nvPicPr>
        <p:blipFill>
          <a:blip r:embed="rId2" cstate="print"/>
          <a:srcRect/>
          <a:stretch>
            <a:fillRect/>
          </a:stretch>
        </p:blipFill>
        <p:spPr bwMode="auto">
          <a:xfrm>
            <a:off x="685800" y="1905000"/>
            <a:ext cx="7839075" cy="4325007"/>
          </a:xfrm>
          <a:prstGeom prst="rect">
            <a:avLst/>
          </a:prstGeom>
          <a:noFill/>
          <a:ln w="9525">
            <a:noFill/>
            <a:miter lim="800000"/>
            <a:headEnd/>
            <a:tailEnd/>
          </a:ln>
          <a:effectLst/>
        </p:spPr>
      </p:pic>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pPr algn="ctr"/>
            <a:r>
              <a:rPr lang="en-US" sz="3600" b="1" dirty="0" smtClean="0">
                <a:latin typeface="Times New Roman" pitchFamily="18" charset="0"/>
                <a:cs typeface="Times New Roman" pitchFamily="18" charset="0"/>
              </a:rPr>
              <a:t>8255 PPI</a:t>
            </a:r>
            <a:r>
              <a:rPr lang="en-US" sz="3600" dirty="0" smtClean="0">
                <a:latin typeface="Times New Roman" pitchFamily="18" charset="0"/>
                <a:cs typeface="Times New Roman" pitchFamily="18" charset="0"/>
              </a:rPr>
              <a:t> Output Control Signal Definition</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228600" y="1219200"/>
            <a:ext cx="8763000" cy="4648200"/>
          </a:xfrm>
        </p:spPr>
        <p:txBody>
          <a:bodyPr/>
          <a:lstStyle/>
          <a:p>
            <a:r>
              <a:rPr lang="en-US" sz="2000" dirty="0" smtClean="0">
                <a:latin typeface="Times New Roman" pitchFamily="18" charset="0"/>
                <a:cs typeface="Times New Roman" pitchFamily="18" charset="0"/>
              </a:rPr>
              <a:t>OBF (Output Buffer Full F/F). </a:t>
            </a:r>
          </a:p>
          <a:p>
            <a:pPr lvl="1"/>
            <a:r>
              <a:rPr lang="en-US" sz="1800" dirty="0" smtClean="0">
                <a:latin typeface="Times New Roman" pitchFamily="18" charset="0"/>
                <a:cs typeface="Times New Roman" pitchFamily="18" charset="0"/>
              </a:rPr>
              <a:t>The OBF output will go ``low'' to indicate that the CPU has written data out to the specified port. The OBF F/F will be set by the rising edge of the WR input and reset by ACK Input being low.</a:t>
            </a:r>
          </a:p>
          <a:p>
            <a:r>
              <a:rPr lang="en-US" sz="2000" dirty="0" smtClean="0">
                <a:latin typeface="Times New Roman" pitchFamily="18" charset="0"/>
                <a:cs typeface="Times New Roman" pitchFamily="18" charset="0"/>
              </a:rPr>
              <a:t>ACK (Acknowledge Input). </a:t>
            </a:r>
          </a:p>
          <a:p>
            <a:pPr lvl="1"/>
            <a:r>
              <a:rPr lang="en-US" sz="1800" dirty="0" smtClean="0">
                <a:latin typeface="Times New Roman" pitchFamily="18" charset="0"/>
                <a:cs typeface="Times New Roman" pitchFamily="18" charset="0"/>
              </a:rPr>
              <a:t>A ``low'' on this input informs the 82C55A that the data from Port A or Port B has been accepted. In essence, a response from the peripheral device indicating that it has received the data output by the CPU.</a:t>
            </a:r>
          </a:p>
          <a:p>
            <a:r>
              <a:rPr lang="en-US" sz="2000" dirty="0" smtClean="0">
                <a:latin typeface="Times New Roman" pitchFamily="18" charset="0"/>
                <a:cs typeface="Times New Roman" pitchFamily="18" charset="0"/>
              </a:rPr>
              <a:t>INTR (Interrupt Request). </a:t>
            </a:r>
          </a:p>
          <a:p>
            <a:pPr lvl="1"/>
            <a:r>
              <a:rPr lang="en-US" sz="1800" dirty="0" smtClean="0">
                <a:latin typeface="Times New Roman" pitchFamily="18" charset="0"/>
                <a:cs typeface="Times New Roman" pitchFamily="18" charset="0"/>
              </a:rPr>
              <a:t>A ``high'' on this output can be used to interrupt the CPU when an output device has accepted data transmitted by the CPU. INTR is set when ACK is a ``one'', OBF is a ``one‘’ and INTE is a ``one''. It is reset by the falling edge of WR.</a:t>
            </a:r>
          </a:p>
          <a:p>
            <a:pPr lvl="1"/>
            <a:r>
              <a:rPr lang="en-US" sz="2000" dirty="0" smtClean="0">
                <a:latin typeface="Times New Roman" pitchFamily="18" charset="0"/>
                <a:cs typeface="Times New Roman" pitchFamily="18" charset="0"/>
              </a:rPr>
              <a:t>INTE A</a:t>
            </a:r>
          </a:p>
          <a:p>
            <a:pPr lvl="2"/>
            <a:r>
              <a:rPr lang="en-US" sz="1600" dirty="0" smtClean="0">
                <a:latin typeface="Times New Roman" pitchFamily="18" charset="0"/>
                <a:cs typeface="Times New Roman" pitchFamily="18" charset="0"/>
              </a:rPr>
              <a:t>Controlled by bit set/reset of PC6.</a:t>
            </a:r>
          </a:p>
          <a:p>
            <a:pPr lvl="1"/>
            <a:r>
              <a:rPr lang="en-US" sz="2000" dirty="0" smtClean="0">
                <a:latin typeface="Times New Roman" pitchFamily="18" charset="0"/>
                <a:cs typeface="Times New Roman" pitchFamily="18" charset="0"/>
              </a:rPr>
              <a:t>INTE B</a:t>
            </a:r>
          </a:p>
          <a:p>
            <a:pPr lvl="2"/>
            <a:r>
              <a:rPr lang="en-US" sz="1600" dirty="0" smtClean="0">
                <a:latin typeface="Times New Roman" pitchFamily="18" charset="0"/>
                <a:cs typeface="Times New Roman" pitchFamily="18" charset="0"/>
              </a:rPr>
              <a:t>Controlled by bit set/reset of PC2.</a:t>
            </a:r>
            <a:endParaRPr lang="en-US" sz="1600"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dirty="0" smtClean="0"/>
              <a:t>Prepared by M. Mahesh </a:t>
            </a:r>
            <a:r>
              <a:rPr lang="en-US" dirty="0" err="1" smtClean="0"/>
              <a:t>Babu</a:t>
            </a:r>
            <a:r>
              <a:rPr lang="en-US" dirty="0" smtClean="0"/>
              <a:t>  Assistant-Professor.</a:t>
            </a:r>
            <a:endParaRPr lang="en-US" dirty="0"/>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pPr algn="ctr"/>
            <a:endParaRPr lang="en-US" sz="4000" dirty="0"/>
          </a:p>
        </p:txBody>
      </p:sp>
      <p:sp>
        <p:nvSpPr>
          <p:cNvPr id="3" name="Content Placeholder 2"/>
          <p:cNvSpPr>
            <a:spLocks noGrp="1"/>
          </p:cNvSpPr>
          <p:nvPr>
            <p:ph idx="1"/>
          </p:nvPr>
        </p:nvSpPr>
        <p:spPr>
          <a:xfrm>
            <a:off x="457200" y="1447800"/>
            <a:ext cx="8229600" cy="4419600"/>
          </a:xfrm>
        </p:spPr>
        <p:txBody>
          <a:bodyPr/>
          <a:lstStyle/>
          <a:p>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pic>
        <p:nvPicPr>
          <p:cNvPr id="45058" name="Picture 2"/>
          <p:cNvPicPr>
            <a:picLocks noChangeAspect="1" noChangeArrowheads="1"/>
          </p:cNvPicPr>
          <p:nvPr/>
        </p:nvPicPr>
        <p:blipFill>
          <a:blip r:embed="rId2" cstate="print"/>
          <a:srcRect/>
          <a:stretch>
            <a:fillRect/>
          </a:stretch>
        </p:blipFill>
        <p:spPr bwMode="auto">
          <a:xfrm>
            <a:off x="247650" y="1533524"/>
            <a:ext cx="8648700" cy="43338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r>
              <a:rPr lang="en-IN" sz="3200" b="1" dirty="0" smtClean="0">
                <a:latin typeface="Times New Roman" pitchFamily="18" charset="0"/>
                <a:cs typeface="Times New Roman" pitchFamily="18" charset="0"/>
              </a:rPr>
              <a:t>MODE 2 (</a:t>
            </a:r>
            <a:r>
              <a:rPr lang="en-IN" sz="3200" b="1" dirty="0" err="1" smtClean="0">
                <a:latin typeface="Times New Roman" pitchFamily="18" charset="0"/>
                <a:cs typeface="Times New Roman" pitchFamily="18" charset="0"/>
              </a:rPr>
              <a:t>Strobed</a:t>
            </a:r>
            <a:r>
              <a:rPr lang="en-IN" sz="3200" b="1" dirty="0" smtClean="0">
                <a:latin typeface="Times New Roman" pitchFamily="18" charset="0"/>
                <a:cs typeface="Times New Roman" pitchFamily="18" charset="0"/>
              </a:rPr>
              <a:t> Bidirectional Bus I/O):</a:t>
            </a:r>
          </a:p>
        </p:txBody>
      </p:sp>
      <p:sp>
        <p:nvSpPr>
          <p:cNvPr id="3" name="Content Placeholder 2"/>
          <p:cNvSpPr>
            <a:spLocks noGrp="1"/>
          </p:cNvSpPr>
          <p:nvPr>
            <p:ph idx="1"/>
          </p:nvPr>
        </p:nvSpPr>
        <p:spPr>
          <a:xfrm>
            <a:off x="228600" y="1143000"/>
            <a:ext cx="8686800" cy="4419600"/>
          </a:xfrm>
        </p:spPr>
        <p:txBody>
          <a:bodyPr/>
          <a:lstStyle/>
          <a:p>
            <a:r>
              <a:rPr lang="en-IN" sz="2400" dirty="0" smtClean="0">
                <a:latin typeface="Times New Roman" pitchFamily="18" charset="0"/>
                <a:cs typeface="Times New Roman" pitchFamily="18" charset="0"/>
              </a:rPr>
              <a:t>This functional configuration provides a means for communicating with a peripheral device or structure on a single 8-bit bus for both transmitting and receiving data (bidirectional bus I/O). ``Handshaking'' signals are provided to maintain proper bus flow discipline in a similar manner to MODE 1. Interrupt generation and enable/disable functions are also available.</a:t>
            </a:r>
          </a:p>
          <a:p>
            <a:r>
              <a:rPr lang="en-IN" sz="2400" dirty="0" smtClean="0">
                <a:latin typeface="Times New Roman" pitchFamily="18" charset="0"/>
                <a:cs typeface="Times New Roman" pitchFamily="18" charset="0"/>
              </a:rPr>
              <a:t>The single 8-bit port in group A is available. </a:t>
            </a:r>
          </a:p>
          <a:p>
            <a:r>
              <a:rPr lang="en-IN" sz="2400" dirty="0" smtClean="0">
                <a:latin typeface="Times New Roman" pitchFamily="18" charset="0"/>
                <a:cs typeface="Times New Roman" pitchFamily="18" charset="0"/>
              </a:rPr>
              <a:t>The 8-bit port is bidirectional and additionally a 5-bit control port is available. </a:t>
            </a:r>
          </a:p>
          <a:p>
            <a:r>
              <a:rPr lang="en-IN" sz="2400" dirty="0" smtClean="0">
                <a:latin typeface="Times New Roman" pitchFamily="18" charset="0"/>
                <a:cs typeface="Times New Roman" pitchFamily="18" charset="0"/>
              </a:rPr>
              <a:t>Three I/O lines are available at port C.(PC2 – PC0) </a:t>
            </a:r>
          </a:p>
          <a:p>
            <a:r>
              <a:rPr lang="en-IN" sz="2400" dirty="0" smtClean="0">
                <a:latin typeface="Times New Roman" pitchFamily="18" charset="0"/>
                <a:cs typeface="Times New Roman" pitchFamily="18" charset="0"/>
              </a:rPr>
              <a:t>Inputs and outputs are both latched. </a:t>
            </a:r>
          </a:p>
          <a:p>
            <a:r>
              <a:rPr lang="en-IN" sz="2400" dirty="0" smtClean="0">
                <a:latin typeface="Times New Roman" pitchFamily="18" charset="0"/>
                <a:cs typeface="Times New Roman" pitchFamily="18" charset="0"/>
              </a:rPr>
              <a:t>The 5-bit control port C (PC3-PC7) is used for generating / accepting handshake signals for the 8-bit data transfer on port A. </a:t>
            </a:r>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pPr algn="ctr"/>
            <a:endParaRPr lang="en-US" sz="4000" dirty="0"/>
          </a:p>
        </p:txBody>
      </p:sp>
      <p:sp>
        <p:nvSpPr>
          <p:cNvPr id="3" name="Content Placeholder 2"/>
          <p:cNvSpPr>
            <a:spLocks noGrp="1"/>
          </p:cNvSpPr>
          <p:nvPr>
            <p:ph idx="1"/>
          </p:nvPr>
        </p:nvSpPr>
        <p:spPr>
          <a:xfrm>
            <a:off x="457200" y="1447800"/>
            <a:ext cx="8229600" cy="4419600"/>
          </a:xfrm>
        </p:spPr>
        <p:txBody>
          <a:bodyPr/>
          <a:lstStyle/>
          <a:p>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pic>
        <p:nvPicPr>
          <p:cNvPr id="41986" name="Picture 2"/>
          <p:cNvPicPr>
            <a:picLocks noChangeAspect="1" noChangeArrowheads="1"/>
          </p:cNvPicPr>
          <p:nvPr/>
        </p:nvPicPr>
        <p:blipFill>
          <a:blip r:embed="rId2" cstate="print"/>
          <a:srcRect/>
          <a:stretch>
            <a:fillRect/>
          </a:stretch>
        </p:blipFill>
        <p:spPr bwMode="auto">
          <a:xfrm>
            <a:off x="1447800" y="1219200"/>
            <a:ext cx="5867399" cy="502868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r>
              <a:rPr lang="en-IN" sz="4000" dirty="0" smtClean="0"/>
              <a:t>Mode 2 - Input Operations</a:t>
            </a:r>
          </a:p>
        </p:txBody>
      </p:sp>
      <p:sp>
        <p:nvSpPr>
          <p:cNvPr id="3" name="Content Placeholder 2"/>
          <p:cNvSpPr>
            <a:spLocks noGrp="1"/>
          </p:cNvSpPr>
          <p:nvPr>
            <p:ph idx="1"/>
          </p:nvPr>
        </p:nvSpPr>
        <p:spPr>
          <a:xfrm>
            <a:off x="457200" y="1447800"/>
            <a:ext cx="8229600" cy="4419600"/>
          </a:xfrm>
        </p:spPr>
        <p:txBody>
          <a:bodyPr/>
          <a:lstStyle/>
          <a:p>
            <a:r>
              <a:rPr lang="en-IN" sz="2400" dirty="0" smtClean="0">
                <a:latin typeface="Times New Roman" pitchFamily="18" charset="0"/>
                <a:cs typeface="Times New Roman" pitchFamily="18" charset="0"/>
              </a:rPr>
              <a:t>STB (Strobe Input). A ``low'' on this input loads data into the input latch.</a:t>
            </a:r>
          </a:p>
          <a:p>
            <a:r>
              <a:rPr lang="en-IN" sz="2400" dirty="0" smtClean="0">
                <a:latin typeface="Times New Roman" pitchFamily="18" charset="0"/>
                <a:cs typeface="Times New Roman" pitchFamily="18" charset="0"/>
              </a:rPr>
              <a:t>IBF (Input Buffer Full F/F). A ``high'' on this output indicates that data has been loaded into the input latch.</a:t>
            </a:r>
          </a:p>
          <a:p>
            <a:r>
              <a:rPr lang="en-IN" sz="2400" dirty="0" smtClean="0">
                <a:latin typeface="Times New Roman" pitchFamily="18" charset="0"/>
                <a:cs typeface="Times New Roman" pitchFamily="18" charset="0"/>
              </a:rPr>
              <a:t>INTE 2 (The INTE Flip-Flop Associated with IBF). Controlled by bit set/reset of PC4.</a:t>
            </a:r>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pPr algn="ctr"/>
            <a:r>
              <a:rPr lang="en-IN" sz="4000" dirty="0" smtClean="0"/>
              <a:t>Mode 2 - Output Operations</a:t>
            </a:r>
            <a:endParaRPr lang="en-US" sz="4000" dirty="0"/>
          </a:p>
        </p:txBody>
      </p:sp>
      <p:sp>
        <p:nvSpPr>
          <p:cNvPr id="3" name="Content Placeholder 2"/>
          <p:cNvSpPr>
            <a:spLocks noGrp="1"/>
          </p:cNvSpPr>
          <p:nvPr>
            <p:ph idx="1"/>
          </p:nvPr>
        </p:nvSpPr>
        <p:spPr>
          <a:xfrm>
            <a:off x="457200" y="1447800"/>
            <a:ext cx="8229600" cy="4419600"/>
          </a:xfrm>
        </p:spPr>
        <p:txBody>
          <a:bodyPr/>
          <a:lstStyle/>
          <a:p>
            <a:r>
              <a:rPr lang="en-IN" sz="2400" dirty="0" smtClean="0">
                <a:latin typeface="Times New Roman" pitchFamily="18" charset="0"/>
                <a:cs typeface="Times New Roman" pitchFamily="18" charset="0"/>
              </a:rPr>
              <a:t>OBF (Output Buffer Full). The OBF output will go ``low'' to indicate that the CPU has written data out to port A.</a:t>
            </a:r>
          </a:p>
          <a:p>
            <a:r>
              <a:rPr lang="en-IN" sz="2400" dirty="0" smtClean="0">
                <a:latin typeface="Times New Roman" pitchFamily="18" charset="0"/>
                <a:cs typeface="Times New Roman" pitchFamily="18" charset="0"/>
              </a:rPr>
              <a:t>ACK (Acknowledge). A ``low'' on this input enables the tri-state output buffer of Port A to send out the data. Otherwise, the output buffer will be in the high impedance state.</a:t>
            </a:r>
          </a:p>
          <a:p>
            <a:r>
              <a:rPr lang="en-IN" sz="2400" dirty="0" smtClean="0">
                <a:latin typeface="Times New Roman" pitchFamily="18" charset="0"/>
                <a:cs typeface="Times New Roman" pitchFamily="18" charset="0"/>
              </a:rPr>
              <a:t>INTE 1 (The INTE Flip-Flop Associated with OBF). Controlled by bit set/reset of PC6.</a:t>
            </a:r>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pPr algn="ctr"/>
            <a:endParaRPr lang="en-US" sz="4000" dirty="0"/>
          </a:p>
        </p:txBody>
      </p:sp>
      <p:sp>
        <p:nvSpPr>
          <p:cNvPr id="3" name="Content Placeholder 2"/>
          <p:cNvSpPr>
            <a:spLocks noGrp="1"/>
          </p:cNvSpPr>
          <p:nvPr>
            <p:ph idx="1"/>
          </p:nvPr>
        </p:nvSpPr>
        <p:spPr>
          <a:xfrm>
            <a:off x="457200" y="1447800"/>
            <a:ext cx="8229600" cy="4419600"/>
          </a:xfrm>
        </p:spPr>
        <p:txBody>
          <a:bodyPr/>
          <a:lstStyle/>
          <a:p>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pic>
        <p:nvPicPr>
          <p:cNvPr id="43010" name="Picture 2"/>
          <p:cNvPicPr>
            <a:picLocks noChangeAspect="1" noChangeArrowheads="1"/>
          </p:cNvPicPr>
          <p:nvPr/>
        </p:nvPicPr>
        <p:blipFill>
          <a:blip r:embed="rId2" cstate="print"/>
          <a:srcRect/>
          <a:stretch>
            <a:fillRect/>
          </a:stretch>
        </p:blipFill>
        <p:spPr bwMode="auto">
          <a:xfrm>
            <a:off x="409575" y="1295400"/>
            <a:ext cx="8324850" cy="4953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pPr algn="ctr"/>
            <a:r>
              <a:rPr lang="en-US" sz="4000" b="1" dirty="0" smtClean="0">
                <a:latin typeface="Times New Roman" pitchFamily="18" charset="0"/>
                <a:cs typeface="Times New Roman" pitchFamily="18" charset="0"/>
              </a:rPr>
              <a:t>8255 PPI Mode 0 interface to 8086</a:t>
            </a:r>
            <a:endParaRPr lang="en-US" sz="4000" dirty="0"/>
          </a:p>
        </p:txBody>
      </p:sp>
      <p:sp>
        <p:nvSpPr>
          <p:cNvPr id="3" name="Content Placeholder 2"/>
          <p:cNvSpPr>
            <a:spLocks noGrp="1"/>
          </p:cNvSpPr>
          <p:nvPr>
            <p:ph idx="1"/>
          </p:nvPr>
        </p:nvSpPr>
        <p:spPr>
          <a:xfrm>
            <a:off x="457200" y="1447800"/>
            <a:ext cx="8229600" cy="4419600"/>
          </a:xfrm>
        </p:spPr>
        <p:txBody>
          <a:bodyPr/>
          <a:lstStyle/>
          <a:p>
            <a:r>
              <a:rPr lang="en-US" sz="2800" dirty="0" smtClean="0">
                <a:latin typeface="Times New Roman" pitchFamily="18" charset="0"/>
                <a:cs typeface="Times New Roman" pitchFamily="18" charset="0"/>
              </a:rPr>
              <a:t>Example: In 8086's 8-bit isolated I/O system, an 82C55 PPI is connected so that the address of A, B, C ports, and Control register are 4D0816, 4D0916,4D0A16 and 4D0B16</a:t>
            </a:r>
          </a:p>
          <a:p>
            <a:pPr lvl="1"/>
            <a:r>
              <a:rPr lang="en-US" sz="2400" dirty="0" smtClean="0">
                <a:latin typeface="Times New Roman" pitchFamily="18" charset="0"/>
                <a:cs typeface="Times New Roman" pitchFamily="18" charset="0"/>
              </a:rPr>
              <a:t>a) Draw the circuit diagram. respectively.</a:t>
            </a:r>
          </a:p>
          <a:p>
            <a:pPr lvl="1"/>
            <a:r>
              <a:rPr lang="en-US" sz="2400" dirty="0" smtClean="0">
                <a:latin typeface="Times New Roman" pitchFamily="18" charset="0"/>
                <a:cs typeface="Times New Roman" pitchFamily="18" charset="0"/>
              </a:rPr>
              <a:t>b) Write program to set Register A, B as input and Register C as output (all in mode 0). Then continuously receive two unsigned number from Registers A and B, compare them and output the larger to Register C.</a:t>
            </a:r>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r>
              <a:rPr lang="en-US" sz="2800" dirty="0" smtClean="0">
                <a:latin typeface="Times New Roman" pitchFamily="18" charset="0"/>
                <a:cs typeface="Times New Roman" pitchFamily="18" charset="0"/>
              </a:rPr>
              <a:t>Solution to Example:</a:t>
            </a: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447800"/>
            <a:ext cx="8229600" cy="4419600"/>
          </a:xfrm>
        </p:spPr>
        <p:txBody>
          <a:bodyPr/>
          <a:lstStyle/>
          <a:p>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pic>
        <p:nvPicPr>
          <p:cNvPr id="44034" name="Picture 2"/>
          <p:cNvPicPr>
            <a:picLocks noChangeAspect="1" noChangeArrowheads="1"/>
          </p:cNvPicPr>
          <p:nvPr/>
        </p:nvPicPr>
        <p:blipFill>
          <a:blip r:embed="rId2" cstate="print"/>
          <a:srcRect/>
          <a:stretch>
            <a:fillRect/>
          </a:stretch>
        </p:blipFill>
        <p:spPr bwMode="auto">
          <a:xfrm>
            <a:off x="228600" y="1295400"/>
            <a:ext cx="7010400" cy="4943475"/>
          </a:xfrm>
          <a:prstGeom prst="rect">
            <a:avLst/>
          </a:prstGeom>
          <a:noFill/>
          <a:ln w="9525">
            <a:noFill/>
            <a:miter lim="800000"/>
            <a:headEnd/>
            <a:tailEnd/>
          </a:ln>
          <a:effectLst/>
        </p:spPr>
      </p:pic>
      <p:pic>
        <p:nvPicPr>
          <p:cNvPr id="44035" name="Picture 3"/>
          <p:cNvPicPr>
            <a:picLocks noChangeAspect="1" noChangeArrowheads="1"/>
          </p:cNvPicPr>
          <p:nvPr/>
        </p:nvPicPr>
        <p:blipFill>
          <a:blip r:embed="rId3" cstate="print"/>
          <a:srcRect/>
          <a:stretch>
            <a:fillRect/>
          </a:stretch>
        </p:blipFill>
        <p:spPr bwMode="auto">
          <a:xfrm>
            <a:off x="5257800" y="1447800"/>
            <a:ext cx="3886200" cy="11811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pPr algn="ctr"/>
            <a:endParaRPr lang="en-US" sz="4000" dirty="0"/>
          </a:p>
        </p:txBody>
      </p:sp>
      <p:sp>
        <p:nvSpPr>
          <p:cNvPr id="3" name="Content Placeholder 2"/>
          <p:cNvSpPr>
            <a:spLocks noGrp="1"/>
          </p:cNvSpPr>
          <p:nvPr>
            <p:ph idx="1"/>
          </p:nvPr>
        </p:nvSpPr>
        <p:spPr>
          <a:xfrm>
            <a:off x="457200" y="762000"/>
            <a:ext cx="8229600" cy="5105400"/>
          </a:xfrm>
        </p:spPr>
        <p:txBody>
          <a:bodyPr/>
          <a:lstStyle/>
          <a:p>
            <a:pPr>
              <a:buNone/>
            </a:pPr>
            <a:r>
              <a:rPr lang="en-US" sz="1800" dirty="0" smtClean="0">
                <a:latin typeface="Times New Roman" pitchFamily="18" charset="0"/>
                <a:cs typeface="Times New Roman" pitchFamily="18" charset="0"/>
              </a:rPr>
              <a:t>			MOV AL, 92H</a:t>
            </a:r>
          </a:p>
          <a:p>
            <a:pPr>
              <a:buNone/>
            </a:pPr>
            <a:r>
              <a:rPr lang="en-US" sz="1800" dirty="0" smtClean="0">
                <a:latin typeface="Times New Roman" pitchFamily="18" charset="0"/>
                <a:cs typeface="Times New Roman" pitchFamily="18" charset="0"/>
              </a:rPr>
              <a:t>			MOV DX, 4D0BH</a:t>
            </a:r>
          </a:p>
          <a:p>
            <a:pPr>
              <a:buNone/>
            </a:pPr>
            <a:r>
              <a:rPr lang="en-US" sz="1800" dirty="0" smtClean="0">
                <a:latin typeface="Times New Roman" pitchFamily="18" charset="0"/>
                <a:cs typeface="Times New Roman" pitchFamily="18" charset="0"/>
              </a:rPr>
              <a:t>			OUT DX, AL</a:t>
            </a:r>
          </a:p>
          <a:p>
            <a:pPr>
              <a:buNone/>
            </a:pPr>
            <a:r>
              <a:rPr lang="en-US" sz="1800" dirty="0" smtClean="0">
                <a:latin typeface="Times New Roman" pitchFamily="18" charset="0"/>
                <a:cs typeface="Times New Roman" pitchFamily="18" charset="0"/>
              </a:rPr>
              <a:t>		</a:t>
            </a:r>
            <a:r>
              <a:rPr lang="en-US" sz="1800" b="1" dirty="0" smtClean="0">
                <a:latin typeface="Times New Roman" pitchFamily="18" charset="0"/>
                <a:cs typeface="Times New Roman" pitchFamily="18" charset="0"/>
              </a:rPr>
              <a:t>again: </a:t>
            </a:r>
            <a:r>
              <a:rPr lang="en-US" sz="1800" dirty="0" smtClean="0">
                <a:latin typeface="Times New Roman" pitchFamily="18" charset="0"/>
                <a:cs typeface="Times New Roman" pitchFamily="18" charset="0"/>
              </a:rPr>
              <a:t>	MOV DL, 08H (because DH is the same)</a:t>
            </a:r>
          </a:p>
          <a:p>
            <a:pPr>
              <a:buNone/>
            </a:pPr>
            <a:r>
              <a:rPr lang="en-US" sz="1800" dirty="0" smtClean="0">
                <a:latin typeface="Times New Roman" pitchFamily="18" charset="0"/>
                <a:cs typeface="Times New Roman" pitchFamily="18" charset="0"/>
              </a:rPr>
              <a:t>			IN AL,DX</a:t>
            </a:r>
          </a:p>
          <a:p>
            <a:pPr>
              <a:buNone/>
            </a:pPr>
            <a:r>
              <a:rPr lang="en-US" sz="1800" dirty="0" smtClean="0">
                <a:latin typeface="Times New Roman" pitchFamily="18" charset="0"/>
                <a:cs typeface="Times New Roman" pitchFamily="18" charset="0"/>
              </a:rPr>
              <a:t>			MOV BL, AL</a:t>
            </a:r>
          </a:p>
          <a:p>
            <a:pPr>
              <a:buNone/>
            </a:pPr>
            <a:r>
              <a:rPr lang="en-US" sz="1800" dirty="0" smtClean="0">
                <a:latin typeface="Times New Roman" pitchFamily="18" charset="0"/>
                <a:cs typeface="Times New Roman" pitchFamily="18" charset="0"/>
              </a:rPr>
              <a:t>			INC DL</a:t>
            </a:r>
          </a:p>
          <a:p>
            <a:pPr>
              <a:buNone/>
            </a:pPr>
            <a:r>
              <a:rPr lang="en-US" sz="1800" dirty="0" smtClean="0">
                <a:latin typeface="Times New Roman" pitchFamily="18" charset="0"/>
                <a:cs typeface="Times New Roman" pitchFamily="18" charset="0"/>
              </a:rPr>
              <a:t>			IN AL, DX</a:t>
            </a:r>
          </a:p>
          <a:p>
            <a:pPr>
              <a:buNone/>
            </a:pPr>
            <a:r>
              <a:rPr lang="en-US" sz="1800" dirty="0" smtClean="0">
                <a:latin typeface="Times New Roman" pitchFamily="18" charset="0"/>
                <a:cs typeface="Times New Roman" pitchFamily="18" charset="0"/>
              </a:rPr>
              <a:t>			CMP AL, BL</a:t>
            </a:r>
          </a:p>
          <a:p>
            <a:pPr>
              <a:buNone/>
            </a:pPr>
            <a:r>
              <a:rPr lang="en-US" sz="1800" dirty="0" smtClean="0">
                <a:latin typeface="Times New Roman" pitchFamily="18" charset="0"/>
                <a:cs typeface="Times New Roman" pitchFamily="18" charset="0"/>
              </a:rPr>
              <a:t>			JNC </a:t>
            </a:r>
            <a:r>
              <a:rPr lang="en-US" sz="1800" dirty="0" err="1" smtClean="0">
                <a:latin typeface="Times New Roman" pitchFamily="18" charset="0"/>
                <a:cs typeface="Times New Roman" pitchFamily="18" charset="0"/>
              </a:rPr>
              <a:t>no_exchange</a:t>
            </a:r>
            <a:endParaRPr lang="en-US" sz="1800" dirty="0" smtClean="0">
              <a:latin typeface="Times New Roman" pitchFamily="18" charset="0"/>
              <a:cs typeface="Times New Roman" pitchFamily="18" charset="0"/>
            </a:endParaRPr>
          </a:p>
          <a:p>
            <a:pPr>
              <a:buNone/>
            </a:pPr>
            <a:r>
              <a:rPr lang="en-US" sz="1800" dirty="0" smtClean="0">
                <a:latin typeface="Times New Roman" pitchFamily="18" charset="0"/>
                <a:cs typeface="Times New Roman" pitchFamily="18" charset="0"/>
              </a:rPr>
              <a:t>			MOV AL, BL</a:t>
            </a:r>
          </a:p>
          <a:p>
            <a:pPr>
              <a:buNone/>
            </a:pPr>
            <a:r>
              <a:rPr lang="en-US" sz="1800"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no_exchange</a:t>
            </a:r>
            <a:r>
              <a:rPr lang="en-US" sz="1800" b="1"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	INC DL</a:t>
            </a:r>
          </a:p>
          <a:p>
            <a:pPr>
              <a:buNone/>
            </a:pPr>
            <a:r>
              <a:rPr lang="en-US" sz="1800" dirty="0" smtClean="0">
                <a:latin typeface="Times New Roman" pitchFamily="18" charset="0"/>
                <a:cs typeface="Times New Roman" pitchFamily="18" charset="0"/>
              </a:rPr>
              <a:t>			OUT DX, AL</a:t>
            </a:r>
          </a:p>
          <a:p>
            <a:pPr>
              <a:buNone/>
            </a:pPr>
            <a:r>
              <a:rPr lang="en-US" sz="1800" dirty="0" smtClean="0">
                <a:latin typeface="Times New Roman" pitchFamily="18" charset="0"/>
                <a:cs typeface="Times New Roman" pitchFamily="18" charset="0"/>
              </a:rPr>
              <a:t>			MOV CX, FFFFH</a:t>
            </a:r>
          </a:p>
          <a:p>
            <a:pPr>
              <a:buNone/>
            </a:pPr>
            <a:r>
              <a:rPr lang="en-US" sz="1800"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delayloop</a:t>
            </a:r>
            <a:r>
              <a:rPr lang="en-US" sz="1800" b="1"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	DEC CX</a:t>
            </a:r>
          </a:p>
          <a:p>
            <a:pPr>
              <a:buNone/>
            </a:pPr>
            <a:r>
              <a:rPr lang="en-US" sz="1800" dirty="0" smtClean="0">
                <a:latin typeface="Times New Roman" pitchFamily="18" charset="0"/>
                <a:cs typeface="Times New Roman" pitchFamily="18" charset="0"/>
              </a:rPr>
              <a:t>			JNZ </a:t>
            </a:r>
            <a:r>
              <a:rPr lang="en-US" sz="1800" dirty="0" err="1" smtClean="0">
                <a:latin typeface="Times New Roman" pitchFamily="18" charset="0"/>
                <a:cs typeface="Times New Roman" pitchFamily="18" charset="0"/>
              </a:rPr>
              <a:t>delayloop</a:t>
            </a:r>
            <a:endParaRPr lang="en-US" sz="1800" dirty="0" smtClean="0">
              <a:latin typeface="Times New Roman" pitchFamily="18" charset="0"/>
              <a:cs typeface="Times New Roman" pitchFamily="18" charset="0"/>
            </a:endParaRPr>
          </a:p>
          <a:p>
            <a:pPr>
              <a:buNone/>
            </a:pPr>
            <a:r>
              <a:rPr lang="en-US" sz="1800" dirty="0" smtClean="0">
                <a:latin typeface="Times New Roman" pitchFamily="18" charset="0"/>
                <a:cs typeface="Times New Roman" pitchFamily="18" charset="0"/>
              </a:rPr>
              <a:t>			JMP again</a:t>
            </a:r>
            <a:endParaRPr lang="en-US" sz="1800"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Memory mapped I/O</a:t>
            </a:r>
          </a:p>
        </p:txBody>
      </p:sp>
      <p:pic>
        <p:nvPicPr>
          <p:cNvPr id="17412" name="Picture 4" descr="C:\Documents and Settings\hazem\Desktop\io.gif"/>
          <p:cNvPicPr>
            <a:picLocks noChangeAspect="1" noChangeArrowheads="1"/>
          </p:cNvPicPr>
          <p:nvPr/>
        </p:nvPicPr>
        <p:blipFill>
          <a:blip r:embed="rId2" cstate="print"/>
          <a:srcRect/>
          <a:stretch>
            <a:fillRect/>
          </a:stretch>
        </p:blipFill>
        <p:spPr bwMode="auto">
          <a:xfrm>
            <a:off x="381000" y="1828800"/>
            <a:ext cx="7875588" cy="3494088"/>
          </a:xfrm>
          <a:prstGeom prst="rect">
            <a:avLst/>
          </a:prstGeom>
          <a:noFill/>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lstStyle/>
          <a:p>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600" b="1" dirty="0" smtClean="0"/>
              <a:t> </a:t>
            </a:r>
            <a:r>
              <a:rPr lang="en-US" sz="3600" b="1" dirty="0" smtClean="0">
                <a:latin typeface="Times New Roman" pitchFamily="18" charset="0"/>
                <a:cs typeface="Times New Roman" pitchFamily="18" charset="0"/>
              </a:rPr>
              <a:t>Seven-segment display Interface</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447800"/>
            <a:ext cx="8229600" cy="4419600"/>
          </a:xfrm>
        </p:spPr>
        <p:txBody>
          <a:bodyPr/>
          <a:lstStyle/>
          <a:p>
            <a:r>
              <a:rPr lang="en-US" sz="2400" dirty="0" smtClean="0"/>
              <a:t>Seven-segment display used to display number (and letters). Seven segment display labeling is shown in figure</a:t>
            </a:r>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pic>
        <p:nvPicPr>
          <p:cNvPr id="43012" name="Picture 4"/>
          <p:cNvPicPr>
            <a:picLocks noChangeAspect="1" noChangeArrowheads="1"/>
          </p:cNvPicPr>
          <p:nvPr/>
        </p:nvPicPr>
        <p:blipFill>
          <a:blip r:embed="rId2" cstate="print"/>
          <a:srcRect/>
          <a:stretch>
            <a:fillRect/>
          </a:stretch>
        </p:blipFill>
        <p:spPr bwMode="auto">
          <a:xfrm>
            <a:off x="2971800" y="2438400"/>
            <a:ext cx="2286000" cy="3447337"/>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a:xfrm>
            <a:off x="533400" y="385763"/>
            <a:ext cx="8610600" cy="604837"/>
          </a:xfrm>
        </p:spPr>
        <p:txBody>
          <a:bodyPr/>
          <a:lstStyle/>
          <a:p>
            <a:r>
              <a:rPr lang="en-US" sz="3600" dirty="0" smtClean="0"/>
              <a:t>7-Segement </a:t>
            </a:r>
            <a:r>
              <a:rPr lang="en-US" sz="3600" dirty="0"/>
              <a:t>Display</a:t>
            </a:r>
          </a:p>
        </p:txBody>
      </p:sp>
      <p:pic>
        <p:nvPicPr>
          <p:cNvPr id="288777" name="Picture 9"/>
          <p:cNvPicPr>
            <a:picLocks noChangeAspect="1" noChangeArrowheads="1"/>
          </p:cNvPicPr>
          <p:nvPr/>
        </p:nvPicPr>
        <p:blipFill>
          <a:blip r:embed="rId3" cstate="print"/>
          <a:srcRect/>
          <a:stretch>
            <a:fillRect/>
          </a:stretch>
        </p:blipFill>
        <p:spPr bwMode="auto">
          <a:xfrm>
            <a:off x="514350" y="1098550"/>
            <a:ext cx="8115300" cy="5151438"/>
          </a:xfrm>
          <a:prstGeom prst="rect">
            <a:avLst/>
          </a:prstGeom>
          <a:noFill/>
        </p:spPr>
      </p:pic>
      <p:sp>
        <p:nvSpPr>
          <p:cNvPr id="288778" name="Text Box 10"/>
          <p:cNvSpPr txBox="1">
            <a:spLocks noChangeArrowheads="1"/>
          </p:cNvSpPr>
          <p:nvPr/>
        </p:nvSpPr>
        <p:spPr bwMode="auto">
          <a:xfrm>
            <a:off x="3657600" y="5848350"/>
            <a:ext cx="952500" cy="304800"/>
          </a:xfrm>
          <a:prstGeom prst="rect">
            <a:avLst/>
          </a:prstGeom>
          <a:noFill/>
          <a:ln w="9525">
            <a:noFill/>
            <a:miter lim="800000"/>
            <a:headEnd/>
            <a:tailEnd/>
          </a:ln>
          <a:effectLst/>
        </p:spPr>
        <p:txBody>
          <a:bodyPr wrap="none">
            <a:spAutoFit/>
          </a:bodyPr>
          <a:lstStyle/>
          <a:p>
            <a:r>
              <a:rPr lang="en-US"/>
              <a:t>Common </a:t>
            </a:r>
          </a:p>
        </p:txBody>
      </p:sp>
      <p:sp>
        <p:nvSpPr>
          <p:cNvPr id="288779" name="Text Box 11"/>
          <p:cNvSpPr txBox="1">
            <a:spLocks noChangeArrowheads="1"/>
          </p:cNvSpPr>
          <p:nvPr/>
        </p:nvSpPr>
        <p:spPr bwMode="auto">
          <a:xfrm>
            <a:off x="1533525" y="5573713"/>
            <a:ext cx="893763" cy="517525"/>
          </a:xfrm>
          <a:prstGeom prst="rect">
            <a:avLst/>
          </a:prstGeom>
          <a:noFill/>
          <a:ln w="9525">
            <a:noFill/>
            <a:miter lim="800000"/>
            <a:headEnd/>
            <a:tailEnd/>
          </a:ln>
          <a:effectLst/>
        </p:spPr>
        <p:txBody>
          <a:bodyPr wrap="none">
            <a:spAutoFit/>
          </a:bodyPr>
          <a:lstStyle/>
          <a:p>
            <a:r>
              <a:rPr lang="en-US"/>
              <a:t>Segment</a:t>
            </a:r>
          </a:p>
          <a:p>
            <a:r>
              <a:rPr lang="en-US"/>
              <a:t>Driver </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a:xfrm>
            <a:off x="457200" y="309562"/>
            <a:ext cx="8229600" cy="604838"/>
          </a:xfrm>
        </p:spPr>
        <p:txBody>
          <a:bodyPr/>
          <a:lstStyle/>
          <a:p>
            <a:r>
              <a:rPr lang="en-US" sz="4000" dirty="0"/>
              <a:t>7-Segement Display</a:t>
            </a:r>
          </a:p>
        </p:txBody>
      </p:sp>
      <p:pic>
        <p:nvPicPr>
          <p:cNvPr id="290826" name="Picture 10"/>
          <p:cNvPicPr>
            <a:picLocks noChangeAspect="1" noChangeArrowheads="1"/>
          </p:cNvPicPr>
          <p:nvPr/>
        </p:nvPicPr>
        <p:blipFill>
          <a:blip r:embed="rId3" cstate="print"/>
          <a:srcRect/>
          <a:stretch>
            <a:fillRect/>
          </a:stretch>
        </p:blipFill>
        <p:spPr bwMode="auto">
          <a:xfrm>
            <a:off x="485775" y="1052512"/>
            <a:ext cx="7567613" cy="2757488"/>
          </a:xfrm>
          <a:prstGeom prst="rect">
            <a:avLst/>
          </a:prstGeom>
          <a:noFill/>
        </p:spPr>
      </p:pic>
      <p:sp>
        <p:nvSpPr>
          <p:cNvPr id="290827" name="Text Box 11"/>
          <p:cNvSpPr txBox="1">
            <a:spLocks noChangeArrowheads="1"/>
          </p:cNvSpPr>
          <p:nvPr/>
        </p:nvSpPr>
        <p:spPr bwMode="auto">
          <a:xfrm>
            <a:off x="3192463" y="3778250"/>
            <a:ext cx="4294187" cy="336550"/>
          </a:xfrm>
          <a:prstGeom prst="rect">
            <a:avLst/>
          </a:prstGeom>
          <a:noFill/>
          <a:ln w="9525">
            <a:noFill/>
            <a:miter lim="800000"/>
            <a:headEnd/>
            <a:tailEnd/>
          </a:ln>
          <a:effectLst/>
        </p:spPr>
        <p:txBody>
          <a:bodyPr wrap="none">
            <a:spAutoFit/>
          </a:bodyPr>
          <a:lstStyle/>
          <a:p>
            <a:r>
              <a:rPr lang="en-US" sz="1600" dirty="0">
                <a:solidFill>
                  <a:srgbClr val="CC00CC"/>
                </a:solidFill>
              </a:rPr>
              <a:t>Select Segments: Switched </a:t>
            </a:r>
            <a:r>
              <a:rPr lang="en-US" sz="1600" dirty="0">
                <a:solidFill>
                  <a:srgbClr val="FF0000"/>
                </a:solidFill>
              </a:rPr>
              <a:t>Resistors</a:t>
            </a:r>
            <a:r>
              <a:rPr lang="en-US" sz="1600" dirty="0">
                <a:solidFill>
                  <a:srgbClr val="CC00CC"/>
                </a:solidFill>
              </a:rPr>
              <a:t> to GND</a:t>
            </a:r>
          </a:p>
        </p:txBody>
      </p:sp>
      <p:sp>
        <p:nvSpPr>
          <p:cNvPr id="290829" name="Text Box 13"/>
          <p:cNvSpPr txBox="1">
            <a:spLocks noChangeArrowheads="1"/>
          </p:cNvSpPr>
          <p:nvPr/>
        </p:nvSpPr>
        <p:spPr bwMode="auto">
          <a:xfrm>
            <a:off x="1533525" y="2098675"/>
            <a:ext cx="696913" cy="304800"/>
          </a:xfrm>
          <a:prstGeom prst="rect">
            <a:avLst/>
          </a:prstGeom>
          <a:noFill/>
          <a:ln w="9525">
            <a:noFill/>
            <a:miter lim="800000"/>
            <a:headEnd/>
            <a:tailEnd/>
          </a:ln>
          <a:effectLst/>
        </p:spPr>
        <p:txBody>
          <a:bodyPr wrap="none">
            <a:spAutoFit/>
          </a:bodyPr>
          <a:lstStyle/>
          <a:p>
            <a:r>
              <a:rPr lang="en-US">
                <a:solidFill>
                  <a:srgbClr val="FF0000"/>
                </a:solidFill>
              </a:rPr>
              <a:t>Anode</a:t>
            </a:r>
          </a:p>
        </p:txBody>
      </p:sp>
      <p:sp>
        <p:nvSpPr>
          <p:cNvPr id="290830" name="Text Box 14"/>
          <p:cNvSpPr txBox="1">
            <a:spLocks noChangeArrowheads="1"/>
          </p:cNvSpPr>
          <p:nvPr/>
        </p:nvSpPr>
        <p:spPr bwMode="auto">
          <a:xfrm>
            <a:off x="1422400" y="3216275"/>
            <a:ext cx="854075" cy="304800"/>
          </a:xfrm>
          <a:prstGeom prst="rect">
            <a:avLst/>
          </a:prstGeom>
          <a:noFill/>
          <a:ln w="9525">
            <a:noFill/>
            <a:miter lim="800000"/>
            <a:headEnd/>
            <a:tailEnd/>
          </a:ln>
          <a:effectLst/>
        </p:spPr>
        <p:txBody>
          <a:bodyPr wrap="none">
            <a:spAutoFit/>
          </a:bodyPr>
          <a:lstStyle/>
          <a:p>
            <a:r>
              <a:rPr lang="en-US">
                <a:solidFill>
                  <a:schemeClr val="accent2"/>
                </a:solidFill>
              </a:rPr>
              <a:t>Cathode</a:t>
            </a:r>
          </a:p>
        </p:txBody>
      </p:sp>
      <p:pic>
        <p:nvPicPr>
          <p:cNvPr id="290831" name="Picture 15"/>
          <p:cNvPicPr>
            <a:picLocks noChangeAspect="1" noChangeArrowheads="1"/>
          </p:cNvPicPr>
          <p:nvPr/>
        </p:nvPicPr>
        <p:blipFill>
          <a:blip r:embed="rId4" cstate="print"/>
          <a:srcRect/>
          <a:stretch>
            <a:fillRect/>
          </a:stretch>
        </p:blipFill>
        <p:spPr bwMode="auto">
          <a:xfrm>
            <a:off x="525463" y="4175125"/>
            <a:ext cx="7727950" cy="2682875"/>
          </a:xfrm>
          <a:prstGeom prst="rect">
            <a:avLst/>
          </a:prstGeom>
          <a:noFill/>
        </p:spPr>
      </p:pic>
      <p:sp>
        <p:nvSpPr>
          <p:cNvPr id="290832" name="Text Box 16"/>
          <p:cNvSpPr txBox="1">
            <a:spLocks noChangeArrowheads="1"/>
          </p:cNvSpPr>
          <p:nvPr/>
        </p:nvSpPr>
        <p:spPr bwMode="auto">
          <a:xfrm>
            <a:off x="3332163" y="4502150"/>
            <a:ext cx="4181475" cy="336550"/>
          </a:xfrm>
          <a:prstGeom prst="rect">
            <a:avLst/>
          </a:prstGeom>
          <a:noFill/>
          <a:ln w="9525">
            <a:noFill/>
            <a:miter lim="800000"/>
            <a:headEnd/>
            <a:tailEnd/>
          </a:ln>
          <a:effectLst/>
        </p:spPr>
        <p:txBody>
          <a:bodyPr wrap="none">
            <a:spAutoFit/>
          </a:bodyPr>
          <a:lstStyle/>
          <a:p>
            <a:r>
              <a:rPr lang="en-US" sz="1600">
                <a:solidFill>
                  <a:srgbClr val="660066"/>
                </a:solidFill>
              </a:rPr>
              <a:t>Select Segments: Switched </a:t>
            </a:r>
            <a:r>
              <a:rPr lang="en-US" sz="1600">
                <a:solidFill>
                  <a:srgbClr val="FF0000"/>
                </a:solidFill>
              </a:rPr>
              <a:t>Resistors</a:t>
            </a:r>
            <a:r>
              <a:rPr lang="en-US" sz="1600">
                <a:solidFill>
                  <a:srgbClr val="660066"/>
                </a:solidFill>
              </a:rPr>
              <a:t> to Vcc</a:t>
            </a:r>
          </a:p>
        </p:txBody>
      </p:sp>
      <p:sp>
        <p:nvSpPr>
          <p:cNvPr id="290833" name="Text Box 17"/>
          <p:cNvSpPr txBox="1">
            <a:spLocks noChangeArrowheads="1"/>
          </p:cNvSpPr>
          <p:nvPr/>
        </p:nvSpPr>
        <p:spPr bwMode="auto">
          <a:xfrm>
            <a:off x="3230563" y="1277938"/>
            <a:ext cx="514350" cy="366712"/>
          </a:xfrm>
          <a:prstGeom prst="rect">
            <a:avLst/>
          </a:prstGeom>
          <a:noFill/>
          <a:ln w="9525" algn="ctr">
            <a:noFill/>
            <a:miter lim="800000"/>
            <a:headEnd/>
            <a:tailEnd/>
          </a:ln>
          <a:effectLst/>
        </p:spPr>
        <p:txBody>
          <a:bodyPr wrap="none">
            <a:spAutoFit/>
          </a:bodyPr>
          <a:lstStyle/>
          <a:p>
            <a:r>
              <a:rPr lang="en-US" sz="1800" b="1"/>
              <a:t>CA</a:t>
            </a:r>
          </a:p>
        </p:txBody>
      </p:sp>
      <p:sp>
        <p:nvSpPr>
          <p:cNvPr id="290834" name="Text Box 18"/>
          <p:cNvSpPr txBox="1">
            <a:spLocks noChangeArrowheads="1"/>
          </p:cNvSpPr>
          <p:nvPr/>
        </p:nvSpPr>
        <p:spPr bwMode="auto">
          <a:xfrm>
            <a:off x="3362325" y="4265613"/>
            <a:ext cx="514350" cy="366712"/>
          </a:xfrm>
          <a:prstGeom prst="rect">
            <a:avLst/>
          </a:prstGeom>
          <a:noFill/>
          <a:ln w="9525" algn="ctr">
            <a:noFill/>
            <a:miter lim="800000"/>
            <a:headEnd/>
            <a:tailEnd/>
          </a:ln>
          <a:effectLst/>
        </p:spPr>
        <p:txBody>
          <a:bodyPr wrap="none">
            <a:spAutoFit/>
          </a:bodyPr>
          <a:lstStyle/>
          <a:p>
            <a:r>
              <a:rPr lang="en-US" sz="1800" b="1"/>
              <a:t>CC</a:t>
            </a:r>
          </a:p>
        </p:txBody>
      </p:sp>
      <p:sp>
        <p:nvSpPr>
          <p:cNvPr id="290836" name="Text Box 20"/>
          <p:cNvSpPr txBox="1">
            <a:spLocks noChangeArrowheads="1"/>
          </p:cNvSpPr>
          <p:nvPr/>
        </p:nvSpPr>
        <p:spPr bwMode="auto">
          <a:xfrm>
            <a:off x="8035925" y="1376363"/>
            <a:ext cx="852488" cy="366712"/>
          </a:xfrm>
          <a:prstGeom prst="rect">
            <a:avLst/>
          </a:prstGeom>
          <a:noFill/>
          <a:ln w="9525" algn="ctr">
            <a:noFill/>
            <a:miter lim="800000"/>
            <a:headEnd/>
            <a:tailEnd/>
          </a:ln>
          <a:effectLst/>
        </p:spPr>
        <p:txBody>
          <a:bodyPr wrap="none">
            <a:spAutoFit/>
          </a:bodyPr>
          <a:lstStyle/>
          <a:p>
            <a:r>
              <a:rPr lang="en-US" sz="1800">
                <a:sym typeface="Wingdings" pitchFamily="2" charset="2"/>
              </a:rPr>
              <a:t> Vcc</a:t>
            </a:r>
            <a:endParaRPr lang="en-US" sz="1800"/>
          </a:p>
        </p:txBody>
      </p:sp>
      <p:sp>
        <p:nvSpPr>
          <p:cNvPr id="290837" name="Text Box 21"/>
          <p:cNvSpPr txBox="1">
            <a:spLocks noChangeArrowheads="1"/>
          </p:cNvSpPr>
          <p:nvPr/>
        </p:nvSpPr>
        <p:spPr bwMode="auto">
          <a:xfrm>
            <a:off x="8167688" y="6491288"/>
            <a:ext cx="979487" cy="366712"/>
          </a:xfrm>
          <a:prstGeom prst="rect">
            <a:avLst/>
          </a:prstGeom>
          <a:solidFill>
            <a:srgbClr val="FFFFFF"/>
          </a:solidFill>
          <a:ln w="9525" algn="ctr">
            <a:noFill/>
            <a:miter lim="800000"/>
            <a:headEnd/>
            <a:tailEnd/>
          </a:ln>
          <a:effectLst/>
        </p:spPr>
        <p:txBody>
          <a:bodyPr wrap="none">
            <a:spAutoFit/>
          </a:bodyPr>
          <a:lstStyle/>
          <a:p>
            <a:r>
              <a:rPr lang="en-US" sz="1800">
                <a:sym typeface="Wingdings" pitchFamily="2" charset="2"/>
              </a:rPr>
              <a:t> GND</a:t>
            </a:r>
            <a:endParaRPr lang="en-US" sz="180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a:xfrm>
            <a:off x="457200" y="385762"/>
            <a:ext cx="8229600" cy="604838"/>
          </a:xfrm>
        </p:spPr>
        <p:txBody>
          <a:bodyPr/>
          <a:lstStyle/>
          <a:p>
            <a:r>
              <a:rPr lang="en-US" sz="4000" dirty="0">
                <a:latin typeface="Times New Roman" pitchFamily="18" charset="0"/>
                <a:cs typeface="Times New Roman" pitchFamily="18" charset="0"/>
              </a:rPr>
              <a:t>7-Segement Display</a:t>
            </a:r>
          </a:p>
        </p:txBody>
      </p:sp>
      <p:sp>
        <p:nvSpPr>
          <p:cNvPr id="295941" name="Text Box 5"/>
          <p:cNvSpPr txBox="1">
            <a:spLocks noChangeArrowheads="1"/>
          </p:cNvSpPr>
          <p:nvPr/>
        </p:nvSpPr>
        <p:spPr bwMode="auto">
          <a:xfrm>
            <a:off x="1533525" y="2098675"/>
            <a:ext cx="696913" cy="304800"/>
          </a:xfrm>
          <a:prstGeom prst="rect">
            <a:avLst/>
          </a:prstGeom>
          <a:noFill/>
          <a:ln w="9525">
            <a:noFill/>
            <a:miter lim="800000"/>
            <a:headEnd/>
            <a:tailEnd/>
          </a:ln>
          <a:effectLst/>
        </p:spPr>
        <p:txBody>
          <a:bodyPr wrap="none">
            <a:spAutoFit/>
          </a:bodyPr>
          <a:lstStyle/>
          <a:p>
            <a:r>
              <a:rPr lang="en-US">
                <a:solidFill>
                  <a:srgbClr val="FF0000"/>
                </a:solidFill>
              </a:rPr>
              <a:t>Anode</a:t>
            </a:r>
          </a:p>
        </p:txBody>
      </p:sp>
      <p:sp>
        <p:nvSpPr>
          <p:cNvPr id="295942" name="Text Box 6"/>
          <p:cNvSpPr txBox="1">
            <a:spLocks noChangeArrowheads="1"/>
          </p:cNvSpPr>
          <p:nvPr/>
        </p:nvSpPr>
        <p:spPr bwMode="auto">
          <a:xfrm>
            <a:off x="1422400" y="3216275"/>
            <a:ext cx="854075" cy="304800"/>
          </a:xfrm>
          <a:prstGeom prst="rect">
            <a:avLst/>
          </a:prstGeom>
          <a:noFill/>
          <a:ln w="9525">
            <a:noFill/>
            <a:miter lim="800000"/>
            <a:headEnd/>
            <a:tailEnd/>
          </a:ln>
          <a:effectLst/>
        </p:spPr>
        <p:txBody>
          <a:bodyPr wrap="none">
            <a:spAutoFit/>
          </a:bodyPr>
          <a:lstStyle/>
          <a:p>
            <a:r>
              <a:rPr lang="en-US">
                <a:solidFill>
                  <a:schemeClr val="accent2"/>
                </a:solidFill>
              </a:rPr>
              <a:t>Cathode</a:t>
            </a:r>
          </a:p>
        </p:txBody>
      </p:sp>
      <p:pic>
        <p:nvPicPr>
          <p:cNvPr id="295946" name="Picture 10"/>
          <p:cNvPicPr>
            <a:picLocks noChangeAspect="1" noChangeArrowheads="1"/>
          </p:cNvPicPr>
          <p:nvPr/>
        </p:nvPicPr>
        <p:blipFill>
          <a:blip r:embed="rId3" cstate="print"/>
          <a:srcRect/>
          <a:stretch>
            <a:fillRect/>
          </a:stretch>
        </p:blipFill>
        <p:spPr bwMode="auto">
          <a:xfrm>
            <a:off x="288925" y="1530350"/>
            <a:ext cx="8466138" cy="3268663"/>
          </a:xfrm>
          <a:prstGeom prst="rect">
            <a:avLst/>
          </a:prstGeom>
          <a:noFill/>
        </p:spPr>
      </p:pic>
      <p:sp>
        <p:nvSpPr>
          <p:cNvPr id="295947" name="Line 11"/>
          <p:cNvSpPr>
            <a:spLocks noChangeShapeType="1"/>
          </p:cNvSpPr>
          <p:nvPr/>
        </p:nvSpPr>
        <p:spPr bwMode="auto">
          <a:xfrm flipH="1">
            <a:off x="1046163" y="4521200"/>
            <a:ext cx="192087" cy="0"/>
          </a:xfrm>
          <a:prstGeom prst="line">
            <a:avLst/>
          </a:prstGeom>
          <a:noFill/>
          <a:ln w="19050">
            <a:solidFill>
              <a:schemeClr val="tx1"/>
            </a:solidFill>
            <a:round/>
            <a:headEnd/>
            <a:tailEnd/>
          </a:ln>
          <a:effectLst/>
        </p:spPr>
        <p:txBody>
          <a:bodyPr/>
          <a:lstStyle/>
          <a:p>
            <a:endParaRPr lang="en-US"/>
          </a:p>
        </p:txBody>
      </p:sp>
      <p:sp>
        <p:nvSpPr>
          <p:cNvPr id="295948" name="Text Box 12"/>
          <p:cNvSpPr txBox="1">
            <a:spLocks noChangeArrowheads="1"/>
          </p:cNvSpPr>
          <p:nvPr/>
        </p:nvSpPr>
        <p:spPr bwMode="auto">
          <a:xfrm>
            <a:off x="5373688" y="4933950"/>
            <a:ext cx="2482850" cy="641350"/>
          </a:xfrm>
          <a:prstGeom prst="rect">
            <a:avLst/>
          </a:prstGeom>
          <a:noFill/>
          <a:ln w="9525">
            <a:noFill/>
            <a:miter lim="800000"/>
            <a:headEnd/>
            <a:tailEnd/>
          </a:ln>
          <a:effectLst/>
        </p:spPr>
        <p:txBody>
          <a:bodyPr wrap="none">
            <a:spAutoFit/>
          </a:bodyPr>
          <a:lstStyle/>
          <a:p>
            <a:r>
              <a:rPr lang="en-US" sz="1800"/>
              <a:t>Segment Data (1 byte)</a:t>
            </a:r>
          </a:p>
          <a:p>
            <a:r>
              <a:rPr lang="en-US" sz="1800"/>
              <a:t>for each character</a:t>
            </a:r>
          </a:p>
        </p:txBody>
      </p:sp>
      <p:sp>
        <p:nvSpPr>
          <p:cNvPr id="295949" name="Line 13"/>
          <p:cNvSpPr>
            <a:spLocks noChangeShapeType="1"/>
          </p:cNvSpPr>
          <p:nvPr/>
        </p:nvSpPr>
        <p:spPr bwMode="auto">
          <a:xfrm flipV="1">
            <a:off x="5811838" y="4694238"/>
            <a:ext cx="9525" cy="263525"/>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838200"/>
          </a:xfrm>
        </p:spPr>
        <p:txBody>
          <a:bodyPr/>
          <a:lstStyle/>
          <a:p>
            <a:r>
              <a:rPr lang="en-US" sz="3600" dirty="0" smtClean="0">
                <a:latin typeface="Times New Roman" pitchFamily="18" charset="0"/>
                <a:cs typeface="Times New Roman" pitchFamily="18" charset="0"/>
              </a:rPr>
              <a:t>Four-digit Seven-segment display interface to 8086 using 82C55 PPI</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447800"/>
            <a:ext cx="8229600" cy="4419600"/>
          </a:xfrm>
        </p:spPr>
        <p:txBody>
          <a:bodyPr/>
          <a:lstStyle/>
          <a:p>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pic>
        <p:nvPicPr>
          <p:cNvPr id="41986" name="Picture 2"/>
          <p:cNvPicPr>
            <a:picLocks noChangeAspect="1" noChangeArrowheads="1"/>
          </p:cNvPicPr>
          <p:nvPr/>
        </p:nvPicPr>
        <p:blipFill>
          <a:blip r:embed="rId2" cstate="print"/>
          <a:srcRect/>
          <a:stretch>
            <a:fillRect/>
          </a:stretch>
        </p:blipFill>
        <p:spPr bwMode="auto">
          <a:xfrm rot="5400000">
            <a:off x="2253963" y="-641635"/>
            <a:ext cx="4724402" cy="890327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pPr algn="ctr"/>
            <a:endParaRPr lang="en-US" sz="4000" dirty="0"/>
          </a:p>
        </p:txBody>
      </p:sp>
      <p:sp>
        <p:nvSpPr>
          <p:cNvPr id="3" name="Content Placeholder 2"/>
          <p:cNvSpPr>
            <a:spLocks noGrp="1"/>
          </p:cNvSpPr>
          <p:nvPr>
            <p:ph idx="1"/>
          </p:nvPr>
        </p:nvSpPr>
        <p:spPr>
          <a:xfrm>
            <a:off x="457200" y="1447800"/>
            <a:ext cx="8229600" cy="4419600"/>
          </a:xfrm>
        </p:spPr>
        <p:txBody>
          <a:bodyPr/>
          <a:lstStyle/>
          <a:p>
            <a:r>
              <a:rPr lang="en-US" sz="2400" dirty="0" smtClean="0">
                <a:latin typeface="Times New Roman" pitchFamily="18" charset="0"/>
                <a:cs typeface="Times New Roman" pitchFamily="18" charset="0"/>
              </a:rPr>
              <a:t>Example :</a:t>
            </a:r>
          </a:p>
          <a:p>
            <a:r>
              <a:rPr lang="en-US" sz="2400" dirty="0" smtClean="0">
                <a:latin typeface="Times New Roman" pitchFamily="18" charset="0"/>
                <a:cs typeface="Times New Roman" pitchFamily="18" charset="0"/>
              </a:rPr>
              <a:t>Above figure shows an interface of four-digit seven-segment numeric display. The circuit use Port A to output value to the display, and Port C lower to select which digit is active.</a:t>
            </a:r>
          </a:p>
          <a:p>
            <a:pPr lvl="1"/>
            <a:r>
              <a:rPr lang="en-US" sz="2000" dirty="0" smtClean="0">
                <a:latin typeface="Times New Roman" pitchFamily="18" charset="0"/>
                <a:cs typeface="Times New Roman" pitchFamily="18" charset="0"/>
              </a:rPr>
              <a:t>a) Draw the detail of the address decode circuit that make the address of port A is 0054</a:t>
            </a:r>
            <a:r>
              <a:rPr lang="en-US" sz="700" dirty="0" smtClean="0">
                <a:latin typeface="Times New Roman" pitchFamily="18" charset="0"/>
                <a:cs typeface="Times New Roman" pitchFamily="18" charset="0"/>
              </a:rPr>
              <a:t>16</a:t>
            </a:r>
            <a:r>
              <a:rPr lang="en-US" sz="2000" dirty="0" smtClean="0">
                <a:latin typeface="Times New Roman" pitchFamily="18" charset="0"/>
                <a:cs typeface="Times New Roman" pitchFamily="18" charset="0"/>
              </a:rPr>
              <a:t>, address of port C is 0056</a:t>
            </a:r>
            <a:r>
              <a:rPr lang="en-US" sz="800" dirty="0" smtClean="0">
                <a:latin typeface="Times New Roman" pitchFamily="18" charset="0"/>
                <a:cs typeface="Times New Roman" pitchFamily="18" charset="0"/>
              </a:rPr>
              <a:t>16</a:t>
            </a:r>
            <a:r>
              <a:rPr lang="en-US" sz="2000" dirty="0" smtClean="0">
                <a:latin typeface="Times New Roman" pitchFamily="18" charset="0"/>
                <a:cs typeface="Times New Roman" pitchFamily="18" charset="0"/>
              </a:rPr>
              <a:t> and address of control register is 0057</a:t>
            </a:r>
            <a:r>
              <a:rPr lang="en-US" sz="800" dirty="0" smtClean="0">
                <a:latin typeface="Times New Roman" pitchFamily="18" charset="0"/>
                <a:cs typeface="Times New Roman" pitchFamily="18" charset="0"/>
              </a:rPr>
              <a:t>16</a:t>
            </a:r>
            <a:endParaRPr lang="en-US" sz="2000" dirty="0" smtClean="0">
              <a:latin typeface="Times New Roman" pitchFamily="18" charset="0"/>
              <a:cs typeface="Times New Roman" pitchFamily="18" charset="0"/>
            </a:endParaRPr>
          </a:p>
          <a:p>
            <a:pPr lvl="1"/>
            <a:r>
              <a:rPr lang="en-US" sz="2000" dirty="0" smtClean="0">
                <a:latin typeface="Times New Roman" pitchFamily="18" charset="0"/>
                <a:cs typeface="Times New Roman" pitchFamily="18" charset="0"/>
              </a:rPr>
              <a:t>b) Write program to display the word PASS. Note that the program must continuously set each one of the four digits because they are multiplexed.</a:t>
            </a:r>
            <a:endParaRPr lang="en-US" sz="2000"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lstStyle/>
          <a:p>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600" b="1" dirty="0" smtClean="0"/>
              <a:t> </a:t>
            </a:r>
            <a:r>
              <a:rPr lang="en-US" sz="3600" b="1" dirty="0" smtClean="0">
                <a:latin typeface="Times New Roman" pitchFamily="18" charset="0"/>
                <a:cs typeface="Times New Roman" pitchFamily="18" charset="0"/>
              </a:rPr>
              <a:t>Seven-segment display Interface</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447800"/>
            <a:ext cx="8229600" cy="4419600"/>
          </a:xfrm>
        </p:spPr>
        <p:txBody>
          <a:bodyPr/>
          <a:lstStyle/>
          <a:p>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pic>
        <p:nvPicPr>
          <p:cNvPr id="43010" name="Picture 2"/>
          <p:cNvPicPr>
            <a:picLocks noChangeAspect="1" noChangeArrowheads="1"/>
          </p:cNvPicPr>
          <p:nvPr/>
        </p:nvPicPr>
        <p:blipFill>
          <a:blip r:embed="rId2" cstate="print"/>
          <a:srcRect/>
          <a:stretch>
            <a:fillRect/>
          </a:stretch>
        </p:blipFill>
        <p:spPr bwMode="auto">
          <a:xfrm>
            <a:off x="228600" y="1371600"/>
            <a:ext cx="3943350" cy="3048000"/>
          </a:xfrm>
          <a:prstGeom prst="rect">
            <a:avLst/>
          </a:prstGeom>
          <a:noFill/>
          <a:ln w="9525">
            <a:noFill/>
            <a:miter lim="800000"/>
            <a:headEnd/>
            <a:tailEnd/>
          </a:ln>
          <a:effectLst/>
        </p:spPr>
      </p:pic>
      <p:pic>
        <p:nvPicPr>
          <p:cNvPr id="43011" name="Picture 3"/>
          <p:cNvPicPr>
            <a:picLocks noChangeAspect="1" noChangeArrowheads="1"/>
          </p:cNvPicPr>
          <p:nvPr/>
        </p:nvPicPr>
        <p:blipFill>
          <a:blip r:embed="rId3" cstate="print"/>
          <a:srcRect/>
          <a:stretch>
            <a:fillRect/>
          </a:stretch>
        </p:blipFill>
        <p:spPr bwMode="auto">
          <a:xfrm>
            <a:off x="4352925" y="1524000"/>
            <a:ext cx="4791075" cy="36576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r>
              <a:rPr lang="en-US" sz="2800" dirty="0" smtClean="0"/>
              <a:t>Program:</a:t>
            </a:r>
            <a:endParaRPr lang="en-US" sz="2800" dirty="0"/>
          </a:p>
        </p:txBody>
      </p:sp>
      <p:sp>
        <p:nvSpPr>
          <p:cNvPr id="3" name="Content Placeholder 2"/>
          <p:cNvSpPr>
            <a:spLocks noGrp="1"/>
          </p:cNvSpPr>
          <p:nvPr>
            <p:ph idx="1"/>
          </p:nvPr>
        </p:nvSpPr>
        <p:spPr>
          <a:xfrm>
            <a:off x="457200" y="1143000"/>
            <a:ext cx="8229600" cy="4724400"/>
          </a:xfrm>
        </p:spPr>
        <p:txBody>
          <a:bodyPr/>
          <a:lstStyle/>
          <a:p>
            <a:pPr>
              <a:buNone/>
            </a:pPr>
            <a:r>
              <a:rPr lang="en-US" sz="1600" dirty="0" smtClean="0">
                <a:latin typeface="Times New Roman" pitchFamily="18" charset="0"/>
                <a:cs typeface="Times New Roman" pitchFamily="18" charset="0"/>
              </a:rPr>
              <a:t>		MOV AL, 80H</a:t>
            </a:r>
          </a:p>
          <a:p>
            <a:pPr>
              <a:buNone/>
            </a:pPr>
            <a:r>
              <a:rPr lang="en-US" sz="1600" dirty="0" smtClean="0">
                <a:latin typeface="Times New Roman" pitchFamily="18" charset="0"/>
                <a:cs typeface="Times New Roman" pitchFamily="18" charset="0"/>
              </a:rPr>
              <a:t>		OUT 57H, AL (set the control register)</a:t>
            </a:r>
          </a:p>
          <a:p>
            <a:pPr>
              <a:buNone/>
            </a:pPr>
            <a:r>
              <a:rPr lang="en-US" sz="1600" b="1" dirty="0" smtClean="0">
                <a:latin typeface="Times New Roman" pitchFamily="18" charset="0"/>
                <a:cs typeface="Times New Roman" pitchFamily="18" charset="0"/>
              </a:rPr>
              <a:t>again: 	MOV AL, 08H</a:t>
            </a:r>
          </a:p>
          <a:p>
            <a:pPr>
              <a:buNone/>
            </a:pPr>
            <a:r>
              <a:rPr lang="en-US" sz="1600" dirty="0" smtClean="0">
                <a:latin typeface="Times New Roman" pitchFamily="18" charset="0"/>
                <a:cs typeface="Times New Roman" pitchFamily="18" charset="0"/>
              </a:rPr>
              <a:t>		OUT 56H, AL (enable fourth digit)</a:t>
            </a:r>
          </a:p>
          <a:p>
            <a:pPr>
              <a:buNone/>
            </a:pPr>
            <a:r>
              <a:rPr lang="en-US" sz="1600" dirty="0" smtClean="0">
                <a:latin typeface="Times New Roman" pitchFamily="18" charset="0"/>
                <a:cs typeface="Times New Roman" pitchFamily="18" charset="0"/>
              </a:rPr>
              <a:t>		MOV AL, CEH</a:t>
            </a:r>
          </a:p>
          <a:p>
            <a:pPr>
              <a:buNone/>
            </a:pPr>
            <a:r>
              <a:rPr lang="en-US" sz="1600" dirty="0" smtClean="0">
                <a:latin typeface="Times New Roman" pitchFamily="18" charset="0"/>
                <a:cs typeface="Times New Roman" pitchFamily="18" charset="0"/>
              </a:rPr>
              <a:t>		OUT 54H, AL (display character P)</a:t>
            </a:r>
          </a:p>
          <a:p>
            <a:pPr>
              <a:buNone/>
            </a:pPr>
            <a:r>
              <a:rPr lang="en-US" sz="1600" dirty="0" smtClean="0">
                <a:latin typeface="Times New Roman" pitchFamily="18" charset="0"/>
                <a:cs typeface="Times New Roman" pitchFamily="18" charset="0"/>
              </a:rPr>
              <a:t>		MOV AL, 04H</a:t>
            </a:r>
          </a:p>
          <a:p>
            <a:pPr>
              <a:buNone/>
            </a:pPr>
            <a:r>
              <a:rPr lang="en-US" sz="1600" dirty="0" smtClean="0">
                <a:latin typeface="Times New Roman" pitchFamily="18" charset="0"/>
                <a:cs typeface="Times New Roman" pitchFamily="18" charset="0"/>
              </a:rPr>
              <a:t>		OUT 56H, AL (enable third digit)</a:t>
            </a:r>
          </a:p>
          <a:p>
            <a:pPr>
              <a:buNone/>
            </a:pPr>
            <a:r>
              <a:rPr lang="en-US" sz="1600" dirty="0" smtClean="0">
                <a:latin typeface="Times New Roman" pitchFamily="18" charset="0"/>
                <a:cs typeface="Times New Roman" pitchFamily="18" charset="0"/>
              </a:rPr>
              <a:t>		MOV AL, EEH</a:t>
            </a:r>
          </a:p>
          <a:p>
            <a:pPr>
              <a:buNone/>
            </a:pPr>
            <a:r>
              <a:rPr lang="en-US" sz="1600" dirty="0" smtClean="0">
                <a:latin typeface="Times New Roman" pitchFamily="18" charset="0"/>
                <a:cs typeface="Times New Roman" pitchFamily="18" charset="0"/>
              </a:rPr>
              <a:t>		OUT 54H, AL (display character A)</a:t>
            </a:r>
          </a:p>
          <a:p>
            <a:pPr>
              <a:buNone/>
            </a:pPr>
            <a:r>
              <a:rPr lang="en-US" sz="1600" dirty="0" smtClean="0">
                <a:latin typeface="Times New Roman" pitchFamily="18" charset="0"/>
                <a:cs typeface="Times New Roman" pitchFamily="18" charset="0"/>
              </a:rPr>
              <a:t>		MOV AL, 02H</a:t>
            </a:r>
          </a:p>
          <a:p>
            <a:pPr>
              <a:buNone/>
            </a:pPr>
            <a:r>
              <a:rPr lang="en-US" sz="1600" dirty="0" smtClean="0">
                <a:latin typeface="Times New Roman" pitchFamily="18" charset="0"/>
                <a:cs typeface="Times New Roman" pitchFamily="18" charset="0"/>
              </a:rPr>
              <a:t>		OUT 56H, AL (enable second digit)</a:t>
            </a:r>
          </a:p>
          <a:p>
            <a:pPr>
              <a:buNone/>
            </a:pPr>
            <a:r>
              <a:rPr lang="en-US" sz="1600" dirty="0" smtClean="0">
                <a:latin typeface="Times New Roman" pitchFamily="18" charset="0"/>
                <a:cs typeface="Times New Roman" pitchFamily="18" charset="0"/>
              </a:rPr>
              <a:t>		MOV AL, B6H</a:t>
            </a:r>
          </a:p>
          <a:p>
            <a:pPr>
              <a:buNone/>
            </a:pPr>
            <a:r>
              <a:rPr lang="en-US" sz="1600" dirty="0" smtClean="0">
                <a:latin typeface="Times New Roman" pitchFamily="18" charset="0"/>
                <a:cs typeface="Times New Roman" pitchFamily="18" charset="0"/>
              </a:rPr>
              <a:t>		OUT 54H, AL (display character S)</a:t>
            </a:r>
          </a:p>
          <a:p>
            <a:pPr>
              <a:buNone/>
            </a:pPr>
            <a:r>
              <a:rPr lang="en-US" sz="1600" dirty="0" smtClean="0">
                <a:latin typeface="Times New Roman" pitchFamily="18" charset="0"/>
                <a:cs typeface="Times New Roman" pitchFamily="18" charset="0"/>
              </a:rPr>
              <a:t>		MOV AL, 01H</a:t>
            </a:r>
          </a:p>
          <a:p>
            <a:pPr>
              <a:buNone/>
            </a:pPr>
            <a:r>
              <a:rPr lang="en-US" sz="1600" dirty="0" smtClean="0">
                <a:latin typeface="Times New Roman" pitchFamily="18" charset="0"/>
                <a:cs typeface="Times New Roman" pitchFamily="18" charset="0"/>
              </a:rPr>
              <a:t>		OUT 56H, AL (enable first digit)</a:t>
            </a:r>
          </a:p>
          <a:p>
            <a:pPr>
              <a:buNone/>
            </a:pPr>
            <a:r>
              <a:rPr lang="en-US" sz="1600" dirty="0" smtClean="0">
                <a:latin typeface="Times New Roman" pitchFamily="18" charset="0"/>
                <a:cs typeface="Times New Roman" pitchFamily="18" charset="0"/>
              </a:rPr>
              <a:t>		MOV AL, B6H</a:t>
            </a:r>
          </a:p>
          <a:p>
            <a:pPr>
              <a:buNone/>
            </a:pPr>
            <a:r>
              <a:rPr lang="en-US" sz="1600" dirty="0" smtClean="0">
                <a:latin typeface="Times New Roman" pitchFamily="18" charset="0"/>
                <a:cs typeface="Times New Roman" pitchFamily="18" charset="0"/>
              </a:rPr>
              <a:t>		OUT 54H, AL (display character S)</a:t>
            </a:r>
          </a:p>
          <a:p>
            <a:pPr>
              <a:buNone/>
            </a:pPr>
            <a:r>
              <a:rPr lang="en-US" sz="1600" dirty="0" smtClean="0">
                <a:latin typeface="Times New Roman" pitchFamily="18" charset="0"/>
                <a:cs typeface="Times New Roman" pitchFamily="18" charset="0"/>
              </a:rPr>
              <a:t>		JMP </a:t>
            </a:r>
            <a:r>
              <a:rPr lang="en-US" sz="1600" b="1" dirty="0" smtClean="0">
                <a:latin typeface="Times New Roman" pitchFamily="18" charset="0"/>
                <a:cs typeface="Times New Roman" pitchFamily="18" charset="0"/>
              </a:rPr>
              <a:t>again</a:t>
            </a:r>
            <a:endParaRPr lang="en-US" sz="1600"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r>
              <a:rPr lang="en-IN" sz="3600" dirty="0" smtClean="0">
                <a:latin typeface="Times New Roman" pitchFamily="18" charset="0"/>
                <a:cs typeface="Times New Roman" pitchFamily="18" charset="0"/>
              </a:rPr>
              <a:t>Interfacing </a:t>
            </a:r>
            <a:r>
              <a:rPr lang="en-IN" sz="3600" dirty="0" err="1" smtClean="0">
                <a:latin typeface="Times New Roman" pitchFamily="18" charset="0"/>
                <a:cs typeface="Times New Roman" pitchFamily="18" charset="0"/>
              </a:rPr>
              <a:t>analog</a:t>
            </a:r>
            <a:r>
              <a:rPr lang="en-IN" sz="3600" dirty="0" smtClean="0">
                <a:latin typeface="Times New Roman" pitchFamily="18" charset="0"/>
                <a:cs typeface="Times New Roman" pitchFamily="18" charset="0"/>
              </a:rPr>
              <a:t> to digital(ADC) data converters</a:t>
            </a:r>
            <a:endParaRPr lang="en-IN" sz="3600" dirty="0">
              <a:latin typeface="Times New Roman" pitchFamily="18" charset="0"/>
              <a:cs typeface="Times New Roman" pitchFamily="18" charset="0"/>
            </a:endParaRPr>
          </a:p>
        </p:txBody>
      </p:sp>
      <p:sp>
        <p:nvSpPr>
          <p:cNvPr id="3" name="Content Placeholder 2"/>
          <p:cNvSpPr>
            <a:spLocks noGrp="1"/>
          </p:cNvSpPr>
          <p:nvPr>
            <p:ph idx="1"/>
          </p:nvPr>
        </p:nvSpPr>
        <p:spPr>
          <a:xfrm>
            <a:off x="228600" y="1447800"/>
            <a:ext cx="8686800" cy="4419600"/>
          </a:xfrm>
        </p:spPr>
        <p:txBody>
          <a:bodyPr/>
          <a:lstStyle/>
          <a:p>
            <a:r>
              <a:rPr lang="en-US" sz="2000" dirty="0" smtClean="0">
                <a:latin typeface="Times New Roman" pitchFamily="18" charset="0"/>
                <a:cs typeface="Times New Roman" pitchFamily="18" charset="0"/>
              </a:rPr>
              <a:t>In most of the cases, the PIO 8255 is used for interfacing the analog to digital converters with microprocessor. </a:t>
            </a:r>
          </a:p>
          <a:p>
            <a:r>
              <a:rPr lang="en-US" sz="2000" dirty="0" smtClean="0">
                <a:latin typeface="Times New Roman" pitchFamily="18" charset="0"/>
                <a:cs typeface="Times New Roman" pitchFamily="18" charset="0"/>
              </a:rPr>
              <a:t> We have already studied 8255 interfacing with 8086 as an I/O port, in previous section. This section we will only emphasize the interfacing techniques of analog to digital converters with 8255. </a:t>
            </a:r>
          </a:p>
          <a:p>
            <a:r>
              <a:rPr lang="en-US" sz="2000" dirty="0" smtClean="0">
                <a:latin typeface="Times New Roman" pitchFamily="18" charset="0"/>
                <a:cs typeface="Times New Roman" pitchFamily="18" charset="0"/>
              </a:rPr>
              <a:t> The analog to digital converters is treated as an input device by the microprocessor, that sends an initializing signal to the ADC to start the analogy to digital data conversation process. The start of conversation signal is a pulse of a specific duration. </a:t>
            </a:r>
          </a:p>
          <a:p>
            <a:r>
              <a:rPr lang="en-US" sz="2000" dirty="0" smtClean="0">
                <a:latin typeface="Times New Roman" pitchFamily="18" charset="0"/>
                <a:cs typeface="Times New Roman" pitchFamily="18" charset="0"/>
              </a:rPr>
              <a:t> The process of analog to digital conversion is a slow process, and the microprocessor has to wait for the digital data till the conversion is over. After the conversion is over, the ADC sends end of conversion EOC signal to inform the microprocessor that the conversion is over and the result is ready at the output buffer of the ADC. These tasks of issuing an SOC pulse to ADC, reading EOC signal from the ADC and reading the digital output of the ADC are carried out by the CPU using 8255 I/O ports. </a:t>
            </a:r>
            <a:endParaRPr lang="en-IN" sz="2000"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spTree>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r>
              <a:rPr lang="en-IN" sz="4000" dirty="0" smtClean="0">
                <a:latin typeface="Times New Roman" pitchFamily="18" charset="0"/>
                <a:cs typeface="Times New Roman" pitchFamily="18" charset="0"/>
              </a:rPr>
              <a:t>Interfacing </a:t>
            </a:r>
            <a:r>
              <a:rPr lang="en-IN" sz="4000" dirty="0" err="1" smtClean="0">
                <a:latin typeface="Times New Roman" pitchFamily="18" charset="0"/>
                <a:cs typeface="Times New Roman" pitchFamily="18" charset="0"/>
              </a:rPr>
              <a:t>analog</a:t>
            </a:r>
            <a:r>
              <a:rPr lang="en-IN" sz="4000" dirty="0" smtClean="0">
                <a:latin typeface="Times New Roman" pitchFamily="18" charset="0"/>
                <a:cs typeface="Times New Roman" pitchFamily="18" charset="0"/>
              </a:rPr>
              <a:t> to digital(ADC) data converters</a:t>
            </a:r>
            <a:endParaRPr lang="en-IN" sz="4000" dirty="0">
              <a:latin typeface="Times New Roman" pitchFamily="18" charset="0"/>
              <a:cs typeface="Times New Roman" pitchFamily="18" charset="0"/>
            </a:endParaRPr>
          </a:p>
        </p:txBody>
      </p:sp>
      <p:sp>
        <p:nvSpPr>
          <p:cNvPr id="3" name="Content Placeholder 2"/>
          <p:cNvSpPr>
            <a:spLocks noGrp="1"/>
          </p:cNvSpPr>
          <p:nvPr>
            <p:ph idx="1"/>
          </p:nvPr>
        </p:nvSpPr>
        <p:spPr>
          <a:xfrm>
            <a:off x="228600" y="1447800"/>
            <a:ext cx="8915400" cy="4419600"/>
          </a:xfrm>
        </p:spPr>
        <p:txBody>
          <a:bodyPr/>
          <a:lstStyle/>
          <a:p>
            <a:r>
              <a:rPr lang="en-US" sz="2400" dirty="0" smtClean="0">
                <a:latin typeface="Times New Roman" pitchFamily="18" charset="0"/>
                <a:cs typeface="Times New Roman" pitchFamily="18" charset="0"/>
              </a:rPr>
              <a:t>The time taken by the ADC from the active edge of SOC pulse till the active edge of EOC signal is called as the conversion delay of the ADC. </a:t>
            </a:r>
          </a:p>
          <a:p>
            <a:r>
              <a:rPr lang="en-US" sz="2400" dirty="0" smtClean="0">
                <a:latin typeface="Times New Roman" pitchFamily="18" charset="0"/>
                <a:cs typeface="Times New Roman" pitchFamily="18" charset="0"/>
              </a:rPr>
              <a:t> It may range any where from a few microseconds in case of fast ADC to even a few hundred milliseconds in case of slow ADCs. </a:t>
            </a:r>
          </a:p>
          <a:p>
            <a:r>
              <a:rPr lang="en-US" sz="2400" dirty="0" smtClean="0">
                <a:latin typeface="Times New Roman" pitchFamily="18" charset="0"/>
                <a:cs typeface="Times New Roman" pitchFamily="18" charset="0"/>
              </a:rPr>
              <a:t> The available ADC in the market use different conversion techniques for conversion of analog signal to digitals. </a:t>
            </a:r>
            <a:r>
              <a:rPr lang="en-US" sz="2400" b="1" dirty="0" smtClean="0">
                <a:latin typeface="Times New Roman" pitchFamily="18" charset="0"/>
                <a:cs typeface="Times New Roman" pitchFamily="18" charset="0"/>
              </a:rPr>
              <a:t>Successive approximation techniques and dual slope integration techniques </a:t>
            </a:r>
            <a:r>
              <a:rPr lang="en-US" sz="2400" dirty="0" smtClean="0">
                <a:latin typeface="Times New Roman" pitchFamily="18" charset="0"/>
                <a:cs typeface="Times New Roman" pitchFamily="18" charset="0"/>
              </a:rPr>
              <a:t>are the most popular techniques used in the integrated ADC chip. </a:t>
            </a:r>
          </a:p>
          <a:p>
            <a:r>
              <a:rPr lang="en-US" sz="2400" dirty="0" smtClean="0">
                <a:latin typeface="Times New Roman" pitchFamily="18" charset="0"/>
                <a:cs typeface="Times New Roman" pitchFamily="18" charset="0"/>
              </a:rPr>
              <a:t>The selection of ADC for a particular application is done, keeping in mind the required </a:t>
            </a:r>
            <a:r>
              <a:rPr lang="en-US" sz="2400" b="1" dirty="0" smtClean="0">
                <a:latin typeface="Times New Roman" pitchFamily="18" charset="0"/>
                <a:cs typeface="Times New Roman" pitchFamily="18" charset="0"/>
              </a:rPr>
              <a:t>speed, resolution and the cost factor.</a:t>
            </a:r>
            <a:endParaRPr lang="en-US" sz="2400" dirty="0" smtClean="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lstStyle/>
          <a:p>
            <a:r>
              <a:rPr lang="en-US" sz="4000" b="1" dirty="0" smtClean="0">
                <a:latin typeface="Times New Roman" pitchFamily="18" charset="0"/>
                <a:cs typeface="Times New Roman" pitchFamily="18" charset="0"/>
              </a:rPr>
              <a:t>Isolated </a:t>
            </a:r>
            <a:r>
              <a:rPr lang="en-US" sz="4000" b="1" dirty="0" err="1" smtClean="0">
                <a:latin typeface="Times New Roman" pitchFamily="18" charset="0"/>
                <a:cs typeface="Times New Roman" pitchFamily="18" charset="0"/>
              </a:rPr>
              <a:t>Input/Output</a:t>
            </a:r>
            <a:r>
              <a:rPr lang="en-US" sz="4000" b="1" dirty="0" smtClean="0">
                <a:latin typeface="Times New Roman" pitchFamily="18" charset="0"/>
                <a:cs typeface="Times New Roman" pitchFamily="18" charset="0"/>
              </a:rPr>
              <a:t>:</a:t>
            </a:r>
            <a:endParaRPr lang="en-US" sz="4000" dirty="0">
              <a:latin typeface="Times New Roman" pitchFamily="18" charset="0"/>
              <a:cs typeface="Times New Roman" pitchFamily="18" charset="0"/>
            </a:endParaRPr>
          </a:p>
        </p:txBody>
      </p:sp>
      <p:sp>
        <p:nvSpPr>
          <p:cNvPr id="3" name="Content Placeholder 2"/>
          <p:cNvSpPr>
            <a:spLocks noGrp="1"/>
          </p:cNvSpPr>
          <p:nvPr>
            <p:ph idx="1"/>
          </p:nvPr>
        </p:nvSpPr>
        <p:spPr>
          <a:xfrm>
            <a:off x="228600" y="1600200"/>
            <a:ext cx="8686800" cy="3886200"/>
          </a:xfrm>
        </p:spPr>
        <p:txBody>
          <a:bodyPr/>
          <a:lstStyle/>
          <a:p>
            <a:r>
              <a:rPr lang="en-US" dirty="0" smtClean="0">
                <a:latin typeface="Times New Roman" pitchFamily="18" charset="0"/>
                <a:cs typeface="Times New Roman" pitchFamily="18" charset="0"/>
              </a:rPr>
              <a:t>In this scheme, the I/O devices are treated separate from memory. I/O ports are organized as bytes of data; </a:t>
            </a:r>
          </a:p>
          <a:p>
            <a:r>
              <a:rPr lang="en-US" dirty="0" smtClean="0">
                <a:latin typeface="Times New Roman" pitchFamily="18" charset="0"/>
                <a:cs typeface="Times New Roman" pitchFamily="18" charset="0"/>
              </a:rPr>
              <a:t>the memory address space contains 1M consecutive byte addresses in the range 00000H, through FFFFFH; and the I/O address space contains 64K consecutive byte addresses in the range 0000H through FFFFH.</a:t>
            </a:r>
            <a:endParaRPr lang="en-US"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spTree>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endParaRPr lang="en-IN" sz="3600" dirty="0">
              <a:latin typeface="Times New Roman" pitchFamily="18" charset="0"/>
              <a:cs typeface="Times New Roman" pitchFamily="18" charset="0"/>
            </a:endParaRPr>
          </a:p>
        </p:txBody>
      </p:sp>
      <p:sp>
        <p:nvSpPr>
          <p:cNvPr id="3" name="Content Placeholder 2"/>
          <p:cNvSpPr>
            <a:spLocks noGrp="1"/>
          </p:cNvSpPr>
          <p:nvPr>
            <p:ph idx="1"/>
          </p:nvPr>
        </p:nvSpPr>
        <p:spPr>
          <a:xfrm>
            <a:off x="152400" y="685800"/>
            <a:ext cx="8915400" cy="4419600"/>
          </a:xfrm>
        </p:spPr>
        <p:txBody>
          <a:bodyPr/>
          <a:lstStyle/>
          <a:p>
            <a:r>
              <a:rPr lang="en-US" sz="2400" b="1" dirty="0" smtClean="0">
                <a:latin typeface="Times New Roman" pitchFamily="18" charset="0"/>
                <a:cs typeface="Times New Roman" pitchFamily="18" charset="0"/>
              </a:rPr>
              <a:t>General algorithm for ADC interfacing contains the following steps: </a:t>
            </a:r>
          </a:p>
          <a:p>
            <a:pPr marL="688975" lvl="1" indent="-231775">
              <a:buClrTx/>
              <a:buFont typeface="+mj-lt"/>
              <a:buAutoNum type="arabicPeriod"/>
            </a:pPr>
            <a:r>
              <a:rPr lang="en-US" sz="2000" dirty="0" smtClean="0">
                <a:latin typeface="Times New Roman" pitchFamily="18" charset="0"/>
                <a:cs typeface="Times New Roman" pitchFamily="18" charset="0"/>
              </a:rPr>
              <a:t>Ensure the stability of analog input, applied to the ADC. </a:t>
            </a:r>
          </a:p>
          <a:p>
            <a:pPr marL="688975" lvl="1" indent="-231775">
              <a:buClrTx/>
              <a:buFont typeface="+mj-lt"/>
              <a:buAutoNum type="arabicPeriod"/>
            </a:pPr>
            <a:r>
              <a:rPr lang="en-US" sz="2000" dirty="0" smtClean="0">
                <a:latin typeface="Times New Roman" pitchFamily="18" charset="0"/>
                <a:cs typeface="Times New Roman" pitchFamily="18" charset="0"/>
              </a:rPr>
              <a:t>Issue start of conversion(SOC) pulse to ADC </a:t>
            </a:r>
          </a:p>
          <a:p>
            <a:pPr marL="688975" lvl="1" indent="-231775">
              <a:buClrTx/>
              <a:buFont typeface="+mj-lt"/>
              <a:buAutoNum type="arabicPeriod"/>
            </a:pPr>
            <a:r>
              <a:rPr lang="en-US" sz="2000" dirty="0" smtClean="0">
                <a:latin typeface="Times New Roman" pitchFamily="18" charset="0"/>
                <a:cs typeface="Times New Roman" pitchFamily="18" charset="0"/>
              </a:rPr>
              <a:t>Read end of conversion(EOC) signal to mark the end of conversion processes. </a:t>
            </a:r>
          </a:p>
          <a:p>
            <a:pPr marL="688975" lvl="1" indent="-231775">
              <a:buClrTx/>
              <a:buFont typeface="+mj-lt"/>
              <a:buAutoNum type="arabicPeriod"/>
            </a:pPr>
            <a:r>
              <a:rPr lang="en-US" sz="2000" dirty="0" smtClean="0">
                <a:latin typeface="Times New Roman" pitchFamily="18" charset="0"/>
                <a:cs typeface="Times New Roman" pitchFamily="18" charset="0"/>
              </a:rPr>
              <a:t>Read digital data output of the ADC as equivalent digital output. </a:t>
            </a:r>
          </a:p>
          <a:p>
            <a:r>
              <a:rPr lang="en-US" sz="2400" dirty="0" smtClean="0">
                <a:latin typeface="Times New Roman" pitchFamily="18" charset="0"/>
                <a:cs typeface="Times New Roman" pitchFamily="18" charset="0"/>
              </a:rPr>
              <a:t>It may be noted that Analog input voltage must be constant at the input of the ADC right from the start of conversion till the end of the conversion to get correct results. This may be ensured by a </a:t>
            </a:r>
            <a:r>
              <a:rPr lang="en-US" sz="2400" u="sng" dirty="0" smtClean="0">
                <a:latin typeface="Times New Roman" pitchFamily="18" charset="0"/>
                <a:cs typeface="Times New Roman" pitchFamily="18" charset="0"/>
              </a:rPr>
              <a:t>sample and hold circuit </a:t>
            </a:r>
            <a:r>
              <a:rPr lang="en-US" sz="2400" dirty="0" smtClean="0">
                <a:latin typeface="Times New Roman" pitchFamily="18" charset="0"/>
                <a:cs typeface="Times New Roman" pitchFamily="18" charset="0"/>
              </a:rPr>
              <a:t>which samples the analog signal and holds it constant for a specific time duration. The microprocessor may issue a hold signal to the sample and hold circuit. </a:t>
            </a:r>
          </a:p>
          <a:p>
            <a:r>
              <a:rPr lang="en-US" sz="2400" dirty="0" smtClean="0">
                <a:latin typeface="Times New Roman" pitchFamily="18" charset="0"/>
                <a:cs typeface="Times New Roman" pitchFamily="18" charset="0"/>
              </a:rPr>
              <a:t>If the applied input changes before the complete conversion process is over, the digital equivalent of the analog input calculated by the ADC may not be correct.</a:t>
            </a:r>
            <a:endParaRPr lang="en-US" sz="2000" dirty="0" smtClean="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pPr algn="ctr"/>
            <a:r>
              <a:rPr lang="en-US" sz="4000" b="1" i="1" dirty="0" smtClean="0">
                <a:latin typeface="Times New Roman" pitchFamily="18" charset="0"/>
                <a:cs typeface="Times New Roman" pitchFamily="18" charset="0"/>
              </a:rPr>
              <a:t>ADC 0808/0809</a:t>
            </a:r>
            <a:endParaRPr lang="en-IN" sz="40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19200"/>
            <a:ext cx="8229600" cy="4648200"/>
          </a:xfrm>
        </p:spPr>
        <p:txBody>
          <a:bodyPr/>
          <a:lstStyle/>
          <a:p>
            <a:r>
              <a:rPr lang="en-US" sz="2000" dirty="0" smtClean="0">
                <a:latin typeface="Times New Roman" pitchFamily="18" charset="0"/>
                <a:cs typeface="Times New Roman" pitchFamily="18" charset="0"/>
              </a:rPr>
              <a:t>The analog to digital converter chips 0808 and 0809 are 8-bit CMOS, successive approximation converters. This technique is one of the fast techniques for analog to digital conversion. The conversion delay is 100μs at a clock frequency of 640 KHz, which is quite low as compared to other converters. These converters do not need any external zero or full scale adjustments as they are already taken care of by internal circuits. </a:t>
            </a:r>
          </a:p>
          <a:p>
            <a:r>
              <a:rPr lang="en-US" sz="2000" dirty="0" smtClean="0">
                <a:latin typeface="Times New Roman" pitchFamily="18" charset="0"/>
                <a:cs typeface="Times New Roman" pitchFamily="18" charset="0"/>
              </a:rPr>
              <a:t>These converters internally have a 3:8 analog multiplexer so that at a time eight different analog conversion by using address lines - ADD A, ADD B, ADD C. Using these address inputs, multichannel data acquisition system can be designed using a single ADC. </a:t>
            </a:r>
          </a:p>
          <a:p>
            <a:r>
              <a:rPr lang="en-US" sz="2000" dirty="0" smtClean="0">
                <a:latin typeface="Times New Roman" pitchFamily="18" charset="0"/>
                <a:cs typeface="Times New Roman" pitchFamily="18" charset="0"/>
              </a:rPr>
              <a:t>The CPU may drive these lines using output port lines in case of multichannel applications. In case of single input applications, these may be hardwired to select the proper input. </a:t>
            </a:r>
          </a:p>
          <a:p>
            <a:r>
              <a:rPr lang="en-US" sz="2000" dirty="0" smtClean="0">
                <a:latin typeface="Times New Roman" pitchFamily="18" charset="0"/>
                <a:cs typeface="Times New Roman" pitchFamily="18" charset="0"/>
              </a:rPr>
              <a:t>There are unipolar analog to digital converters, i.e. they are able to convert only positive analog input voltage to their digital equivalent. These chips do no contain any internal sample and hold circuit </a:t>
            </a:r>
            <a:endParaRPr lang="en-IN" sz="2000"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pPr algn="ctr"/>
            <a:r>
              <a:rPr lang="en-US" sz="3600" b="1" dirty="0" smtClean="0">
                <a:latin typeface="Times New Roman" pitchFamily="18" charset="0"/>
                <a:cs typeface="Times New Roman" pitchFamily="18" charset="0"/>
              </a:rPr>
              <a:t>Block Diagram of ADC 0808/0809:</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447800"/>
            <a:ext cx="8229600" cy="4419600"/>
          </a:xfrm>
        </p:spPr>
        <p:txBody>
          <a:bodyPr/>
          <a:lstStyle/>
          <a:p>
            <a:r>
              <a:rPr lang="en-US" sz="2400" dirty="0" smtClean="0">
                <a:latin typeface="Times New Roman" pitchFamily="18" charset="0"/>
                <a:cs typeface="Times New Roman" pitchFamily="18" charset="0"/>
              </a:rPr>
              <a:t>This converter internally has a 3:8 analog multiplexer, so that at a time 8 different analog inputs can be connected to the chips.</a:t>
            </a:r>
          </a:p>
          <a:p>
            <a:r>
              <a:rPr lang="en-US" sz="2400" dirty="0" smtClean="0">
                <a:latin typeface="Times New Roman" pitchFamily="18" charset="0"/>
                <a:cs typeface="Times New Roman" pitchFamily="18" charset="0"/>
              </a:rPr>
              <a:t>Out of these 8 inputs only one can be selected for conversion by using 3 address lines A, B, C.</a:t>
            </a:r>
          </a:p>
          <a:p>
            <a:r>
              <a:rPr lang="en-US" sz="2400" dirty="0" smtClean="0">
                <a:latin typeface="Times New Roman" pitchFamily="18" charset="0"/>
                <a:cs typeface="Times New Roman" pitchFamily="18" charset="0"/>
              </a:rPr>
              <a:t>The CPU may drive these lines using output port lines in case of multichannel  applications.</a:t>
            </a:r>
          </a:p>
          <a:p>
            <a:r>
              <a:rPr lang="en-US" sz="2400" dirty="0" smtClean="0">
                <a:latin typeface="Times New Roman" pitchFamily="18" charset="0"/>
                <a:cs typeface="Times New Roman" pitchFamily="18" charset="0"/>
              </a:rPr>
              <a:t>In case of single input applications these may be hardwired to select the proper input.</a:t>
            </a:r>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pPr algn="ctr"/>
            <a:r>
              <a:rPr lang="en-US" sz="3600" b="1" dirty="0" smtClean="0">
                <a:latin typeface="Times New Roman" pitchFamily="18" charset="0"/>
                <a:cs typeface="Times New Roman" pitchFamily="18" charset="0"/>
              </a:rPr>
              <a:t>Block Diagram of ADC 0808/0809:</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447800"/>
            <a:ext cx="8229600" cy="4419600"/>
          </a:xfrm>
        </p:spPr>
        <p:txBody>
          <a:bodyPr/>
          <a:lstStyle/>
          <a:p>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pic>
        <p:nvPicPr>
          <p:cNvPr id="41987" name="Picture 3"/>
          <p:cNvPicPr>
            <a:picLocks noChangeAspect="1" noChangeArrowheads="1"/>
          </p:cNvPicPr>
          <p:nvPr/>
        </p:nvPicPr>
        <p:blipFill>
          <a:blip r:embed="rId2" cstate="print"/>
          <a:srcRect/>
          <a:stretch>
            <a:fillRect/>
          </a:stretch>
        </p:blipFill>
        <p:spPr bwMode="auto">
          <a:xfrm>
            <a:off x="104775" y="1219200"/>
            <a:ext cx="8886825" cy="48387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pPr algn="ctr"/>
            <a:r>
              <a:rPr lang="en-US" sz="3600" b="1" dirty="0" smtClean="0">
                <a:latin typeface="Times New Roman" pitchFamily="18" charset="0"/>
                <a:cs typeface="Times New Roman" pitchFamily="18" charset="0"/>
              </a:rPr>
              <a:t>Pin Diagram of ADC 0808/0809:</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447800"/>
            <a:ext cx="8229600" cy="4419600"/>
          </a:xfrm>
        </p:spPr>
        <p:txBody>
          <a:bodyPr/>
          <a:lstStyle/>
          <a:p>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pic>
        <p:nvPicPr>
          <p:cNvPr id="43011" name="Picture 3"/>
          <p:cNvPicPr>
            <a:picLocks noChangeAspect="1" noChangeArrowheads="1"/>
          </p:cNvPicPr>
          <p:nvPr/>
        </p:nvPicPr>
        <p:blipFill>
          <a:blip r:embed="rId2" cstate="print"/>
          <a:srcRect/>
          <a:stretch>
            <a:fillRect/>
          </a:stretch>
        </p:blipFill>
        <p:spPr bwMode="auto">
          <a:xfrm>
            <a:off x="133350" y="1395413"/>
            <a:ext cx="8877300" cy="4624387"/>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pPr algn="ctr"/>
            <a:endParaRPr lang="en-US" sz="4000" dirty="0"/>
          </a:p>
        </p:txBody>
      </p:sp>
      <p:sp>
        <p:nvSpPr>
          <p:cNvPr id="3" name="Content Placeholder 2"/>
          <p:cNvSpPr>
            <a:spLocks noGrp="1"/>
          </p:cNvSpPr>
          <p:nvPr>
            <p:ph idx="1"/>
          </p:nvPr>
        </p:nvSpPr>
        <p:spPr>
          <a:xfrm>
            <a:off x="457200" y="1447800"/>
            <a:ext cx="8229600" cy="4419600"/>
          </a:xfrm>
        </p:spPr>
        <p:txBody>
          <a:bodyPr/>
          <a:lstStyle/>
          <a:p>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pic>
        <p:nvPicPr>
          <p:cNvPr id="44035" name="Picture 3"/>
          <p:cNvPicPr>
            <a:picLocks noChangeAspect="1" noChangeArrowheads="1"/>
          </p:cNvPicPr>
          <p:nvPr/>
        </p:nvPicPr>
        <p:blipFill>
          <a:blip r:embed="rId2" cstate="print"/>
          <a:srcRect/>
          <a:stretch>
            <a:fillRect/>
          </a:stretch>
        </p:blipFill>
        <p:spPr bwMode="auto">
          <a:xfrm>
            <a:off x="737062" y="1333500"/>
            <a:ext cx="7568738" cy="481249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838200"/>
          </a:xfrm>
        </p:spPr>
        <p:txBody>
          <a:bodyPr/>
          <a:lstStyle/>
          <a:p>
            <a:pPr algn="ctr"/>
            <a:r>
              <a:rPr lang="en-US" sz="3600" b="1" dirty="0" smtClean="0">
                <a:latin typeface="Times New Roman" pitchFamily="18" charset="0"/>
                <a:cs typeface="Times New Roman" pitchFamily="18" charset="0"/>
              </a:rPr>
              <a:t>Interfacing b/w ADC to Microprocessor</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447800"/>
            <a:ext cx="8229600" cy="4419600"/>
          </a:xfrm>
        </p:spPr>
        <p:txBody>
          <a:bodyPr/>
          <a:lstStyle/>
          <a:p>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pic>
        <p:nvPicPr>
          <p:cNvPr id="45058" name="Picture 2"/>
          <p:cNvPicPr>
            <a:picLocks noChangeAspect="1" noChangeArrowheads="1"/>
          </p:cNvPicPr>
          <p:nvPr/>
        </p:nvPicPr>
        <p:blipFill>
          <a:blip r:embed="rId2" cstate="print"/>
          <a:srcRect/>
          <a:stretch>
            <a:fillRect/>
          </a:stretch>
        </p:blipFill>
        <p:spPr bwMode="auto">
          <a:xfrm>
            <a:off x="762000" y="1447800"/>
            <a:ext cx="7686675" cy="45720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09600"/>
          </a:xfrm>
        </p:spPr>
        <p:txBody>
          <a:bodyPr/>
          <a:lstStyle/>
          <a:p>
            <a:pPr algn="ctr"/>
            <a:r>
              <a:rPr lang="en-US" sz="3600" b="1" dirty="0" smtClean="0">
                <a:latin typeface="Times New Roman" pitchFamily="18" charset="0"/>
                <a:cs typeface="Times New Roman" pitchFamily="18" charset="0"/>
              </a:rPr>
              <a:t>Interfacing b/w ADC to Microprocessor</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143000"/>
            <a:ext cx="8686800" cy="4724400"/>
          </a:xfrm>
        </p:spPr>
        <p:txBody>
          <a:bodyPr/>
          <a:lstStyle/>
          <a:p>
            <a:r>
              <a:rPr lang="en-US" sz="2400" dirty="0" smtClean="0">
                <a:latin typeface="Times New Roman" pitchFamily="18" charset="0"/>
                <a:cs typeface="Times New Roman" pitchFamily="18" charset="0"/>
              </a:rPr>
              <a:t>Example: </a:t>
            </a:r>
          </a:p>
          <a:p>
            <a:pPr lvl="1"/>
            <a:r>
              <a:rPr lang="en-US" sz="2000" dirty="0" smtClean="0">
                <a:latin typeface="Times New Roman" pitchFamily="18" charset="0"/>
                <a:cs typeface="Times New Roman" pitchFamily="18" charset="0"/>
              </a:rPr>
              <a:t>Interface ADC 0808 with 8086 using 8255 ports. Use Port A of 8255 for transferring digital data output of ADC to the CPU &amp; Port C for control signals. Assume that an analog input is present at I/P2 of the ADC and a clock input of suitable frequency is available for ADC. Draw the schematic &amp; timing diagram of different signals of ADC0808.</a:t>
            </a:r>
          </a:p>
          <a:p>
            <a:r>
              <a:rPr lang="en-US" sz="2400" dirty="0" smtClean="0">
                <a:latin typeface="Times New Roman" pitchFamily="18" charset="0"/>
                <a:cs typeface="Times New Roman" pitchFamily="18" charset="0"/>
              </a:rPr>
              <a:t>Solution:-</a:t>
            </a:r>
          </a:p>
          <a:p>
            <a:pPr lvl="1"/>
            <a:r>
              <a:rPr lang="en-US" sz="1800" dirty="0" smtClean="0">
                <a:latin typeface="Times New Roman" pitchFamily="18" charset="0"/>
                <a:cs typeface="Times New Roman" pitchFamily="18" charset="0"/>
              </a:rPr>
              <a:t>The analog input I/P2 is used &amp; therefore address pins A,B,C should be 0,1,0 respectively to select I/P2.</a:t>
            </a:r>
          </a:p>
          <a:p>
            <a:pPr lvl="1"/>
            <a:r>
              <a:rPr lang="en-US" sz="1800" dirty="0" smtClean="0">
                <a:latin typeface="Times New Roman" pitchFamily="18" charset="0"/>
                <a:cs typeface="Times New Roman" pitchFamily="18" charset="0"/>
              </a:rPr>
              <a:t>The OE (Output latch Enable) &amp; ALE pins are already kept at +5v to select the ADC and enable the outputs.</a:t>
            </a:r>
          </a:p>
          <a:p>
            <a:pPr lvl="1"/>
            <a:r>
              <a:rPr lang="en-US" sz="1800" dirty="0" smtClean="0">
                <a:latin typeface="Times New Roman" pitchFamily="18" charset="0"/>
                <a:cs typeface="Times New Roman" pitchFamily="18" charset="0"/>
              </a:rPr>
              <a:t>Port C upper acts as the input port to receive the EOC signal while Port C lower acts as the output port to send SOC to ADC.</a:t>
            </a:r>
          </a:p>
          <a:p>
            <a:pPr lvl="1"/>
            <a:r>
              <a:rPr lang="en-US" sz="1800" dirty="0" smtClean="0">
                <a:latin typeface="Times New Roman" pitchFamily="18" charset="0"/>
                <a:cs typeface="Times New Roman" pitchFamily="18" charset="0"/>
              </a:rPr>
              <a:t>Port A acts as a 8-bit input data port to receive the digital data output from the ADC.</a:t>
            </a:r>
          </a:p>
          <a:p>
            <a:pPr lvl="1"/>
            <a:r>
              <a:rPr lang="en-US" sz="1800" dirty="0" smtClean="0">
                <a:latin typeface="Times New Roman" pitchFamily="18" charset="0"/>
                <a:cs typeface="Times New Roman" pitchFamily="18" charset="0"/>
              </a:rPr>
              <a:t>The 8255 control word is written as follows: </a:t>
            </a:r>
          </a:p>
          <a:p>
            <a:pPr lvl="1">
              <a:buNone/>
            </a:pPr>
            <a:r>
              <a:rPr lang="en-US" sz="1800" dirty="0" smtClean="0">
                <a:latin typeface="Times New Roman" pitchFamily="18" charset="0"/>
                <a:cs typeface="Times New Roman" pitchFamily="18" charset="0"/>
              </a:rPr>
              <a:t>					D7 D6 D5 D4 D3 D2 D1 D0 Control word</a:t>
            </a:r>
          </a:p>
          <a:p>
            <a:pPr lvl="1">
              <a:buNone/>
            </a:pPr>
            <a:r>
              <a:rPr lang="en-US" sz="1800" dirty="0" smtClean="0">
                <a:latin typeface="Times New Roman" pitchFamily="18" charset="0"/>
                <a:cs typeface="Times New Roman" pitchFamily="18" charset="0"/>
              </a:rPr>
              <a:t>					 1    0    0    1    1   0     0    0  = 98H</a:t>
            </a:r>
            <a:endParaRPr lang="en-US" sz="3200" dirty="0">
              <a:latin typeface="Times New Roman" pitchFamily="18" charset="0"/>
              <a:cs typeface="Times New Roman" pitchFamily="18" charset="0"/>
            </a:endParaRPr>
          </a:p>
        </p:txBody>
      </p:sp>
      <p:sp>
        <p:nvSpPr>
          <p:cNvPr id="4" name="Footer Placeholder 3"/>
          <p:cNvSpPr>
            <a:spLocks noGrp="1"/>
          </p:cNvSpPr>
          <p:nvPr>
            <p:ph type="ftr" sz="quarter" idx="10"/>
          </p:nvPr>
        </p:nvSpPr>
        <p:spPr>
          <a:xfrm>
            <a:off x="457200" y="6248400"/>
            <a:ext cx="2819400" cy="457200"/>
          </a:xfrm>
        </p:spPr>
        <p:txBody>
          <a:bodyPr/>
          <a:lstStyle/>
          <a:p>
            <a:r>
              <a:rPr lang="en-US" dirty="0" smtClean="0"/>
              <a:t>Prepared by M. Mahesh </a:t>
            </a:r>
            <a:r>
              <a:rPr lang="en-US" dirty="0" err="1" smtClean="0"/>
              <a:t>Babu</a:t>
            </a:r>
            <a:r>
              <a:rPr lang="en-US" dirty="0" smtClean="0"/>
              <a:t>  Assistant-Professor.</a:t>
            </a:r>
            <a:endParaRPr lang="en-US" dirty="0"/>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838200"/>
          </a:xfrm>
        </p:spPr>
        <p:txBody>
          <a:bodyPr/>
          <a:lstStyle/>
          <a:p>
            <a:pPr algn="ctr"/>
            <a:r>
              <a:rPr lang="en-US" sz="3600" b="1" dirty="0" smtClean="0">
                <a:latin typeface="Times New Roman" pitchFamily="18" charset="0"/>
                <a:cs typeface="Times New Roman" pitchFamily="18" charset="0"/>
              </a:rPr>
              <a:t>Interfacing b/w ADC to Microprocessor</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447800"/>
            <a:ext cx="8229600" cy="4419600"/>
          </a:xfrm>
        </p:spPr>
        <p:txBody>
          <a:bodyPr/>
          <a:lstStyle/>
          <a:p>
            <a:r>
              <a:rPr lang="en-US" sz="2000" b="1" dirty="0" smtClean="0">
                <a:latin typeface="Times New Roman" pitchFamily="18" charset="0"/>
                <a:cs typeface="Times New Roman" pitchFamily="18" charset="0"/>
              </a:rPr>
              <a:t>The required ALP is as follows: </a:t>
            </a:r>
          </a:p>
          <a:p>
            <a:pPr>
              <a:buNone/>
            </a:pPr>
            <a:r>
              <a:rPr lang="en-US" sz="2000" dirty="0" smtClean="0">
                <a:latin typeface="Times New Roman" pitchFamily="18" charset="0"/>
                <a:cs typeface="Times New Roman" pitchFamily="18" charset="0"/>
              </a:rPr>
              <a:t>		MOV AL, 98 H 		; Initialization of 8255</a:t>
            </a:r>
          </a:p>
          <a:p>
            <a:pPr>
              <a:buNone/>
            </a:pPr>
            <a:r>
              <a:rPr lang="en-US" sz="2000" dirty="0" smtClean="0">
                <a:latin typeface="Times New Roman" pitchFamily="18" charset="0"/>
                <a:cs typeface="Times New Roman" pitchFamily="18" charset="0"/>
              </a:rPr>
              <a:t>		OUT CWR, AL		; .</a:t>
            </a:r>
          </a:p>
          <a:p>
            <a:pPr>
              <a:buNone/>
            </a:pPr>
            <a:r>
              <a:rPr lang="pt-BR" sz="2000" dirty="0" smtClean="0">
                <a:latin typeface="Times New Roman" pitchFamily="18" charset="0"/>
                <a:cs typeface="Times New Roman" pitchFamily="18" charset="0"/>
              </a:rPr>
              <a:t>		MOV AL, 02 H 		; Select I/P 2 as analog</a:t>
            </a:r>
          </a:p>
          <a:p>
            <a:pPr>
              <a:buNone/>
            </a:pPr>
            <a:r>
              <a:rPr lang="en-US" sz="2000" dirty="0" smtClean="0">
                <a:latin typeface="Times New Roman" pitchFamily="18" charset="0"/>
                <a:cs typeface="Times New Roman" pitchFamily="18" charset="0"/>
              </a:rPr>
              <a:t>		OUT Port B, AL 		; input.</a:t>
            </a:r>
          </a:p>
          <a:p>
            <a:pPr>
              <a:buNone/>
            </a:pPr>
            <a:r>
              <a:rPr lang="en-US" sz="2000" dirty="0" smtClean="0">
                <a:latin typeface="Times New Roman" pitchFamily="18" charset="0"/>
                <a:cs typeface="Times New Roman" pitchFamily="18" charset="0"/>
              </a:rPr>
              <a:t>		MOV AL,00H 		; Give start of conversion</a:t>
            </a:r>
          </a:p>
          <a:p>
            <a:pPr>
              <a:buNone/>
            </a:pPr>
            <a:r>
              <a:rPr lang="en-US" sz="2000" dirty="0" smtClean="0">
                <a:latin typeface="Times New Roman" pitchFamily="18" charset="0"/>
                <a:cs typeface="Times New Roman" pitchFamily="18" charset="0"/>
              </a:rPr>
              <a:t>		OUT Port C,AL 		; pulse to the ADC</a:t>
            </a:r>
          </a:p>
          <a:p>
            <a:pPr>
              <a:buNone/>
            </a:pPr>
            <a:r>
              <a:rPr lang="en-US" sz="2000" dirty="0" smtClean="0">
                <a:latin typeface="Times New Roman" pitchFamily="18" charset="0"/>
                <a:cs typeface="Times New Roman" pitchFamily="18" charset="0"/>
              </a:rPr>
              <a:t>		MOV AL,01H</a:t>
            </a:r>
          </a:p>
          <a:p>
            <a:pPr>
              <a:buNone/>
            </a:pPr>
            <a:r>
              <a:rPr lang="en-US" sz="2000" dirty="0" smtClean="0">
                <a:latin typeface="Times New Roman" pitchFamily="18" charset="0"/>
                <a:cs typeface="Times New Roman" pitchFamily="18" charset="0"/>
              </a:rPr>
              <a:t>		OUT Port C,AL</a:t>
            </a:r>
          </a:p>
          <a:p>
            <a:pPr>
              <a:buNone/>
            </a:pPr>
            <a:r>
              <a:rPr lang="en-US" sz="2000" dirty="0" smtClean="0">
                <a:latin typeface="Times New Roman" pitchFamily="18" charset="0"/>
                <a:cs typeface="Times New Roman" pitchFamily="18" charset="0"/>
              </a:rPr>
              <a:t>Wait: 	IN AL, </a:t>
            </a:r>
            <a:r>
              <a:rPr lang="en-US" sz="2000" dirty="0" err="1" smtClean="0">
                <a:latin typeface="Times New Roman" pitchFamily="18" charset="0"/>
                <a:cs typeface="Times New Roman" pitchFamily="18" charset="0"/>
              </a:rPr>
              <a:t>PortC</a:t>
            </a:r>
            <a:r>
              <a:rPr lang="en-US" sz="2000" dirty="0" smtClean="0">
                <a:latin typeface="Times New Roman" pitchFamily="18" charset="0"/>
                <a:cs typeface="Times New Roman" pitchFamily="18" charset="0"/>
              </a:rPr>
              <a:t> 		; Check for EOC by</a:t>
            </a:r>
          </a:p>
          <a:p>
            <a:pPr>
              <a:buNone/>
            </a:pPr>
            <a:r>
              <a:rPr lang="en-US" sz="2000" dirty="0" smtClean="0">
                <a:latin typeface="Times New Roman" pitchFamily="18" charset="0"/>
                <a:cs typeface="Times New Roman" pitchFamily="18" charset="0"/>
              </a:rPr>
              <a:t>		RCR 		; reading port C upper and rotate through carry</a:t>
            </a:r>
          </a:p>
          <a:p>
            <a:pPr>
              <a:buNone/>
            </a:pPr>
            <a:r>
              <a:rPr lang="en-US" sz="2000" dirty="0" smtClean="0">
                <a:latin typeface="Times New Roman" pitchFamily="18" charset="0"/>
                <a:cs typeface="Times New Roman" pitchFamily="18" charset="0"/>
              </a:rPr>
              <a:t>		JNC Wait</a:t>
            </a:r>
          </a:p>
          <a:p>
            <a:pPr>
              <a:buNone/>
            </a:pPr>
            <a:r>
              <a:rPr lang="en-US" sz="2000" dirty="0" smtClean="0">
                <a:latin typeface="Times New Roman" pitchFamily="18" charset="0"/>
                <a:cs typeface="Times New Roman" pitchFamily="18" charset="0"/>
              </a:rPr>
              <a:t>		IN AL, </a:t>
            </a:r>
            <a:r>
              <a:rPr lang="en-US" sz="2000" dirty="0" err="1" smtClean="0">
                <a:latin typeface="Times New Roman" pitchFamily="18" charset="0"/>
                <a:cs typeface="Times New Roman" pitchFamily="18" charset="0"/>
              </a:rPr>
              <a:t>PortA</a:t>
            </a:r>
            <a:r>
              <a:rPr lang="en-US" sz="2000" dirty="0" smtClean="0">
                <a:latin typeface="Times New Roman" pitchFamily="18" charset="0"/>
                <a:cs typeface="Times New Roman" pitchFamily="18" charset="0"/>
              </a:rPr>
              <a:t> 		; If EOC, read digital equivalent in AL</a:t>
            </a:r>
          </a:p>
          <a:p>
            <a:pPr>
              <a:buNone/>
            </a:pPr>
            <a:r>
              <a:rPr lang="en-US" sz="2000" dirty="0" smtClean="0">
                <a:latin typeface="Times New Roman" pitchFamily="18" charset="0"/>
                <a:cs typeface="Times New Roman" pitchFamily="18" charset="0"/>
              </a:rPr>
              <a:t>		HLT 	; Stop</a:t>
            </a:r>
            <a:endParaRPr lang="en-US" sz="2000"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09600"/>
          </a:xfrm>
        </p:spPr>
        <p:txBody>
          <a:bodyPr/>
          <a:lstStyle/>
          <a:p>
            <a:pPr algn="ctr"/>
            <a:r>
              <a:rPr lang="en-US" sz="4000" dirty="0" smtClean="0">
                <a:latin typeface="Times New Roman" pitchFamily="18" charset="0"/>
                <a:cs typeface="Times New Roman" pitchFamily="18" charset="0"/>
              </a:rPr>
              <a:t>Interfacing Digital To Analog Converters (DAC):</a:t>
            </a:r>
            <a:endParaRPr lang="en-US" sz="40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447800"/>
            <a:ext cx="8229600" cy="4419600"/>
          </a:xfrm>
        </p:spPr>
        <p:txBody>
          <a:bodyPr/>
          <a:lstStyle/>
          <a:p>
            <a:r>
              <a:rPr lang="en-US" sz="2800" dirty="0" smtClean="0">
                <a:latin typeface="Times New Roman" pitchFamily="18" charset="0"/>
                <a:cs typeface="Times New Roman" pitchFamily="18" charset="0"/>
              </a:rPr>
              <a:t>The digital to analog converters convert binary numbers into their analog equivalent voltages or currents. Several techniques are employed for digital to analog conversion.</a:t>
            </a:r>
          </a:p>
          <a:p>
            <a:pPr lvl="1">
              <a:lnSpc>
                <a:spcPct val="150000"/>
              </a:lnSpc>
              <a:buClrTx/>
              <a:buFont typeface="Wingdings" pitchFamily="2" charset="2"/>
              <a:buChar char="Ø"/>
            </a:pPr>
            <a:r>
              <a:rPr lang="en-US" sz="2400" dirty="0" smtClean="0">
                <a:latin typeface="Times New Roman" pitchFamily="18" charset="0"/>
                <a:cs typeface="Times New Roman" pitchFamily="18" charset="0"/>
              </a:rPr>
              <a:t>Weighted resistor network</a:t>
            </a:r>
          </a:p>
          <a:p>
            <a:pPr lvl="1">
              <a:lnSpc>
                <a:spcPct val="150000"/>
              </a:lnSpc>
              <a:buClrTx/>
              <a:buFont typeface="Wingdings" pitchFamily="2" charset="2"/>
              <a:buChar char="Ø"/>
            </a:pPr>
            <a:r>
              <a:rPr lang="en-US" sz="2400" dirty="0" smtClean="0">
                <a:latin typeface="Times New Roman" pitchFamily="18" charset="0"/>
                <a:cs typeface="Times New Roman" pitchFamily="18" charset="0"/>
              </a:rPr>
              <a:t>R-2R ladder network</a:t>
            </a:r>
          </a:p>
        </p:txBody>
      </p:sp>
      <p:sp>
        <p:nvSpPr>
          <p:cNvPr id="4" name="Footer Placeholder 3"/>
          <p:cNvSpPr>
            <a:spLocks noGrp="1"/>
          </p:cNvSpPr>
          <p:nvPr>
            <p:ph type="ftr" sz="quarter" idx="10"/>
          </p:nvPr>
        </p:nvSpPr>
        <p:spPr/>
        <p:txBody>
          <a:bodyPr/>
          <a:lstStyle/>
          <a:p>
            <a:r>
              <a:rPr lang="en-US" smtClean="0"/>
              <a:t>Prepared by M. Mahesh Babu  Assistant-Professor.</a:t>
            </a:r>
            <a:endParaRPr lang="en-US"/>
          </a:p>
        </p:txBody>
      </p:sp>
    </p:spTree>
  </p:cSld>
  <p:clrMapOvr>
    <a:masterClrMapping/>
  </p:clrMapOvr>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5">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1_Equity">
      <a:majorFont>
        <a:latin typeface=""/>
        <a:ea typeface=""/>
        <a:cs typeface=""/>
      </a:majorFont>
      <a:minorFont>
        <a:latin typeface=""/>
        <a:ea typeface=""/>
        <a:cs typeface=""/>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Theme5</Template>
  <TotalTime>3438</TotalTime>
  <Words>7799</Words>
  <Application>Microsoft Office PowerPoint</Application>
  <PresentationFormat>On-screen Show (4:3)</PresentationFormat>
  <Paragraphs>809</Paragraphs>
  <Slides>122</Slides>
  <Notes>9</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122</vt:i4>
      </vt:variant>
    </vt:vector>
  </HeadingPairs>
  <TitlesOfParts>
    <vt:vector size="125" baseType="lpstr">
      <vt:lpstr>Theme5</vt:lpstr>
      <vt:lpstr>1_Equity</vt:lpstr>
      <vt:lpstr>Worksheet</vt:lpstr>
      <vt:lpstr>Input/output – I/O Interface  to 8086</vt:lpstr>
      <vt:lpstr>Microprocessor-Based Systems  </vt:lpstr>
      <vt:lpstr>Slide 3</vt:lpstr>
      <vt:lpstr>Microprocessor Architecture</vt:lpstr>
      <vt:lpstr>Primary function of MPU</vt:lpstr>
      <vt:lpstr>Slide 6</vt:lpstr>
      <vt:lpstr>Slide 7</vt:lpstr>
      <vt:lpstr>Memory mapped I/O</vt:lpstr>
      <vt:lpstr>Isolated Input/Output:</vt:lpstr>
      <vt:lpstr>Slide 10</vt:lpstr>
      <vt:lpstr>Memory-Mapped Input/Output</vt:lpstr>
      <vt:lpstr>Memory-Mapped I/O</vt:lpstr>
      <vt:lpstr>Slide 13</vt:lpstr>
      <vt:lpstr>Difference between isolated I/O and memory-mapped I/O.</vt:lpstr>
      <vt:lpstr>Parallel I/O</vt:lpstr>
      <vt:lpstr>Modes of I/O Instructions</vt:lpstr>
      <vt:lpstr>80x86 I/O Instructions</vt:lpstr>
      <vt:lpstr>Ways to Drive Hardware Devices using Parallel Buses</vt:lpstr>
      <vt:lpstr>Slide 19</vt:lpstr>
      <vt:lpstr>I/O Device Speeds</vt:lpstr>
      <vt:lpstr>Three types of I/O Strategies</vt:lpstr>
      <vt:lpstr>Polled IO versus Interrupt Driven I/O</vt:lpstr>
      <vt:lpstr>Rate of Transmission</vt:lpstr>
      <vt:lpstr>Slide 24</vt:lpstr>
      <vt:lpstr>Comparison of transfer rates</vt:lpstr>
      <vt:lpstr>disadvantage of programmed I/O</vt:lpstr>
      <vt:lpstr>Interrupt Driver I/O</vt:lpstr>
      <vt:lpstr>Slide 28</vt:lpstr>
      <vt:lpstr>Direct Memory Access (DMA)</vt:lpstr>
      <vt:lpstr>Slide 30</vt:lpstr>
      <vt:lpstr>Slide 31</vt:lpstr>
      <vt:lpstr>block transfer DMA</vt:lpstr>
      <vt:lpstr>cycle stealing DMA</vt:lpstr>
      <vt:lpstr>interleaved DMA</vt:lpstr>
      <vt:lpstr>Peripheral Controllers</vt:lpstr>
      <vt:lpstr>8255A</vt:lpstr>
      <vt:lpstr>8255 PPI</vt:lpstr>
      <vt:lpstr>Features of 8255 PPI</vt:lpstr>
      <vt:lpstr>8255 PPI</vt:lpstr>
      <vt:lpstr>8255 PPI</vt:lpstr>
      <vt:lpstr>Block Diagram of 8255</vt:lpstr>
      <vt:lpstr>Slide 42</vt:lpstr>
      <vt:lpstr>Pin Configuration of 8255</vt:lpstr>
      <vt:lpstr>Interfacing 8255 to 8086</vt:lpstr>
      <vt:lpstr>8255 PPI</vt:lpstr>
      <vt:lpstr>8255 PPI</vt:lpstr>
      <vt:lpstr>8255 PPI</vt:lpstr>
      <vt:lpstr>8255 PPI</vt:lpstr>
      <vt:lpstr>Intel 8255 PPI</vt:lpstr>
      <vt:lpstr>Intel 8255 PPI</vt:lpstr>
      <vt:lpstr>8255 PPI</vt:lpstr>
      <vt:lpstr>8255 Control Word</vt:lpstr>
      <vt:lpstr>8255 PPI-Operation modes</vt:lpstr>
      <vt:lpstr>8255 PPI-Operation modes</vt:lpstr>
      <vt:lpstr>Slide 55</vt:lpstr>
      <vt:lpstr>Slide 56</vt:lpstr>
      <vt:lpstr>8255 PPI-Operation modes</vt:lpstr>
      <vt:lpstr>Slide 58</vt:lpstr>
      <vt:lpstr>Basic Mode Definitions and Bus Int</vt:lpstr>
      <vt:lpstr>8255 PPI Mode selection:</vt:lpstr>
      <vt:lpstr>8255 PPI -  Mode Definition Format</vt:lpstr>
      <vt:lpstr>8255 PPI</vt:lpstr>
      <vt:lpstr>8255 PPI - Bit Set/Reset mode</vt:lpstr>
      <vt:lpstr>8255 PPI - Mode 0 </vt:lpstr>
      <vt:lpstr>8255 PPI</vt:lpstr>
      <vt:lpstr>Mode 1 - Input</vt:lpstr>
      <vt:lpstr>Mode 1 Output</vt:lpstr>
      <vt:lpstr>Mode 1 -Input Control Signal Definition</vt:lpstr>
      <vt:lpstr>8255 PPI</vt:lpstr>
      <vt:lpstr>8255 PPI Output Control Signal Definition</vt:lpstr>
      <vt:lpstr>Slide 71</vt:lpstr>
      <vt:lpstr>MODE 2 (Strobed Bidirectional Bus I/O):</vt:lpstr>
      <vt:lpstr>Slide 73</vt:lpstr>
      <vt:lpstr>Mode 2 - Input Operations</vt:lpstr>
      <vt:lpstr>Mode 2 - Output Operations</vt:lpstr>
      <vt:lpstr>Slide 76</vt:lpstr>
      <vt:lpstr>8255 PPI Mode 0 interface to 8086</vt:lpstr>
      <vt:lpstr>Solution to Example:</vt:lpstr>
      <vt:lpstr>Slide 79</vt:lpstr>
      <vt:lpstr>  Seven-segment display Interface</vt:lpstr>
      <vt:lpstr>7-Segement Display</vt:lpstr>
      <vt:lpstr>7-Segement Display</vt:lpstr>
      <vt:lpstr>7-Segement Display</vt:lpstr>
      <vt:lpstr>Four-digit Seven-segment display interface to 8086 using 82C55 PPI</vt:lpstr>
      <vt:lpstr>Slide 85</vt:lpstr>
      <vt:lpstr>  Seven-segment display Interface</vt:lpstr>
      <vt:lpstr>Program:</vt:lpstr>
      <vt:lpstr>Interfacing analog to digital(ADC) data converters</vt:lpstr>
      <vt:lpstr>Interfacing analog to digital(ADC) data converters</vt:lpstr>
      <vt:lpstr>Slide 90</vt:lpstr>
      <vt:lpstr>ADC 0808/0809</vt:lpstr>
      <vt:lpstr>Block Diagram of ADC 0808/0809:</vt:lpstr>
      <vt:lpstr>Block Diagram of ADC 0808/0809:</vt:lpstr>
      <vt:lpstr>Pin Diagram of ADC 0808/0809:</vt:lpstr>
      <vt:lpstr>Slide 95</vt:lpstr>
      <vt:lpstr>Interfacing b/w ADC to Microprocessor</vt:lpstr>
      <vt:lpstr>Interfacing b/w ADC to Microprocessor</vt:lpstr>
      <vt:lpstr>Interfacing b/w ADC to Microprocessor</vt:lpstr>
      <vt:lpstr>Interfacing Digital To Analog Converters (DAC):</vt:lpstr>
      <vt:lpstr>Interfacing Digital To Analog Converter(DAC):</vt:lpstr>
      <vt:lpstr>DAC 0800 8-bit DAC</vt:lpstr>
      <vt:lpstr>Pin Diagram of DAC 0800:</vt:lpstr>
      <vt:lpstr>Interfacing of DAC0800 with 8086:</vt:lpstr>
      <vt:lpstr>Interfacing Digital To Analog Converter(DAC):</vt:lpstr>
      <vt:lpstr>Interfacing Digital To Analog Converter(DAC):</vt:lpstr>
      <vt:lpstr>Interfacing Digital To Analog Converter(DAC):</vt:lpstr>
      <vt:lpstr>Interfacing of AD 7523 with 8086</vt:lpstr>
      <vt:lpstr>Slide 108</vt:lpstr>
      <vt:lpstr>Operation of a Stepper Motor</vt:lpstr>
      <vt:lpstr>The stepper motor showing full-step operation: (a) 45° (b) 135° (c) 225° (d) 315°.</vt:lpstr>
      <vt:lpstr>Operation of a Stepper Motor</vt:lpstr>
      <vt:lpstr>Slide 112</vt:lpstr>
      <vt:lpstr>Internal Schematic of a Four Winding Stepper Motor</vt:lpstr>
      <vt:lpstr>Slide 114</vt:lpstr>
      <vt:lpstr>Slide 115</vt:lpstr>
      <vt:lpstr>Slide 116</vt:lpstr>
      <vt:lpstr>Assembly language program for stepper motor to rotate anticlockwise direction</vt:lpstr>
      <vt:lpstr>Assembly language program for stepper motor to rotate anticlockwise direction</vt:lpstr>
      <vt:lpstr>Interfacing a MP To Keyboard </vt:lpstr>
      <vt:lpstr>Interfacing a Microprocessor To Keyboard </vt:lpstr>
      <vt:lpstr>Interfacing a Microprocessor To Keyboard </vt:lpstr>
      <vt:lpstr>Keyboard Circuit Connections and Interfacing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Mahesh</dc:creator>
  <cp:lastModifiedBy>CLAB</cp:lastModifiedBy>
  <cp:revision>1177</cp:revision>
  <dcterms:created xsi:type="dcterms:W3CDTF">2006-08-16T00:00:00Z</dcterms:created>
  <dcterms:modified xsi:type="dcterms:W3CDTF">2019-02-22T07:48:33Z</dcterms:modified>
</cp:coreProperties>
</file>