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91"/>
  </p:notesMasterIdLst>
  <p:sldIdLst>
    <p:sldId id="258" r:id="rId3"/>
    <p:sldId id="509" r:id="rId4"/>
    <p:sldId id="342" r:id="rId5"/>
    <p:sldId id="510" r:id="rId6"/>
    <p:sldId id="511" r:id="rId7"/>
    <p:sldId id="343" r:id="rId8"/>
    <p:sldId id="519" r:id="rId9"/>
    <p:sldId id="539" r:id="rId10"/>
    <p:sldId id="515" r:id="rId11"/>
    <p:sldId id="516" r:id="rId12"/>
    <p:sldId id="517" r:id="rId13"/>
    <p:sldId id="520" r:id="rId14"/>
    <p:sldId id="518" r:id="rId15"/>
    <p:sldId id="521" r:id="rId16"/>
    <p:sldId id="512" r:id="rId17"/>
    <p:sldId id="513" r:id="rId18"/>
    <p:sldId id="514" r:id="rId19"/>
    <p:sldId id="522" r:id="rId20"/>
    <p:sldId id="523" r:id="rId21"/>
    <p:sldId id="524" r:id="rId22"/>
    <p:sldId id="525" r:id="rId23"/>
    <p:sldId id="526" r:id="rId24"/>
    <p:sldId id="537" r:id="rId25"/>
    <p:sldId id="538" r:id="rId26"/>
    <p:sldId id="536" r:id="rId27"/>
    <p:sldId id="529" r:id="rId28"/>
    <p:sldId id="527" r:id="rId29"/>
    <p:sldId id="528" r:id="rId30"/>
    <p:sldId id="530" r:id="rId31"/>
    <p:sldId id="531" r:id="rId32"/>
    <p:sldId id="532" r:id="rId33"/>
    <p:sldId id="535" r:id="rId34"/>
    <p:sldId id="534" r:id="rId35"/>
    <p:sldId id="533" r:id="rId36"/>
    <p:sldId id="540" r:id="rId37"/>
    <p:sldId id="541" r:id="rId38"/>
    <p:sldId id="544" r:id="rId39"/>
    <p:sldId id="545" r:id="rId40"/>
    <p:sldId id="547" r:id="rId41"/>
    <p:sldId id="549" r:id="rId42"/>
    <p:sldId id="556" r:id="rId43"/>
    <p:sldId id="550" r:id="rId44"/>
    <p:sldId id="578" r:id="rId45"/>
    <p:sldId id="573" r:id="rId46"/>
    <p:sldId id="574" r:id="rId47"/>
    <p:sldId id="569" r:id="rId48"/>
    <p:sldId id="570" r:id="rId49"/>
    <p:sldId id="571" r:id="rId50"/>
    <p:sldId id="576" r:id="rId51"/>
    <p:sldId id="575" r:id="rId52"/>
    <p:sldId id="566" r:id="rId53"/>
    <p:sldId id="577" r:id="rId54"/>
    <p:sldId id="580" r:id="rId55"/>
    <p:sldId id="581" r:id="rId56"/>
    <p:sldId id="582" r:id="rId57"/>
    <p:sldId id="579" r:id="rId58"/>
    <p:sldId id="568" r:id="rId59"/>
    <p:sldId id="567" r:id="rId60"/>
    <p:sldId id="558" r:id="rId61"/>
    <p:sldId id="559" r:id="rId62"/>
    <p:sldId id="560" r:id="rId63"/>
    <p:sldId id="561" r:id="rId64"/>
    <p:sldId id="551" r:id="rId65"/>
    <p:sldId id="597" r:id="rId66"/>
    <p:sldId id="583" r:id="rId67"/>
    <p:sldId id="584" r:id="rId68"/>
    <p:sldId id="596" r:id="rId69"/>
    <p:sldId id="585" r:id="rId70"/>
    <p:sldId id="586" r:id="rId71"/>
    <p:sldId id="587" r:id="rId72"/>
    <p:sldId id="595" r:id="rId73"/>
    <p:sldId id="588" r:id="rId74"/>
    <p:sldId id="598" r:id="rId75"/>
    <p:sldId id="589" r:id="rId76"/>
    <p:sldId id="599" r:id="rId77"/>
    <p:sldId id="592" r:id="rId78"/>
    <p:sldId id="591" r:id="rId79"/>
    <p:sldId id="593" r:id="rId80"/>
    <p:sldId id="552" r:id="rId81"/>
    <p:sldId id="553" r:id="rId82"/>
    <p:sldId id="554" r:id="rId83"/>
    <p:sldId id="555" r:id="rId84"/>
    <p:sldId id="543" r:id="rId85"/>
    <p:sldId id="542" r:id="rId86"/>
    <p:sldId id="378" r:id="rId87"/>
    <p:sldId id="381" r:id="rId88"/>
    <p:sldId id="548" r:id="rId89"/>
    <p:sldId id="56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FB41B-D068-43BE-BF8E-461C0896CFCD}" type="datetimeFigureOut">
              <a:rPr lang="en-US" smtClean="0"/>
              <a:pPr/>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0BF27-1F6E-498B-89BC-2012329FCA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80BF27-1F6E-498B-89BC-2012329FCAF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EC9B165-558B-400A-AD81-D30F7BC2BF5D}" type="slidenum">
              <a:rPr lang="en-US" altLang="en-US" smtClean="0"/>
              <a:pPr/>
              <a:t>2</a:t>
            </a:fld>
            <a:endParaRPr lang="en-US" altLang="en-US" smtClean="0"/>
          </a:p>
        </p:txBody>
      </p:sp>
      <p:sp>
        <p:nvSpPr>
          <p:cNvPr id="37891" name="Rectangle 2"/>
          <p:cNvSpPr>
            <a:spLocks noGrp="1" noRot="1" noChangeAspect="1" noChangeArrowheads="1" noTextEdit="1"/>
          </p:cNvSpPr>
          <p:nvPr>
            <p:ph type="sldImg"/>
          </p:nvPr>
        </p:nvSpPr>
        <p:spPr>
          <a:xfrm>
            <a:off x="1150938" y="692150"/>
            <a:ext cx="4556125" cy="3416300"/>
          </a:xfrm>
          <a:ln/>
        </p:spPr>
      </p:sp>
      <p:sp>
        <p:nvSpPr>
          <p:cNvPr id="3789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5C06F73-D455-43DB-BB2C-540BF050A592}" type="slidenum">
              <a:rPr lang="en-US" altLang="en-US" smtClean="0"/>
              <a:pPr/>
              <a:t>4</a:t>
            </a:fld>
            <a:endParaRPr lang="en-US" altLang="en-US" smtClean="0"/>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A4C1E3-6A9C-45C7-A0B9-6583AF313B6C}" type="slidenum">
              <a:rPr lang="ar-SA"/>
              <a:pPr>
                <a:defRPr/>
              </a:pPr>
              <a:t>51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044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044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1044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044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044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044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044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044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104464" name="Rectangle 16"/>
          <p:cNvSpPr>
            <a:spLocks noGrp="1" noChangeArrowheads="1"/>
          </p:cNvSpPr>
          <p:nvPr>
            <p:ph type="dt" sz="half" idx="2"/>
          </p:nvPr>
        </p:nvSpPr>
        <p:spPr>
          <a:xfrm>
            <a:off x="457200" y="6248400"/>
            <a:ext cx="2133600" cy="457200"/>
          </a:xfrm>
        </p:spPr>
        <p:txBody>
          <a:bodyPr/>
          <a:lstStyle>
            <a:lvl1pPr>
              <a:defRPr/>
            </a:lvl1pPr>
          </a:lstStyle>
          <a:p>
            <a:fld id="{7D4BB9A1-FD50-4272-8559-FEFE8AE7DD0A}" type="datetime1">
              <a:rPr lang="en-US" smtClean="0"/>
              <a:pPr/>
              <a:t>2/4/2014</a:t>
            </a:fld>
            <a:endParaRPr lang="en-US"/>
          </a:p>
        </p:txBody>
      </p:sp>
      <p:sp>
        <p:nvSpPr>
          <p:cNvPr id="104465" name="Rectangle 17"/>
          <p:cNvSpPr>
            <a:spLocks noGrp="1" noChangeArrowheads="1"/>
          </p:cNvSpPr>
          <p:nvPr>
            <p:ph type="ftr" sz="quarter" idx="3"/>
          </p:nvPr>
        </p:nvSpPr>
        <p:spPr/>
        <p:txBody>
          <a:bodyPr/>
          <a:lstStyle>
            <a:lvl1pPr>
              <a:defRPr/>
            </a:lvl1pPr>
          </a:lstStyle>
          <a:p>
            <a:r>
              <a:rPr lang="en-US" smtClean="0"/>
              <a:t>Prepared by M. Mahesh Babu  Assistant-Professor.</a:t>
            </a:r>
            <a:endParaRPr lang="en-US"/>
          </a:p>
        </p:txBody>
      </p:sp>
      <p:sp>
        <p:nvSpPr>
          <p:cNvPr id="104466"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104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04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B5E8BF0C-8482-450A-9903-8381B32CE24B}" type="datetime1">
              <a:rPr lang="en-US" smtClean="0"/>
              <a:pPr/>
              <a:t>2/4/2014</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8B14405-339F-4B63-8B60-F820FC58DD7A}" type="datetime1">
              <a:rPr lang="en-US" smtClean="0"/>
              <a:pPr/>
              <a:t>2/4/2014</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fld id="{95D08BA5-F45C-4A77-B0C9-12519F2DD4E3}" type="datetime1">
              <a:rPr lang="en-US" smtClean="0"/>
              <a:pPr/>
              <a:t>2/4/2014</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r>
              <a:rPr lang="en-US" smtClean="0"/>
              <a:t>Prepared by M. Mahesh Babu  Assistant-Professor.</a:t>
            </a:r>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B6F15528-21DE-4FAA-801E-634DDDAF4B2B}" type="slidenum">
              <a:rPr lang="en-US" smtClean="0"/>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fld id="{0D5A6E7D-E6DF-4AF3-8A08-60067FA2A6A5}" type="datetime1">
              <a:rPr lang="en-US" smtClean="0"/>
              <a:pPr/>
              <a:t>2/4/2014</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750" y="115888"/>
            <a:ext cx="820896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412875"/>
            <a:ext cx="3811588"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5538" y="1412875"/>
            <a:ext cx="38131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th-TH"/>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th-TH"/>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8682CC2-7CE2-45BE-9E8E-F33D0F338F98}" type="slidenum">
              <a:rPr lang="en-US"/>
              <a:pPr>
                <a:defRPr/>
              </a:pPr>
              <a:t>‹#›</a:t>
            </a:fld>
            <a:endParaRPr lang="th-TH"/>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BBB9290-E99F-4C14-9F24-F674FAB464E6}" type="datetime1">
              <a:rPr lang="en-US" smtClean="0"/>
              <a:pPr>
                <a:defRPr/>
              </a:pPr>
              <a:t>2/4/2014</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smtClean="0"/>
              <a:t>Prepared by M. Mahesh Babu  Assistant-Professor.</a:t>
            </a:r>
            <a:endParaRPr lang="en-US"/>
          </a:p>
        </p:txBody>
      </p:sp>
      <p:sp>
        <p:nvSpPr>
          <p:cNvPr id="11" name="Slide Number Placeholder 5"/>
          <p:cNvSpPr>
            <a:spLocks noGrp="1"/>
          </p:cNvSpPr>
          <p:nvPr>
            <p:ph type="sldNum" sz="quarter" idx="12"/>
          </p:nvPr>
        </p:nvSpPr>
        <p:spPr/>
        <p:txBody>
          <a:bodyPr/>
          <a:lstStyle>
            <a:lvl1pPr>
              <a:defRPr/>
            </a:lvl1pPr>
          </a:lstStyle>
          <a:p>
            <a:pPr>
              <a:defRPr/>
            </a:pPr>
            <a:fld id="{C0FDE788-0671-4554-ACD5-4C8C68F53E8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125EC921-3E5B-4841-AEE4-70147FF7C024}" type="datetime1">
              <a:rPr lang="en-US" smtClean="0"/>
              <a:pPr>
                <a:defRPr/>
              </a:pPr>
              <a:t>2/4/2014</a:t>
            </a:fld>
            <a:endParaRPr lang="en-US"/>
          </a:p>
        </p:txBody>
      </p:sp>
      <p:sp>
        <p:nvSpPr>
          <p:cNvPr id="10" name="Footer Placeholder 5"/>
          <p:cNvSpPr>
            <a:spLocks noGrp="1"/>
          </p:cNvSpPr>
          <p:nvPr>
            <p:ph type="ftr" sz="quarter" idx="11"/>
          </p:nvPr>
        </p:nvSpPr>
        <p:spPr>
          <a:xfrm>
            <a:off x="914400" y="6172200"/>
            <a:ext cx="3962400" cy="457200"/>
          </a:xfrm>
        </p:spPr>
        <p:txBody>
          <a:bodyPr/>
          <a:lstStyle>
            <a:lvl1pPr>
              <a:defRPr/>
            </a:lvl1pPr>
          </a:lstStyle>
          <a:p>
            <a:pPr>
              <a:defRPr/>
            </a:pPr>
            <a:r>
              <a:rPr lang="en-US" smtClean="0"/>
              <a:t>Prepared by M. Mahesh Babu  Assistant-Professor.</a:t>
            </a:r>
            <a:endParaRPr lang="en-US"/>
          </a:p>
        </p:txBody>
      </p:sp>
      <p:sp>
        <p:nvSpPr>
          <p:cNvPr id="12" name="Slide Number Placeholder 6"/>
          <p:cNvSpPr>
            <a:spLocks noGrp="1"/>
          </p:cNvSpPr>
          <p:nvPr>
            <p:ph type="sldNum" sz="quarter" idx="12"/>
          </p:nvPr>
        </p:nvSpPr>
        <p:spPr>
          <a:xfrm>
            <a:off x="146050" y="6210300"/>
            <a:ext cx="457200" cy="457200"/>
          </a:xfrm>
        </p:spPr>
        <p:txBody>
          <a:bodyPr/>
          <a:lstStyle>
            <a:lvl1pPr>
              <a:defRPr/>
            </a:lvl1pPr>
          </a:lstStyle>
          <a:p>
            <a:pPr>
              <a:defRPr/>
            </a:pPr>
            <a:fld id="{F447D162-3ED3-4B04-B881-C15845F9121C}"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Date Placeholder 4"/>
          <p:cNvSpPr>
            <a:spLocks noGrp="1"/>
          </p:cNvSpPr>
          <p:nvPr>
            <p:ph type="dt" sz="half" idx="10"/>
          </p:nvPr>
        </p:nvSpPr>
        <p:spPr/>
        <p:txBody>
          <a:bodyPr/>
          <a:lstStyle>
            <a:lvl1pPr>
              <a:defRPr/>
            </a:lvl1pPr>
          </a:lstStyle>
          <a:p>
            <a:pPr>
              <a:defRPr/>
            </a:pPr>
            <a:fld id="{1C4D5DDD-5ABA-4FF6-85DE-2DF905D23544}" type="datetime1">
              <a:rPr lang="en-US" smtClean="0"/>
              <a:pPr>
                <a:defRPr/>
              </a:pPr>
              <a:t>2/4/2014</a:t>
            </a:fld>
            <a:endParaRPr lang="en-US"/>
          </a:p>
        </p:txBody>
      </p:sp>
      <p:sp>
        <p:nvSpPr>
          <p:cNvPr id="11" name="Footer Placeholder 5"/>
          <p:cNvSpPr>
            <a:spLocks noGrp="1"/>
          </p:cNvSpPr>
          <p:nvPr>
            <p:ph type="ftr" sz="quarter" idx="11"/>
          </p:nvPr>
        </p:nvSpPr>
        <p:spPr/>
        <p:txBody>
          <a:bodyPr/>
          <a:lstStyle>
            <a:lvl1pPr>
              <a:defRPr/>
            </a:lvl1pPr>
          </a:lstStyle>
          <a:p>
            <a:pPr>
              <a:defRPr/>
            </a:pPr>
            <a:r>
              <a:rPr lang="en-US" smtClean="0"/>
              <a:t>Prepared by M. Mahesh Babu  Assistant-Professor.</a:t>
            </a:r>
            <a:endParaRPr lang="en-US"/>
          </a:p>
        </p:txBody>
      </p:sp>
      <p:sp>
        <p:nvSpPr>
          <p:cNvPr id="12" name="Slide Number Placeholder 6"/>
          <p:cNvSpPr>
            <a:spLocks noGrp="1"/>
          </p:cNvSpPr>
          <p:nvPr>
            <p:ph type="sldNum" sz="quarter" idx="12"/>
          </p:nvPr>
        </p:nvSpPr>
        <p:spPr/>
        <p:txBody>
          <a:bodyPr/>
          <a:lstStyle>
            <a:lvl1pPr>
              <a:defRPr/>
            </a:lvl1pPr>
          </a:lstStyle>
          <a:p>
            <a:pPr>
              <a:defRPr/>
            </a:pPr>
            <a:fld id="{5BD46AC4-7AEE-4BCB-B70F-EBE72476288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67413A15-41FA-482A-8338-CA0580AFA362}" type="datetime1">
              <a:rPr lang="en-US" smtClean="0"/>
              <a:pPr/>
              <a:t>2/4/2014</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2D146347-57B7-4065-9AC1-7A67F00E7925}" type="datetime1">
              <a:rPr lang="en-US" smtClean="0"/>
              <a:pPr/>
              <a:t>2/4/2014</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1A05803-332F-4FC3-A5E5-653208E71E1F}" type="datetime1">
              <a:rPr lang="en-US" smtClean="0"/>
              <a:pPr/>
              <a:t>2/4/2014</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323BB777-90BA-4DCB-871F-70AA463499CA}" type="datetime1">
              <a:rPr lang="en-US" smtClean="0"/>
              <a:pPr/>
              <a:t>2/4/2014</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DC7098CF-4B99-4E4A-9F3D-79997210C6AE}" type="datetime1">
              <a:rPr lang="en-US" smtClean="0"/>
              <a:pPr/>
              <a:t>2/4/2014</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8F1F6BB8-94DF-40B5-AD65-B430280F7061}" type="datetime1">
              <a:rPr lang="en-US" smtClean="0"/>
              <a:pPr/>
              <a:t>2/4/2014</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878BE24A-04EF-4EC3-AF1A-43F0E0D585AA}" type="datetime1">
              <a:rPr lang="en-US" smtClean="0"/>
              <a:pPr/>
              <a:t>2/4/2014</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9347388-09FD-4938-A065-2E532304BC4A}" type="datetime1">
              <a:rPr lang="en-US" smtClean="0"/>
              <a:pPr/>
              <a:t>2/4/2014</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r>
              <a:rPr lang="en-US" smtClean="0"/>
              <a:t>Prepared by M. Mahesh Babu  Assistant-Professor.</a:t>
            </a:r>
            <a:endParaRPr lang="en-US"/>
          </a:p>
        </p:txBody>
      </p:sp>
      <p:sp>
        <p:nvSpPr>
          <p:cNvPr id="1034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B6F15528-21DE-4FAA-801E-634DDDAF4B2B}"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034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034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1034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4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034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4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0343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3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8D993102-18F4-4D72-86FD-AC350C1EEB00}" type="datetime1">
              <a:rPr lang="en-US" smtClean="0"/>
              <a:pPr/>
              <a:t>2/4/2014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8" r:id="rId14"/>
  </p:sldLayoutIdLst>
  <p:transition/>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831"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77832"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4"/>
          <p:cNvSpPr>
            <a:spLocks noGrp="1"/>
          </p:cNvSpPr>
          <p:nvPr>
            <p:ph type="dt" sz="half" idx="2"/>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BEDDB9E9-742B-4FA9-98DC-BF0D881C390F}" type="datetime1">
              <a:rPr lang="en-US" smtClean="0"/>
              <a:pPr>
                <a:defRPr/>
              </a:pPr>
              <a:t>2/4/2014</a:t>
            </a:fld>
            <a:endParaRPr lang="en-US"/>
          </a:p>
        </p:txBody>
      </p:sp>
      <p:sp>
        <p:nvSpPr>
          <p:cNvPr id="16" name="Footer Placeholder 5"/>
          <p:cNvSpPr>
            <a:spLocks noGrp="1"/>
          </p:cNvSpPr>
          <p:nvPr>
            <p:ph type="ftr" sz="quarter" idx="3"/>
          </p:nvPr>
        </p:nvSpPr>
        <p:spPr>
          <a:xfrm>
            <a:off x="914400" y="6172200"/>
            <a:ext cx="38862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r>
              <a:rPr lang="en-US" smtClean="0"/>
              <a:t>Prepared by M. Mahesh Babu  Assistant-Professor.</a:t>
            </a:r>
            <a:endParaRPr lang="en-US"/>
          </a:p>
        </p:txBody>
      </p:sp>
      <p:sp>
        <p:nvSpPr>
          <p:cNvPr id="17" name="Slide Number Placeholder 6"/>
          <p:cNvSpPr>
            <a:spLocks noGrp="1"/>
          </p:cNvSpPr>
          <p:nvPr>
            <p:ph type="sldNum" sz="quarter" idx="4"/>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EEFD821A-2882-41F9-A209-26AECF42DB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p:hf sldNum="0" hd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6400"/>
            <a:ext cx="7620000" cy="2514600"/>
          </a:xfrm>
          <a:noFill/>
          <a:ln/>
        </p:spPr>
        <p:style>
          <a:lnRef idx="0">
            <a:schemeClr val="accent2"/>
          </a:lnRef>
          <a:fillRef idx="3">
            <a:schemeClr val="accent2"/>
          </a:fillRef>
          <a:effectRef idx="3">
            <a:schemeClr val="accent2"/>
          </a:effectRef>
          <a:fontRef idx="minor">
            <a:schemeClr val="lt1"/>
          </a:fontRef>
        </p:style>
        <p:txBody>
          <a:bodyPr rtlCol="0">
            <a:noAutofit/>
          </a:bodyPr>
          <a:lstStyle/>
          <a:p>
            <a:pPr algn="ctr" fontAlgn="auto">
              <a:spcAft>
                <a:spcPts val="0"/>
              </a:spcAft>
              <a:defRPr/>
            </a:pPr>
            <a:r>
              <a:rPr lang="en-US" sz="3600" b="1" dirty="0" smtClean="0">
                <a:solidFill>
                  <a:schemeClr val="bg1"/>
                </a:solidFill>
                <a:latin typeface="Times New Roman" pitchFamily="18" charset="0"/>
                <a:cs typeface="Times New Roman" pitchFamily="18" charset="0"/>
              </a:rPr>
              <a:t>Input/output – I/O</a:t>
            </a:r>
            <a:br>
              <a:rPr lang="en-US" sz="3600" b="1" dirty="0" smtClean="0">
                <a:solidFill>
                  <a:schemeClr val="bg1"/>
                </a:solidFill>
                <a:latin typeface="Times New Roman" pitchFamily="18" charset="0"/>
                <a:cs typeface="Times New Roman" pitchFamily="18" charset="0"/>
              </a:rPr>
            </a:br>
            <a:r>
              <a:rPr lang="en-US" sz="3600" b="1" dirty="0" smtClean="0">
                <a:solidFill>
                  <a:schemeClr val="bg1"/>
                </a:solidFill>
                <a:latin typeface="Times New Roman" pitchFamily="18" charset="0"/>
                <a:cs typeface="Times New Roman" pitchFamily="18" charset="0"/>
              </a:rPr>
              <a:t>Interface </a:t>
            </a:r>
            <a:br>
              <a:rPr lang="en-US" sz="3600" b="1" dirty="0" smtClean="0">
                <a:solidFill>
                  <a:schemeClr val="bg1"/>
                </a:solidFill>
                <a:latin typeface="Times New Roman" pitchFamily="18" charset="0"/>
                <a:cs typeface="Times New Roman" pitchFamily="18" charset="0"/>
              </a:rPr>
            </a:br>
            <a:r>
              <a:rPr lang="en-US" sz="3600" b="1" dirty="0" smtClean="0">
                <a:solidFill>
                  <a:schemeClr val="bg1"/>
                </a:solidFill>
                <a:latin typeface="Times New Roman" pitchFamily="18" charset="0"/>
                <a:cs typeface="Times New Roman" pitchFamily="18" charset="0"/>
              </a:rPr>
              <a:t>to 8086</a:t>
            </a:r>
            <a:endParaRPr lang="en-US" sz="3600" b="1" dirty="0">
              <a:solidFill>
                <a:schemeClr val="bg1"/>
              </a:solidFill>
              <a:latin typeface="Times New Roman" pitchFamily="18" charset="0"/>
              <a:cs typeface="Times New Roman" pitchFamily="18" charset="0"/>
            </a:endParaRPr>
          </a:p>
        </p:txBody>
      </p:sp>
      <p:sp>
        <p:nvSpPr>
          <p:cNvPr id="7" name="Subtitle 6"/>
          <p:cNvSpPr>
            <a:spLocks noGrp="1"/>
          </p:cNvSpPr>
          <p:nvPr>
            <p:ph type="subTitle" idx="1"/>
          </p:nvPr>
        </p:nvSpPr>
        <p:spPr>
          <a:xfrm>
            <a:off x="4800600" y="4800600"/>
            <a:ext cx="3810000" cy="1219200"/>
          </a:xfrm>
        </p:spPr>
        <p:txBody>
          <a:bodyPr/>
          <a:lstStyle/>
          <a:p>
            <a:r>
              <a:rPr lang="en-US" dirty="0" smtClean="0"/>
              <a:t>Presented By</a:t>
            </a:r>
          </a:p>
          <a:p>
            <a:r>
              <a:rPr lang="en-US" dirty="0" smtClean="0"/>
              <a:t>M. Mahesh </a:t>
            </a:r>
            <a:r>
              <a:rPr lang="en-US" dirty="0" err="1" smtClean="0"/>
              <a:t>Babu</a:t>
            </a:r>
            <a:endParaRPr lang="en-US" dirty="0"/>
          </a:p>
        </p:txBody>
      </p:sp>
      <p:pic>
        <p:nvPicPr>
          <p:cNvPr id="3074" name="Picture 2" descr="G:\8086.png"/>
          <p:cNvPicPr>
            <a:picLocks noChangeAspect="1" noChangeArrowheads="1"/>
          </p:cNvPicPr>
          <p:nvPr/>
        </p:nvPicPr>
        <p:blipFill>
          <a:blip r:embed="rId3" cstate="print"/>
          <a:srcRect/>
          <a:stretch>
            <a:fillRect/>
          </a:stretch>
        </p:blipFill>
        <p:spPr bwMode="auto">
          <a:xfrm>
            <a:off x="228600" y="4191000"/>
            <a:ext cx="3872614" cy="2362200"/>
          </a:xfrm>
          <a:prstGeom prst="rect">
            <a:avLst/>
          </a:prstGeom>
          <a:noFill/>
        </p:spPr>
      </p:pic>
      <p:sp>
        <p:nvSpPr>
          <p:cNvPr id="8" name="TextBox 7"/>
          <p:cNvSpPr txBox="1"/>
          <p:nvPr/>
        </p:nvSpPr>
        <p:spPr>
          <a:xfrm>
            <a:off x="4572000" y="762000"/>
            <a:ext cx="1838965" cy="707886"/>
          </a:xfrm>
          <a:prstGeom prst="rect">
            <a:avLst/>
          </a:prstGeom>
          <a:noFill/>
        </p:spPr>
        <p:txBody>
          <a:bodyPr wrap="none" rtlCol="0">
            <a:spAutoFit/>
          </a:bodyPr>
          <a:lstStyle/>
          <a:p>
            <a:r>
              <a:rPr lang="en-US" sz="4000" b="1" dirty="0" smtClean="0">
                <a:solidFill>
                  <a:schemeClr val="bg2"/>
                </a:solidFill>
                <a:latin typeface="Times New Roman" pitchFamily="18" charset="0"/>
                <a:cs typeface="Times New Roman" pitchFamily="18" charset="0"/>
              </a:rPr>
              <a:t>Unit - 3</a:t>
            </a:r>
            <a:endParaRPr lang="en-US" sz="4000" b="1" dirty="0">
              <a:solidFill>
                <a:schemeClr val="bg2"/>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657600"/>
            <a:ext cx="8229600" cy="2590800"/>
          </a:xfrm>
        </p:spPr>
        <p:txBody>
          <a:bodyPr/>
          <a:lstStyle/>
          <a:p>
            <a:r>
              <a:rPr lang="en-US" sz="2800" b="1" dirty="0" smtClean="0"/>
              <a:t>Fig. 8-45 shows that bytes of data in two consecutive I/O addresses could be </a:t>
            </a:r>
            <a:r>
              <a:rPr lang="en-US" sz="2800" dirty="0" smtClean="0"/>
              <a:t>accessed as </a:t>
            </a:r>
            <a:r>
              <a:rPr lang="en-US" sz="2800" b="1" dirty="0" smtClean="0"/>
              <a:t>word-wide data. For instance, I/O addresses 0000H, 0001H, 0002H, </a:t>
            </a:r>
            <a:r>
              <a:rPr lang="en-US" sz="2800" dirty="0" smtClean="0"/>
              <a:t>and 0003H can be treated as independent byte-wide I/O ports: </a:t>
            </a:r>
            <a:r>
              <a:rPr lang="en-US" sz="2800" b="1" dirty="0" smtClean="0"/>
              <a:t>ports 0, 1, 2 and 3, or as word-wide ports 0 and 1.</a:t>
            </a:r>
            <a:endParaRPr lang="en-US" sz="28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1295400" y="533400"/>
            <a:ext cx="6019800" cy="3186039"/>
          </a:xfrm>
          <a:prstGeom prst="rect">
            <a:avLst/>
          </a:prstGeom>
          <a:noFill/>
          <a:ln w="9525">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Memory-Mapped </a:t>
            </a:r>
            <a:r>
              <a:rPr lang="en-US" b="1" dirty="0" err="1" smtClean="0"/>
              <a:t>Input/Output</a:t>
            </a:r>
            <a:endParaRPr lang="en-US" dirty="0"/>
          </a:p>
        </p:txBody>
      </p:sp>
      <p:sp>
        <p:nvSpPr>
          <p:cNvPr id="3" name="Content Placeholder 2"/>
          <p:cNvSpPr>
            <a:spLocks noGrp="1"/>
          </p:cNvSpPr>
          <p:nvPr>
            <p:ph idx="1"/>
          </p:nvPr>
        </p:nvSpPr>
        <p:spPr/>
        <p:txBody>
          <a:bodyPr/>
          <a:lstStyle/>
          <a:p>
            <a:r>
              <a:rPr lang="en-US" dirty="0" smtClean="0"/>
              <a:t>I/O devices can be placed in the memory address space of the microcomputer.</a:t>
            </a:r>
          </a:p>
          <a:p>
            <a:endParaRPr lang="en-US" dirty="0" smtClean="0"/>
          </a:p>
          <a:p>
            <a:r>
              <a:rPr lang="en-US" dirty="0" smtClean="0"/>
              <a:t>In this case, the MPU looks at the I/O port as though it is a storage location in memory.</a:t>
            </a:r>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81000"/>
            <a:ext cx="7772400" cy="685800"/>
          </a:xfrm>
        </p:spPr>
        <p:txBody>
          <a:bodyPr/>
          <a:lstStyle/>
          <a:p>
            <a:r>
              <a:rPr lang="en-US" sz="4000"/>
              <a:t>Memory-Mapped I/O</a:t>
            </a:r>
          </a:p>
        </p:txBody>
      </p:sp>
      <p:sp>
        <p:nvSpPr>
          <p:cNvPr id="31747" name="Rectangle 3"/>
          <p:cNvSpPr>
            <a:spLocks noGrp="1" noChangeArrowheads="1"/>
          </p:cNvSpPr>
          <p:nvPr>
            <p:ph type="body" idx="1"/>
          </p:nvPr>
        </p:nvSpPr>
        <p:spPr>
          <a:xfrm>
            <a:off x="685800" y="1371600"/>
            <a:ext cx="7772400" cy="5486400"/>
          </a:xfrm>
        </p:spPr>
        <p:txBody>
          <a:bodyPr/>
          <a:lstStyle/>
          <a:p>
            <a:pPr>
              <a:lnSpc>
                <a:spcPct val="80000"/>
              </a:lnSpc>
            </a:pPr>
            <a:r>
              <a:rPr lang="en-US" sz="2800" b="1" dirty="0"/>
              <a:t>I/O Devices and memory share the same address space.</a:t>
            </a:r>
          </a:p>
          <a:p>
            <a:pPr lvl="1">
              <a:lnSpc>
                <a:spcPct val="80000"/>
              </a:lnSpc>
            </a:pPr>
            <a:r>
              <a:rPr lang="en-US" sz="2400" dirty="0"/>
              <a:t>Each I/O Device is assigned a unique set of addresses.</a:t>
            </a:r>
          </a:p>
          <a:p>
            <a:pPr lvl="1">
              <a:lnSpc>
                <a:spcPct val="80000"/>
              </a:lnSpc>
            </a:pPr>
            <a:r>
              <a:rPr lang="en-US" sz="2400" dirty="0"/>
              <a:t>When the processor places a particular address on the address lines, the device recognizing this address responds to the commands on the control lines.</a:t>
            </a:r>
          </a:p>
          <a:p>
            <a:pPr lvl="1">
              <a:lnSpc>
                <a:spcPct val="80000"/>
              </a:lnSpc>
            </a:pPr>
            <a:r>
              <a:rPr lang="en-US" sz="2400" dirty="0"/>
              <a:t>The processor requests either a read or a write operation, and the requested data is transferred over the data lines.</a:t>
            </a:r>
          </a:p>
          <a:p>
            <a:pPr lvl="1">
              <a:lnSpc>
                <a:spcPct val="80000"/>
              </a:lnSpc>
            </a:pPr>
            <a:r>
              <a:rPr lang="en-US" sz="2400" dirty="0"/>
              <a:t>Any machine instruction that can access memory can be used to transfer data to/from I/O devices.</a:t>
            </a:r>
          </a:p>
          <a:p>
            <a:pPr lvl="2">
              <a:lnSpc>
                <a:spcPct val="80000"/>
              </a:lnSpc>
            </a:pPr>
            <a:r>
              <a:rPr lang="en-US" sz="2000" dirty="0" err="1"/>
              <a:t>Mov</a:t>
            </a:r>
            <a:r>
              <a:rPr lang="en-US" sz="2000" dirty="0"/>
              <a:t> </a:t>
            </a:r>
            <a:r>
              <a:rPr lang="en-US" sz="2000" dirty="0" err="1"/>
              <a:t>datain</a:t>
            </a:r>
            <a:r>
              <a:rPr lang="en-US" sz="2000" dirty="0"/>
              <a:t>, R0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3074" name="Picture 2"/>
          <p:cNvPicPr>
            <a:picLocks noChangeAspect="1" noChangeArrowheads="1"/>
          </p:cNvPicPr>
          <p:nvPr/>
        </p:nvPicPr>
        <p:blipFill>
          <a:blip r:embed="rId2" cstate="print"/>
          <a:srcRect/>
          <a:stretch>
            <a:fillRect/>
          </a:stretch>
        </p:blipFill>
        <p:spPr bwMode="auto">
          <a:xfrm>
            <a:off x="1676400" y="990600"/>
            <a:ext cx="5548313" cy="3581400"/>
          </a:xfrm>
          <a:prstGeom prst="rect">
            <a:avLst/>
          </a:prstGeom>
          <a:noFill/>
          <a:ln w="9525">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Compare between isolated I/O and memory-mapped I/O.</a:t>
            </a:r>
            <a:endParaRPr lang="en-US" sz="3600" dirty="0"/>
          </a:p>
        </p:txBody>
      </p:sp>
      <p:sp>
        <p:nvSpPr>
          <p:cNvPr id="6" name="Text Placeholder 5"/>
          <p:cNvSpPr>
            <a:spLocks noGrp="1"/>
          </p:cNvSpPr>
          <p:nvPr>
            <p:ph type="body" idx="1"/>
          </p:nvPr>
        </p:nvSpPr>
        <p:spPr>
          <a:xfrm>
            <a:off x="457200" y="1535113"/>
            <a:ext cx="4040188" cy="522287"/>
          </a:xfrm>
        </p:spPr>
        <p:txBody>
          <a:bodyPr/>
          <a:lstStyle/>
          <a:p>
            <a:pPr algn="ctr"/>
            <a:r>
              <a:rPr lang="en-US" dirty="0" smtClean="0"/>
              <a:t>isolated I/O</a:t>
            </a:r>
            <a:endParaRPr lang="en-US" dirty="0"/>
          </a:p>
        </p:txBody>
      </p:sp>
      <p:sp>
        <p:nvSpPr>
          <p:cNvPr id="7" name="Content Placeholder 6"/>
          <p:cNvSpPr>
            <a:spLocks noGrp="1"/>
          </p:cNvSpPr>
          <p:nvPr>
            <p:ph sz="half" idx="2"/>
          </p:nvPr>
        </p:nvSpPr>
        <p:spPr/>
        <p:txBody>
          <a:bodyPr/>
          <a:lstStyle/>
          <a:p>
            <a:r>
              <a:rPr lang="en-US" dirty="0" smtClean="0"/>
              <a:t>Use only the special input/output instructions. (IN and OUT)</a:t>
            </a:r>
          </a:p>
          <a:p>
            <a:r>
              <a:rPr lang="en-US" dirty="0" smtClean="0"/>
              <a:t>Faster because I/O instructions is specifically designed to run faster than memory instructions.</a:t>
            </a:r>
          </a:p>
          <a:p>
            <a:r>
              <a:rPr lang="en-US" dirty="0" smtClean="0"/>
              <a:t>The memory address space is not affected.</a:t>
            </a:r>
            <a:endParaRPr lang="en-US" dirty="0"/>
          </a:p>
        </p:txBody>
      </p:sp>
      <p:sp>
        <p:nvSpPr>
          <p:cNvPr id="8" name="Text Placeholder 7"/>
          <p:cNvSpPr>
            <a:spLocks noGrp="1"/>
          </p:cNvSpPr>
          <p:nvPr>
            <p:ph type="body" sz="quarter" idx="3"/>
          </p:nvPr>
        </p:nvSpPr>
        <p:spPr>
          <a:xfrm>
            <a:off x="4645025" y="1535113"/>
            <a:ext cx="4041775" cy="522287"/>
          </a:xfrm>
        </p:spPr>
        <p:txBody>
          <a:bodyPr/>
          <a:lstStyle/>
          <a:p>
            <a:pPr algn="ctr"/>
            <a:r>
              <a:rPr lang="en-US" dirty="0" smtClean="0"/>
              <a:t>memory-mapped I/O</a:t>
            </a:r>
            <a:endParaRPr lang="en-US" dirty="0"/>
          </a:p>
        </p:txBody>
      </p:sp>
      <p:sp>
        <p:nvSpPr>
          <p:cNvPr id="9" name="Content Placeholder 8"/>
          <p:cNvSpPr>
            <a:spLocks noGrp="1"/>
          </p:cNvSpPr>
          <p:nvPr>
            <p:ph sz="quarter" idx="4"/>
          </p:nvPr>
        </p:nvSpPr>
        <p:spPr/>
        <p:txBody>
          <a:bodyPr/>
          <a:lstStyle/>
          <a:p>
            <a:r>
              <a:rPr lang="en-US" dirty="0" smtClean="0"/>
              <a:t>All memory instructions and addressing modes are available to perform I/O operation. (MOV, AND XCHG, SUB …….)</a:t>
            </a:r>
          </a:p>
          <a:p>
            <a:r>
              <a:rPr lang="en-US" dirty="0" smtClean="0"/>
              <a:t>Slower because memory instructions execute slower than the special I/O instructions.</a:t>
            </a:r>
          </a:p>
          <a:p>
            <a:r>
              <a:rPr lang="en-US" dirty="0" smtClean="0"/>
              <a:t>Part of the memory address space is lost.</a:t>
            </a:r>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Parallel I/O</a:t>
            </a:r>
          </a:p>
        </p:txBody>
      </p:sp>
      <p:sp>
        <p:nvSpPr>
          <p:cNvPr id="32771" name="Rectangle 3"/>
          <p:cNvSpPr>
            <a:spLocks noGrp="1" noChangeArrowheads="1"/>
          </p:cNvSpPr>
          <p:nvPr>
            <p:ph type="body" idx="1"/>
          </p:nvPr>
        </p:nvSpPr>
        <p:spPr>
          <a:xfrm>
            <a:off x="0" y="1981200"/>
            <a:ext cx="9144000" cy="4114800"/>
          </a:xfrm>
        </p:spPr>
        <p:txBody>
          <a:bodyPr/>
          <a:lstStyle/>
          <a:p>
            <a:r>
              <a:rPr lang="en-US"/>
              <a:t>I/O devices connect to processor through PORTS</a:t>
            </a:r>
          </a:p>
          <a:p>
            <a:r>
              <a:rPr lang="en-US"/>
              <a:t>Ports are:</a:t>
            </a:r>
          </a:p>
          <a:p>
            <a:pPr lvl="2">
              <a:buFont typeface="Wingdings" pitchFamily="2" charset="2"/>
              <a:buChar char="Ø"/>
            </a:pPr>
            <a:r>
              <a:rPr lang="en-US"/>
              <a:t> </a:t>
            </a:r>
            <a:r>
              <a:rPr lang="en-US" sz="3200"/>
              <a:t>registers (part of the I/O interface)</a:t>
            </a:r>
          </a:p>
          <a:p>
            <a:pPr lvl="2">
              <a:buFont typeface="Wingdings" pitchFamily="2" charset="2"/>
              <a:buChar char="Ø"/>
            </a:pPr>
            <a:r>
              <a:rPr lang="en-US"/>
              <a:t> </a:t>
            </a:r>
            <a:r>
              <a:rPr lang="en-US" sz="3200"/>
              <a:t>8, 16, or 32 bits wide</a:t>
            </a:r>
          </a:p>
          <a:p>
            <a:pPr lvl="2">
              <a:buFont typeface="Wingdings" pitchFamily="2" charset="2"/>
              <a:buChar char="Ø"/>
            </a:pPr>
            <a:r>
              <a:rPr lang="en-US" sz="3200"/>
              <a:t>Addressed in the range 0000-FFFFh</a:t>
            </a:r>
          </a:p>
          <a:p>
            <a:pPr lvl="2">
              <a:buFont typeface="Wingdings" pitchFamily="2" charset="2"/>
              <a:buChar char="Ø"/>
            </a:pPr>
            <a:r>
              <a:rPr lang="en-US" sz="3200"/>
              <a:t>Accessed with 2 instructions – IN, OUT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7772400" cy="914400"/>
          </a:xfrm>
        </p:spPr>
        <p:txBody>
          <a:bodyPr/>
          <a:lstStyle/>
          <a:p>
            <a:r>
              <a:rPr lang="en-US"/>
              <a:t>Modes of I/O Instructions</a:t>
            </a:r>
          </a:p>
        </p:txBody>
      </p:sp>
      <p:sp>
        <p:nvSpPr>
          <p:cNvPr id="33795" name="Rectangle 3"/>
          <p:cNvSpPr>
            <a:spLocks noGrp="1" noChangeArrowheads="1"/>
          </p:cNvSpPr>
          <p:nvPr>
            <p:ph type="body" idx="1"/>
          </p:nvPr>
        </p:nvSpPr>
        <p:spPr>
          <a:xfrm>
            <a:off x="152400" y="914400"/>
            <a:ext cx="8991600" cy="5943600"/>
          </a:xfrm>
        </p:spPr>
        <p:txBody>
          <a:bodyPr/>
          <a:lstStyle/>
          <a:p>
            <a:r>
              <a:rPr lang="en-US" sz="2800" dirty="0">
                <a:solidFill>
                  <a:srgbClr val="6600CC"/>
                </a:solidFill>
              </a:rPr>
              <a:t>Direct I/O – the port address is one of the operands.</a:t>
            </a:r>
          </a:p>
          <a:p>
            <a:pPr lvl="1"/>
            <a:r>
              <a:rPr lang="en-US" sz="2400" dirty="0"/>
              <a:t>Address must be 00-FFh.</a:t>
            </a:r>
          </a:p>
          <a:p>
            <a:pPr lvl="2"/>
            <a:r>
              <a:rPr lang="en-US" sz="2000" dirty="0"/>
              <a:t>IN	AL, 27h</a:t>
            </a:r>
          </a:p>
          <a:p>
            <a:pPr lvl="1"/>
            <a:r>
              <a:rPr lang="en-US" sz="2400" dirty="0"/>
              <a:t>Data flows through the accumulator </a:t>
            </a:r>
          </a:p>
          <a:p>
            <a:pPr lvl="2"/>
            <a:r>
              <a:rPr lang="en-US" sz="2000" dirty="0"/>
              <a:t>MOV AX, BX</a:t>
            </a:r>
          </a:p>
          <a:p>
            <a:pPr lvl="2"/>
            <a:r>
              <a:rPr lang="en-US" sz="2000" dirty="0"/>
              <a:t>OUT	  26h, AX  	; move 16-bit data from AX to port 				; 26h (AL to 26h and AH to 27h)</a:t>
            </a:r>
          </a:p>
          <a:p>
            <a:r>
              <a:rPr lang="en-US" sz="2800" dirty="0">
                <a:solidFill>
                  <a:srgbClr val="6600CC"/>
                </a:solidFill>
              </a:rPr>
              <a:t>Indirect I/O – the port address is preloaded into DX</a:t>
            </a:r>
          </a:p>
          <a:p>
            <a:pPr lvl="1"/>
            <a:r>
              <a:rPr lang="en-US" sz="2400" dirty="0"/>
              <a:t>Address can be 0000-FFFFh</a:t>
            </a:r>
          </a:p>
          <a:p>
            <a:r>
              <a:rPr lang="en-US" sz="2800" dirty="0">
                <a:solidFill>
                  <a:srgbClr val="6600CC"/>
                </a:solidFill>
              </a:rPr>
              <a:t>String I/O – allows data to pass directly through the accumulator (from I/O device to memory)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838200"/>
          </a:xfrm>
        </p:spPr>
        <p:txBody>
          <a:bodyPr/>
          <a:lstStyle/>
          <a:p>
            <a:r>
              <a:rPr lang="en-US"/>
              <a:t>80x86 I/O Instructions</a:t>
            </a:r>
          </a:p>
        </p:txBody>
      </p:sp>
      <p:graphicFrame>
        <p:nvGraphicFramePr>
          <p:cNvPr id="34819" name="Object 3"/>
          <p:cNvGraphicFramePr>
            <a:graphicFrameLocks noChangeAspect="1"/>
          </p:cNvGraphicFramePr>
          <p:nvPr/>
        </p:nvGraphicFramePr>
        <p:xfrm>
          <a:off x="457200" y="1295400"/>
          <a:ext cx="8153400" cy="5181600"/>
        </p:xfrm>
        <a:graphic>
          <a:graphicData uri="http://schemas.openxmlformats.org/presentationml/2006/ole">
            <p:oleObj spid="_x0000_s1026" name="Worksheet" r:id="rId3" imgW="7533000" imgH="6193080"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Ways to Drive Hardware Devices using Parallel Buses</a:t>
            </a:r>
          </a:p>
        </p:txBody>
      </p:sp>
      <p:sp>
        <p:nvSpPr>
          <p:cNvPr id="29699" name="Rectangle 3"/>
          <p:cNvSpPr>
            <a:spLocks noGrp="1" noChangeArrowheads="1"/>
          </p:cNvSpPr>
          <p:nvPr>
            <p:ph type="body" idx="1"/>
          </p:nvPr>
        </p:nvSpPr>
        <p:spPr/>
        <p:txBody>
          <a:bodyPr/>
          <a:lstStyle/>
          <a:p>
            <a:r>
              <a:rPr lang="en-US" sz="3600" dirty="0" smtClean="0"/>
              <a:t>There are three ways of transferring data between the microprocessor and a physical I/O device.</a:t>
            </a:r>
            <a:endParaRPr lang="en-US" sz="3600" b="1" i="1" dirty="0" smtClean="0"/>
          </a:p>
          <a:p>
            <a:pPr lvl="1"/>
            <a:r>
              <a:rPr lang="en-US" b="1" i="1" dirty="0" smtClean="0"/>
              <a:t>Programmed </a:t>
            </a:r>
            <a:r>
              <a:rPr lang="en-US" b="1" i="1" dirty="0"/>
              <a:t>I/O</a:t>
            </a:r>
            <a:r>
              <a:rPr lang="en-US" dirty="0"/>
              <a:t> </a:t>
            </a:r>
            <a:endParaRPr lang="en-US" dirty="0" smtClean="0"/>
          </a:p>
          <a:p>
            <a:pPr lvl="1"/>
            <a:r>
              <a:rPr lang="en-US" b="1" i="1" dirty="0" smtClean="0"/>
              <a:t>Interrupt  driven I/O</a:t>
            </a:r>
            <a:endParaRPr lang="en-US" dirty="0"/>
          </a:p>
          <a:p>
            <a:pPr lvl="1"/>
            <a:r>
              <a:rPr lang="en-US" b="1" i="1" dirty="0" smtClean="0"/>
              <a:t>Direct </a:t>
            </a:r>
            <a:r>
              <a:rPr lang="en-US" b="1" i="1" dirty="0"/>
              <a:t>Memory </a:t>
            </a:r>
            <a:r>
              <a:rPr lang="en-US" b="1" i="1" dirty="0" smtClean="0"/>
              <a:t>Access </a:t>
            </a:r>
            <a:r>
              <a:rPr lang="en-US" dirty="0" smtClean="0"/>
              <a:t>(DMA)</a:t>
            </a:r>
            <a:endParaRPr lang="en-US" b="1"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The microprocessor executes a program to communicate with an external device via a register called I/O port for programmed I/O.</a:t>
            </a:r>
          </a:p>
          <a:p>
            <a:r>
              <a:rPr lang="en-US" sz="2400" dirty="0" smtClean="0"/>
              <a:t> An external device requests microprocessor to transfer data by activating a signal on the microprocessor’s interrupt line during interrupt I/O. In response, the microprocessor executes a program called the interrupt-service routine to carry out the function desired by the external device.</a:t>
            </a:r>
          </a:p>
          <a:p>
            <a:r>
              <a:rPr lang="en-US" sz="2400" dirty="0" smtClean="0"/>
              <a:t> Data transfer between microcomputer’s memory and an external device occurs without microprocessors involvement in Direct Memory Access.</a:t>
            </a:r>
            <a:endParaRPr lang="en-US" sz="24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altLang="en-US" dirty="0" smtClean="0"/>
              <a:t>Microprocessor-Based Systems  </a:t>
            </a:r>
          </a:p>
        </p:txBody>
      </p:sp>
      <p:pic>
        <p:nvPicPr>
          <p:cNvPr id="12291" name="Picture 3" descr="79144_01_04"/>
          <p:cNvPicPr>
            <a:picLocks noChangeAspect="1" noChangeArrowheads="1"/>
          </p:cNvPicPr>
          <p:nvPr/>
        </p:nvPicPr>
        <p:blipFill>
          <a:blip r:embed="rId3" cstate="print"/>
          <a:srcRect/>
          <a:stretch>
            <a:fillRect/>
          </a:stretch>
        </p:blipFill>
        <p:spPr bwMode="auto">
          <a:xfrm>
            <a:off x="1074738" y="1600200"/>
            <a:ext cx="7535862" cy="4572000"/>
          </a:xfrm>
          <a:prstGeom prst="rect">
            <a:avLst/>
          </a:prstGeom>
          <a:noFill/>
          <a:ln w="9525">
            <a:noFill/>
            <a:miter lim="800000"/>
            <a:headEnd/>
            <a:tailEnd/>
          </a:ln>
        </p:spPr>
      </p:pic>
      <p:sp>
        <p:nvSpPr>
          <p:cNvPr id="12292" name="Slide Number Placeholder 3"/>
          <p:cNvSpPr>
            <a:spLocks noGrp="1"/>
          </p:cNvSpPr>
          <p:nvPr>
            <p:ph type="sldNum" sz="quarter" idx="11"/>
          </p:nvPr>
        </p:nvSpPr>
        <p:spPr>
          <a:noFill/>
        </p:spPr>
        <p:txBody>
          <a:bodyPr/>
          <a:lstStyle/>
          <a:p>
            <a:fld id="{20321CF6-0957-41BE-82E3-4B7D850CAF38}" type="slidenum">
              <a:rPr lang="en-US" altLang="en-US" smtClean="0"/>
              <a:pPr/>
              <a:t>2</a:t>
            </a:fld>
            <a:endParaRPr lang="en-US" altLang="en-US" smtClean="0"/>
          </a:p>
        </p:txBody>
      </p:sp>
      <p:sp>
        <p:nvSpPr>
          <p:cNvPr id="12293" name="Footer Placeholder 4"/>
          <p:cNvSpPr>
            <a:spLocks noGrp="1"/>
          </p:cNvSpPr>
          <p:nvPr>
            <p:ph type="ftr" sz="quarter" idx="10"/>
          </p:nvPr>
        </p:nvSpPr>
        <p:spPr>
          <a:noFill/>
        </p:spPr>
        <p:txBody>
          <a:bodyPr/>
          <a:lstStyle/>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r>
              <a:rPr lang="en-US"/>
              <a:t>I/O Device Speeds</a:t>
            </a:r>
          </a:p>
        </p:txBody>
      </p:sp>
      <p:sp>
        <p:nvSpPr>
          <p:cNvPr id="23555" name="Rectangle 1027"/>
          <p:cNvSpPr>
            <a:spLocks noGrp="1" noChangeArrowheads="1"/>
          </p:cNvSpPr>
          <p:nvPr>
            <p:ph type="body" idx="1"/>
          </p:nvPr>
        </p:nvSpPr>
        <p:spPr>
          <a:xfrm>
            <a:off x="381000" y="1981200"/>
            <a:ext cx="8763000" cy="4114800"/>
          </a:xfrm>
        </p:spPr>
        <p:txBody>
          <a:bodyPr/>
          <a:lstStyle/>
          <a:p>
            <a:r>
              <a:rPr lang="en-US" dirty="0"/>
              <a:t>Processors can operate at speeds that are vastly different than I/O speeds.</a:t>
            </a:r>
          </a:p>
          <a:p>
            <a:pPr lvl="1"/>
            <a:r>
              <a:rPr lang="en-US" dirty="0"/>
              <a:t>When a human is entering characters on a keyboard, the processor can execute millions of instructions between successive character entries.</a:t>
            </a:r>
          </a:p>
          <a:p>
            <a:pPr lvl="1"/>
            <a:endParaRPr lang="en-US" dirty="0"/>
          </a:p>
          <a:p>
            <a:pPr>
              <a:buFontTx/>
              <a:buNone/>
            </a:pPr>
            <a:r>
              <a:rPr lang="en-US" b="1" dirty="0" smtClean="0"/>
              <a:t>So</a:t>
            </a:r>
            <a:r>
              <a:rPr lang="en-US" b="1" dirty="0"/>
              <a:t>,  how does the processor handle I/O inputs…..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Three types of I/O Strategies</a:t>
            </a:r>
          </a:p>
        </p:txBody>
      </p:sp>
      <p:sp>
        <p:nvSpPr>
          <p:cNvPr id="24579" name="Rectangle 3"/>
          <p:cNvSpPr>
            <a:spLocks noGrp="1" noChangeArrowheads="1"/>
          </p:cNvSpPr>
          <p:nvPr>
            <p:ph type="body" idx="1"/>
          </p:nvPr>
        </p:nvSpPr>
        <p:spPr/>
        <p:txBody>
          <a:bodyPr/>
          <a:lstStyle/>
          <a:p>
            <a:r>
              <a:rPr lang="en-US" b="1"/>
              <a:t>Polled I/O</a:t>
            </a:r>
          </a:p>
          <a:p>
            <a:endParaRPr lang="en-US" b="1"/>
          </a:p>
          <a:p>
            <a:r>
              <a:rPr lang="en-US" b="1"/>
              <a:t>Interrupt Driven I/O</a:t>
            </a:r>
          </a:p>
          <a:p>
            <a:endParaRPr lang="en-US" b="1"/>
          </a:p>
          <a:p>
            <a:r>
              <a:rPr lang="en-US" b="1"/>
              <a:t>DMA I/O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8382000" cy="1143000"/>
          </a:xfrm>
        </p:spPr>
        <p:txBody>
          <a:bodyPr/>
          <a:lstStyle/>
          <a:p>
            <a:r>
              <a:rPr lang="en-US" sz="4000"/>
              <a:t>Polled IO versus Interrupt Driven I/O</a:t>
            </a:r>
          </a:p>
        </p:txBody>
      </p:sp>
      <p:sp>
        <p:nvSpPr>
          <p:cNvPr id="25603" name="Rectangle 3"/>
          <p:cNvSpPr>
            <a:spLocks noGrp="1" noChangeArrowheads="1"/>
          </p:cNvSpPr>
          <p:nvPr>
            <p:ph type="body" idx="1"/>
          </p:nvPr>
        </p:nvSpPr>
        <p:spPr/>
        <p:txBody>
          <a:bodyPr/>
          <a:lstStyle/>
          <a:p>
            <a:r>
              <a:rPr lang="en-US" sz="2800" b="1"/>
              <a:t>Polled IO</a:t>
            </a:r>
            <a:r>
              <a:rPr lang="en-US" sz="2800"/>
              <a:t> – processor continually checks IO device to see if it is ready for data transfer </a:t>
            </a:r>
          </a:p>
          <a:p>
            <a:pPr lvl="1"/>
            <a:r>
              <a:rPr lang="en-US" sz="2400"/>
              <a:t>Inefficient, processor wastes time checking for ready condition </a:t>
            </a:r>
          </a:p>
          <a:p>
            <a:r>
              <a:rPr lang="en-US" sz="2800" b="1"/>
              <a:t>Interrupt Driven IO</a:t>
            </a:r>
            <a:r>
              <a:rPr lang="en-US" sz="2800"/>
              <a:t> – IO device interrupts processor when it is ready for data transfer </a:t>
            </a:r>
          </a:p>
          <a:p>
            <a:pPr lvl="1"/>
            <a:r>
              <a:rPr lang="en-US" sz="2400"/>
              <a:t>Processor can be doing other tasks while waiting for last data transfer to complete – very efficient. </a:t>
            </a:r>
          </a:p>
          <a:p>
            <a:pPr lvl="1">
              <a:buFontTx/>
              <a:buNone/>
            </a:pPr>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Transmission</a:t>
            </a:r>
            <a:endParaRPr lang="en-US" dirty="0"/>
          </a:p>
        </p:txBody>
      </p:sp>
      <p:sp>
        <p:nvSpPr>
          <p:cNvPr id="3" name="Content Placeholder 2"/>
          <p:cNvSpPr>
            <a:spLocks noGrp="1"/>
          </p:cNvSpPr>
          <p:nvPr>
            <p:ph idx="1"/>
          </p:nvPr>
        </p:nvSpPr>
        <p:spPr/>
        <p:txBody>
          <a:bodyPr/>
          <a:lstStyle/>
          <a:p>
            <a:r>
              <a:rPr lang="en-US" dirty="0" smtClean="0"/>
              <a:t>For parallel transmission, all of the bits are sent at once.</a:t>
            </a:r>
          </a:p>
          <a:p>
            <a:r>
              <a:rPr lang="en-US" dirty="0" smtClean="0"/>
              <a:t>For serial transmission, the bits are sent one at a time. Therefore, there needs to be agreement on how “long” each bit stays on the line.</a:t>
            </a:r>
          </a:p>
          <a:p>
            <a:r>
              <a:rPr lang="en-US" dirty="0" smtClean="0"/>
              <a:t>The rate of transmission is usually measured in bits/second or baud.</a:t>
            </a:r>
          </a:p>
          <a:p>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Given a certain baud rate, how long should each bit last? </a:t>
            </a:r>
          </a:p>
          <a:p>
            <a:r>
              <a:rPr lang="en-US" dirty="0" smtClean="0"/>
              <a:t>Baud = bits / second.</a:t>
            </a:r>
          </a:p>
          <a:p>
            <a:r>
              <a:rPr lang="en-US" dirty="0" smtClean="0"/>
              <a:t>Seconds / bits = 1 /baud.</a:t>
            </a:r>
          </a:p>
          <a:p>
            <a:r>
              <a:rPr lang="en-US" dirty="0" smtClean="0"/>
              <a:t>At 1200 baud, a bit lasts 1/1200 = 0.83 m Sec.</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Comparison of transfer rates</a:t>
            </a:r>
          </a:p>
        </p:txBody>
      </p:sp>
      <p:sp>
        <p:nvSpPr>
          <p:cNvPr id="7171" name="Rectangle 3"/>
          <p:cNvSpPr>
            <a:spLocks noGrp="1" noChangeArrowheads="1"/>
          </p:cNvSpPr>
          <p:nvPr>
            <p:ph type="body" idx="1"/>
          </p:nvPr>
        </p:nvSpPr>
        <p:spPr/>
        <p:txBody>
          <a:bodyPr/>
          <a:lstStyle/>
          <a:p>
            <a:r>
              <a:rPr lang="en-US" sz="2800"/>
              <a:t>Polled waiting loops provide data rates that are a bit slower, but still quite reasonable.</a:t>
            </a:r>
          </a:p>
          <a:p>
            <a:r>
              <a:rPr lang="en-US" sz="2800"/>
              <a:t>Interrupt-driven I/O requires overhead of saving and restoring the machine state (significantly degrades data rates unless more than one byte can be transferred per interrupt.</a:t>
            </a:r>
          </a:p>
          <a:p>
            <a:r>
              <a:rPr lang="en-US" sz="2800"/>
              <a:t>DMA has fastest transfer rates (additional hardware complexity needed.</a:t>
            </a:r>
          </a:p>
          <a:p>
            <a:endParaRPr 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disadvantage of programmed I/O</a:t>
            </a:r>
            <a:endParaRPr lang="en-US" sz="4000" dirty="0"/>
          </a:p>
        </p:txBody>
      </p:sp>
      <p:sp>
        <p:nvSpPr>
          <p:cNvPr id="3" name="Content Placeholder 2"/>
          <p:cNvSpPr>
            <a:spLocks noGrp="1"/>
          </p:cNvSpPr>
          <p:nvPr>
            <p:ph idx="1"/>
          </p:nvPr>
        </p:nvSpPr>
        <p:spPr/>
        <p:txBody>
          <a:bodyPr/>
          <a:lstStyle/>
          <a:p>
            <a:r>
              <a:rPr lang="en-US" sz="2800" dirty="0" smtClean="0"/>
              <a:t>The microcomputer needs to check the status bit (BUSY signal for the A/D converter) by waiting in a loop. </a:t>
            </a:r>
          </a:p>
          <a:p>
            <a:r>
              <a:rPr lang="en-US" sz="2800" dirty="0" smtClean="0"/>
              <a:t>This type of I/O transfer is dependent on the speed of the external device. </a:t>
            </a:r>
          </a:p>
          <a:p>
            <a:r>
              <a:rPr lang="en-US" sz="2800" dirty="0" smtClean="0"/>
              <a:t>For a slow device, this waiting may slow down the capability of the microprocessor to process other data.</a:t>
            </a:r>
            <a:endParaRPr lang="en-US" sz="28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Interrupt Driver I/O</a:t>
            </a:r>
            <a:endParaRPr lang="en-US" dirty="0"/>
          </a:p>
        </p:txBody>
      </p:sp>
      <p:sp>
        <p:nvSpPr>
          <p:cNvPr id="3" name="Content Placeholder 2"/>
          <p:cNvSpPr>
            <a:spLocks noGrp="1"/>
          </p:cNvSpPr>
          <p:nvPr>
            <p:ph idx="1"/>
          </p:nvPr>
        </p:nvSpPr>
        <p:spPr/>
        <p:txBody>
          <a:bodyPr/>
          <a:lstStyle/>
          <a:p>
            <a:r>
              <a:rPr lang="en-US" sz="2800" dirty="0" smtClean="0"/>
              <a:t>Interrupt I/O is a device-initiated I/O transfer. The external device is connected to a pin called the interrupt (INT) pin on the processor chip. </a:t>
            </a:r>
          </a:p>
          <a:p>
            <a:r>
              <a:rPr lang="en-US" sz="2800" dirty="0" smtClean="0"/>
              <a:t>When the device needs an I/O transfer with the microcomputer, it activates the interrupt pin of the processor chip. </a:t>
            </a:r>
          </a:p>
          <a:p>
            <a:r>
              <a:rPr lang="en-US" sz="2800" dirty="0" smtClean="0"/>
              <a:t>The microcomputer usually completes the current instruction and saves at least the contents of the current program counter on the stack.</a:t>
            </a:r>
            <a:endParaRPr lang="en-US" sz="28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191000"/>
          </a:xfrm>
        </p:spPr>
        <p:txBody>
          <a:bodyPr/>
          <a:lstStyle/>
          <a:p>
            <a:r>
              <a:rPr lang="en-US" sz="2400" dirty="0" smtClean="0"/>
              <a:t>The microcomputer then automatically loads an address into the program counter to branch to a subroutine like program called the interrupt service routine. </a:t>
            </a:r>
          </a:p>
          <a:p>
            <a:r>
              <a:rPr lang="en-US" sz="2400" dirty="0" smtClean="0"/>
              <a:t>This program is written by the user. The external device wants the microcomputer to execute this program to transfer data. </a:t>
            </a:r>
          </a:p>
          <a:p>
            <a:r>
              <a:rPr lang="en-US" sz="2400" dirty="0" smtClean="0"/>
              <a:t>The last instruction of the service routine is a RETURN, which is typically the same instruction used at the end of a subroutine. </a:t>
            </a:r>
          </a:p>
          <a:p>
            <a:r>
              <a:rPr lang="en-US" sz="2400" dirty="0" smtClean="0"/>
              <a:t>This instruction normally loads the address (saved in the stack before going to the service routine) in the program counter. Then, the microcomputer continues executing the main program.</a:t>
            </a:r>
            <a:endParaRPr lang="en-US" sz="24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Memory Access (DMA)</a:t>
            </a:r>
            <a:endParaRPr lang="en-US" dirty="0"/>
          </a:p>
        </p:txBody>
      </p:sp>
      <p:sp>
        <p:nvSpPr>
          <p:cNvPr id="3" name="Content Placeholder 2"/>
          <p:cNvSpPr>
            <a:spLocks noGrp="1"/>
          </p:cNvSpPr>
          <p:nvPr>
            <p:ph idx="1"/>
          </p:nvPr>
        </p:nvSpPr>
        <p:spPr>
          <a:xfrm>
            <a:off x="533400" y="1828800"/>
            <a:ext cx="8229600" cy="3886200"/>
          </a:xfrm>
        </p:spPr>
        <p:txBody>
          <a:bodyPr/>
          <a:lstStyle/>
          <a:p>
            <a:r>
              <a:rPr lang="en-US" dirty="0" smtClean="0"/>
              <a:t>DMA is a technique that transfers data between a microcomputer’s memory and I/O device without involving the microprocessor. </a:t>
            </a:r>
          </a:p>
          <a:p>
            <a:r>
              <a:rPr lang="en-US" dirty="0" smtClean="0"/>
              <a:t>DMA is widely used in transferring large blocks of data between a peripheral device and the microcomputer’s memory. </a:t>
            </a:r>
          </a:p>
          <a:p>
            <a:r>
              <a:rPr lang="en-US" dirty="0" smtClean="0"/>
              <a:t>The DMA technique uses a DMA controller chip for the data transfer operation.</a:t>
            </a:r>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5181600"/>
          </a:xfrm>
        </p:spPr>
        <p:txBody>
          <a:bodyPr/>
          <a:lstStyle/>
          <a:p>
            <a:endParaRPr lang="en-US" sz="2400" dirty="0"/>
          </a:p>
        </p:txBody>
      </p:sp>
      <p:sp>
        <p:nvSpPr>
          <p:cNvPr id="4" name="Title 1"/>
          <p:cNvSpPr txBox="1">
            <a:spLocks/>
          </p:cNvSpPr>
          <p:nvPr/>
        </p:nvSpPr>
        <p:spPr bwMode="auto">
          <a:xfrm>
            <a:off x="533400" y="457200"/>
            <a:ext cx="8229600" cy="762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lvl="0">
              <a:spcBef>
                <a:spcPct val="0"/>
              </a:spcBef>
              <a:defRPr/>
            </a:pPr>
            <a:r>
              <a:rPr lang="en-US" sz="4400" b="1" dirty="0" smtClean="0">
                <a:latin typeface="Times New Roman" pitchFamily="18" charset="0"/>
                <a:cs typeface="Times New Roman" pitchFamily="18" charset="0"/>
              </a:rPr>
              <a:t>Assembly Language</a:t>
            </a:r>
            <a:endParaRPr kumimoji="0" lang="en-US" sz="4400" b="1" i="0" u="none" strike="noStrike" kern="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6" name="Footer Placeholder 5"/>
          <p:cNvSpPr>
            <a:spLocks noGrp="1"/>
          </p:cNvSpPr>
          <p:nvPr>
            <p:ph type="ftr" sz="quarter" idx="10"/>
          </p:nvPr>
        </p:nvSpPr>
        <p:spPr/>
        <p:txBody>
          <a:bodyPr/>
          <a:lstStyle/>
          <a:p>
            <a:r>
              <a:rPr lang="en-US" smtClean="0"/>
              <a:t>Prepared by M. Mahesh Babu  Assistant-Professor.</a:t>
            </a:r>
            <a:endParaRPr lang="en-US" dirty="0"/>
          </a:p>
        </p:txBody>
      </p:sp>
      <p:pic>
        <p:nvPicPr>
          <p:cNvPr id="7" name="Picture 2" descr="79144_01_07a"/>
          <p:cNvPicPr>
            <a:picLocks noChangeAspect="1" noChangeArrowheads="1"/>
          </p:cNvPicPr>
          <p:nvPr/>
        </p:nvPicPr>
        <p:blipFill>
          <a:blip r:embed="rId2" cstate="print"/>
          <a:srcRect/>
          <a:stretch>
            <a:fillRect/>
          </a:stretch>
        </p:blipFill>
        <p:spPr bwMode="auto">
          <a:xfrm>
            <a:off x="990600" y="1676400"/>
            <a:ext cx="5715000" cy="4686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43000"/>
            <a:ext cx="8610600" cy="4572000"/>
          </a:xfrm>
        </p:spPr>
        <p:txBody>
          <a:bodyPr/>
          <a:lstStyle/>
          <a:p>
            <a:r>
              <a:rPr lang="en-US" sz="2800" dirty="0" smtClean="0"/>
              <a:t>The main functions of a typical DMA controller are summarized as follows:</a:t>
            </a:r>
          </a:p>
          <a:p>
            <a:pPr lvl="1"/>
            <a:r>
              <a:rPr lang="en-US" sz="2400" dirty="0" smtClean="0"/>
              <a:t>The I/O devices request DMA operation via the DMA request line of the controller chip.</a:t>
            </a:r>
          </a:p>
          <a:p>
            <a:pPr lvl="1"/>
            <a:r>
              <a:rPr lang="en-US" sz="2400" dirty="0" smtClean="0"/>
              <a:t>The controller chip activates the microprocessor HOLD pin, requesting the CPU to release the bus.</a:t>
            </a:r>
          </a:p>
          <a:p>
            <a:pPr lvl="1"/>
            <a:r>
              <a:rPr lang="en-US" sz="2400" dirty="0" smtClean="0"/>
              <a:t>The processor sends HLDA (hold acknowledge) back to the DMA controller, indicating that the bus is disabled. The DMA controller places the current value of its internal registers, such as the address register and counter, on the system bus and sends a DMA acknowledge to the peripheral device. The DMA controller completes the DMA transfer.</a:t>
            </a:r>
            <a:endParaRPr lang="en-US" sz="24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are three basic types of DMA: </a:t>
            </a:r>
          </a:p>
          <a:p>
            <a:r>
              <a:rPr lang="en-US" i="1" dirty="0" smtClean="0"/>
              <a:t>block transfer, </a:t>
            </a:r>
          </a:p>
          <a:p>
            <a:r>
              <a:rPr lang="en-US" i="1" dirty="0" smtClean="0"/>
              <a:t>cycle stealing, and </a:t>
            </a:r>
          </a:p>
          <a:p>
            <a:r>
              <a:rPr lang="en-US" i="1" dirty="0" smtClean="0"/>
              <a:t>interleaved DMA.</a:t>
            </a:r>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transfer DMA</a:t>
            </a:r>
            <a:endParaRPr lang="en-US" dirty="0"/>
          </a:p>
        </p:txBody>
      </p:sp>
      <p:sp>
        <p:nvSpPr>
          <p:cNvPr id="3" name="Content Placeholder 2"/>
          <p:cNvSpPr>
            <a:spLocks noGrp="1"/>
          </p:cNvSpPr>
          <p:nvPr>
            <p:ph idx="1"/>
          </p:nvPr>
        </p:nvSpPr>
        <p:spPr>
          <a:xfrm>
            <a:off x="457200" y="1447800"/>
            <a:ext cx="8229600" cy="4419600"/>
          </a:xfrm>
        </p:spPr>
        <p:txBody>
          <a:bodyPr/>
          <a:lstStyle/>
          <a:p>
            <a:r>
              <a:rPr lang="en-US" dirty="0" smtClean="0"/>
              <a:t>For block transfer DMA, the DMA controller chip takes the bus from the microcomputer to transfer data between the memory and I/O device. The microprocessor has no access to the bus until the transfer is completed. During this time, the microprocessor can perform internal operations that do not need the bus. This method is popular with microprocessors. Using this technique, blocks of data can be transferred.</a:t>
            </a:r>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smtClean="0"/>
              <a:t>cycle stealing DMA</a:t>
            </a:r>
            <a:endParaRPr lang="en-US" dirty="0"/>
          </a:p>
        </p:txBody>
      </p:sp>
      <p:sp>
        <p:nvSpPr>
          <p:cNvPr id="3" name="Content Placeholder 2"/>
          <p:cNvSpPr>
            <a:spLocks noGrp="1"/>
          </p:cNvSpPr>
          <p:nvPr>
            <p:ph idx="1"/>
          </p:nvPr>
        </p:nvSpPr>
        <p:spPr>
          <a:xfrm>
            <a:off x="457200" y="1219200"/>
            <a:ext cx="8229600" cy="4648200"/>
          </a:xfrm>
        </p:spPr>
        <p:txBody>
          <a:bodyPr/>
          <a:lstStyle/>
          <a:p>
            <a:r>
              <a:rPr lang="en-US" sz="2000" dirty="0" smtClean="0"/>
              <a:t>Data transfer between the microcomputer memory and an I/O device occurs on a </a:t>
            </a:r>
            <a:r>
              <a:rPr lang="en-US" sz="2000" dirty="0" err="1" smtClean="0"/>
              <a:t>wordby</a:t>
            </a:r>
            <a:r>
              <a:rPr lang="en-US" sz="2000" dirty="0" smtClean="0"/>
              <a:t>- word basis with cycle stealing. Typically, the microprocessor clock is enabled by </a:t>
            </a:r>
            <a:r>
              <a:rPr lang="en-US" sz="2000" dirty="0" err="1" smtClean="0"/>
              <a:t>ANDing</a:t>
            </a:r>
            <a:r>
              <a:rPr lang="en-US" sz="2000" dirty="0" smtClean="0"/>
              <a:t> an INHIBIT signal with the system clock. The system clock has the same frequency as the microprocessor clock. The DMA controller controls the INHIBIT line. During normal operation, the INHIBIT line is HIGH, providing the microprocessor clock.</a:t>
            </a:r>
          </a:p>
          <a:p>
            <a:r>
              <a:rPr lang="en-US" sz="2000" dirty="0" smtClean="0"/>
              <a:t>When DMA operation is desired, the controller makes the INHIBIT line LOW for one clock cycle. The microprocessor is then stopped completely for the cycle. Data transfer between the memory and I/O takes place during this cycle. This method is called cycle stealing because the DMA controller takes away or steals a cycle without microprocessor recognition. Data transfer takes place over a period of time.</a:t>
            </a:r>
            <a:endParaRPr lang="en-US" sz="20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interleaved DMA</a:t>
            </a:r>
            <a:endParaRPr lang="en-US" dirty="0"/>
          </a:p>
        </p:txBody>
      </p:sp>
      <p:sp>
        <p:nvSpPr>
          <p:cNvPr id="3" name="Content Placeholder 2"/>
          <p:cNvSpPr>
            <a:spLocks noGrp="1"/>
          </p:cNvSpPr>
          <p:nvPr>
            <p:ph idx="1"/>
          </p:nvPr>
        </p:nvSpPr>
        <p:spPr>
          <a:xfrm>
            <a:off x="533400" y="1752600"/>
            <a:ext cx="8229600" cy="3886200"/>
          </a:xfrm>
        </p:spPr>
        <p:txBody>
          <a:bodyPr/>
          <a:lstStyle/>
          <a:p>
            <a:r>
              <a:rPr lang="en-US" sz="2800" dirty="0" smtClean="0"/>
              <a:t>With interleaved DMA, the DMA controller chip takes over the system bus when the microprocessor is not using it. For example, the microprocessor does not use the bus while incrementing the program counter or performing an ALU operation. The DMA controller chip identifies these cycles and allows transfer of data between the memory and I/O device. Data transfer takes place over a period for time for this method.</a:t>
            </a:r>
            <a:endParaRPr lang="en-US" sz="2800" dirty="0"/>
          </a:p>
        </p:txBody>
      </p:sp>
      <p:sp>
        <p:nvSpPr>
          <p:cNvPr id="4" name="Footer Placeholder 3"/>
          <p:cNvSpPr>
            <a:spLocks noGrp="1"/>
          </p:cNvSpPr>
          <p:nvPr>
            <p:ph type="ftr" sz="quarter" idx="10"/>
          </p:nvPr>
        </p:nvSpPr>
        <p:spPr/>
        <p:txBody>
          <a:bodyPr/>
          <a:lstStyle/>
          <a:p>
            <a:r>
              <a:rPr lang="en-US" dirty="0" smtClean="0"/>
              <a:t>Prepared by M. Mahesh </a:t>
            </a:r>
            <a:r>
              <a:rPr lang="en-US" dirty="0" err="1" smtClean="0"/>
              <a:t>Babu</a:t>
            </a:r>
            <a:r>
              <a:rPr lang="en-US" dirty="0" smtClean="0"/>
              <a:t>  Assistant-Professor.</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533400"/>
            <a:ext cx="7772400" cy="381000"/>
          </a:xfrm>
          <a:noFill/>
          <a:ln/>
        </p:spPr>
        <p:txBody>
          <a:bodyPr lIns="92075" tIns="46038" rIns="92075" bIns="46038"/>
          <a:lstStyle/>
          <a:p>
            <a:pPr defTabSz="762000"/>
            <a:r>
              <a:rPr lang="en-US" dirty="0"/>
              <a:t>Peripheral Controllers</a:t>
            </a:r>
          </a:p>
        </p:txBody>
      </p:sp>
      <p:sp>
        <p:nvSpPr>
          <p:cNvPr id="11267" name="Rectangle 3"/>
          <p:cNvSpPr>
            <a:spLocks noGrp="1" noChangeArrowheads="1"/>
          </p:cNvSpPr>
          <p:nvPr>
            <p:ph type="body" idx="1"/>
          </p:nvPr>
        </p:nvSpPr>
        <p:spPr>
          <a:xfrm>
            <a:off x="74613" y="1141413"/>
            <a:ext cx="9067800" cy="5335587"/>
          </a:xfrm>
          <a:noFill/>
          <a:ln/>
        </p:spPr>
        <p:txBody>
          <a:bodyPr lIns="92075" tIns="46038" rIns="92075" bIns="46038"/>
          <a:lstStyle/>
          <a:p>
            <a:pPr defTabSz="762000"/>
            <a:r>
              <a:rPr lang="en-US" sz="2400" dirty="0"/>
              <a:t>Intel has developed several peripheral controller chips designed to support its processors.</a:t>
            </a:r>
          </a:p>
          <a:p>
            <a:pPr defTabSz="762000"/>
            <a:r>
              <a:rPr lang="en-US" sz="2400" dirty="0"/>
              <a:t>The goal is to give a complete I/O interface in one chip. </a:t>
            </a:r>
          </a:p>
          <a:p>
            <a:pPr defTabSz="762000"/>
            <a:r>
              <a:rPr lang="en-US" sz="2400" dirty="0"/>
              <a:t>Examples: </a:t>
            </a:r>
          </a:p>
          <a:p>
            <a:pPr defTabSz="762000"/>
            <a:r>
              <a:rPr lang="en-US" sz="2400" dirty="0"/>
              <a:t>8255 is Programmable Peripheral Interface (PPI).</a:t>
            </a:r>
          </a:p>
          <a:p>
            <a:pPr defTabSz="762000"/>
            <a:r>
              <a:rPr lang="en-US" sz="2400" dirty="0"/>
              <a:t>8259 is Programmable Interrupt Controller (PIC)</a:t>
            </a:r>
          </a:p>
          <a:p>
            <a:pPr defTabSz="762000"/>
            <a:r>
              <a:rPr lang="en-US" sz="2400" dirty="0"/>
              <a:t>8253/8254 is Programmable Interval Timer (PIT)</a:t>
            </a:r>
          </a:p>
          <a:p>
            <a:pPr defTabSz="762000"/>
            <a:r>
              <a:rPr lang="en-US" sz="2400" dirty="0"/>
              <a:t>8237 is Programmable DMA controller.</a:t>
            </a:r>
          </a:p>
          <a:p>
            <a:pPr defTabSz="762000"/>
            <a:r>
              <a:rPr lang="en-US" sz="2400" dirty="0"/>
              <a:t>In PC/XT computers these chips are built into the system board and can be seen by inspection.</a:t>
            </a:r>
          </a:p>
          <a:p>
            <a:pPr defTabSz="762000"/>
            <a:r>
              <a:rPr lang="en-US" sz="2400" dirty="0"/>
              <a:t>In modern Computers the functionality of these chips has been built into the system board chipset.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762000"/>
          </a:xfrm>
          <a:noFill/>
          <a:ln/>
        </p:spPr>
        <p:txBody>
          <a:bodyPr lIns="92075" tIns="46038" rIns="92075" bIns="46038"/>
          <a:lstStyle/>
          <a:p>
            <a:pPr algn="ctr" defTabSz="762000"/>
            <a:r>
              <a:rPr lang="en-US" dirty="0">
                <a:latin typeface="Times New Roman" pitchFamily="18" charset="0"/>
                <a:cs typeface="Times New Roman" pitchFamily="18" charset="0"/>
              </a:rPr>
              <a:t>8255A</a:t>
            </a:r>
          </a:p>
        </p:txBody>
      </p:sp>
      <p:sp>
        <p:nvSpPr>
          <p:cNvPr id="12291" name="Rectangle 3"/>
          <p:cNvSpPr>
            <a:spLocks noGrp="1" noChangeArrowheads="1"/>
          </p:cNvSpPr>
          <p:nvPr>
            <p:ph type="body" idx="1"/>
          </p:nvPr>
        </p:nvSpPr>
        <p:spPr>
          <a:xfrm>
            <a:off x="533401" y="1219200"/>
            <a:ext cx="8229600" cy="5334000"/>
          </a:xfrm>
          <a:noFill/>
          <a:ln/>
        </p:spPr>
        <p:txBody>
          <a:bodyPr lIns="92075" tIns="46038" rIns="92075" bIns="46038"/>
          <a:lstStyle/>
          <a:p>
            <a:pPr defTabSz="762000"/>
            <a:r>
              <a:rPr lang="en-US" dirty="0">
                <a:latin typeface="Times New Roman" pitchFamily="18" charset="0"/>
                <a:cs typeface="Times New Roman" pitchFamily="18" charset="0"/>
              </a:rPr>
              <a:t>Is one of the peripheral controller chips designed to support its processors.</a:t>
            </a:r>
          </a:p>
          <a:p>
            <a:pPr defTabSz="762000"/>
            <a:r>
              <a:rPr lang="en-US" dirty="0">
                <a:latin typeface="Times New Roman" pitchFamily="18" charset="0"/>
                <a:cs typeface="Times New Roman" pitchFamily="18" charset="0"/>
              </a:rPr>
              <a:t>8255 is Programmable Peripheral Interface (PPI).</a:t>
            </a:r>
          </a:p>
          <a:p>
            <a:pPr defTabSz="762000"/>
            <a:r>
              <a:rPr lang="en-US" dirty="0">
                <a:latin typeface="Times New Roman" pitchFamily="18" charset="0"/>
                <a:cs typeface="Times New Roman" pitchFamily="18" charset="0"/>
              </a:rPr>
              <a:t>It is a general purpose parallel I/O Interfacing device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343400"/>
          </a:xfrm>
        </p:spPr>
        <p:txBody>
          <a:bodyPr/>
          <a:lstStyle/>
          <a:p>
            <a:r>
              <a:rPr lang="en-US" sz="2800" dirty="0" smtClean="0">
                <a:latin typeface="Times New Roman" pitchFamily="18" charset="0"/>
                <a:cs typeface="Times New Roman" pitchFamily="18" charset="0"/>
              </a:rPr>
              <a:t>The parallel input-output port chip 8255 is also called as programmable peripheral input-output port. </a:t>
            </a:r>
          </a:p>
          <a:p>
            <a:r>
              <a:rPr lang="en-US" sz="2800" dirty="0" smtClean="0">
                <a:latin typeface="Times New Roman" pitchFamily="18" charset="0"/>
                <a:cs typeface="Times New Roman" pitchFamily="18" charset="0"/>
              </a:rPr>
              <a:t>The Intel’s 8255 is designed for use with Intel’s 8-bit, 16-bit and higher capability microprocessors.</a:t>
            </a:r>
          </a:p>
          <a:p>
            <a:r>
              <a:rPr lang="en-US" sz="2800" dirty="0" smtClean="0">
                <a:latin typeface="Times New Roman" pitchFamily="18" charset="0"/>
                <a:cs typeface="Times New Roman" pitchFamily="18" charset="0"/>
              </a:rPr>
              <a:t>The 8255A is LSI peripheral designed to permit easy implementation of parallel I/0 in the 8086 micro-computer systems. </a:t>
            </a:r>
          </a:p>
          <a:p>
            <a:r>
              <a:rPr lang="en-US" sz="2800" dirty="0" smtClean="0">
                <a:latin typeface="Times New Roman" pitchFamily="18" charset="0"/>
                <a:cs typeface="Times New Roman" pitchFamily="18" charset="0"/>
              </a:rPr>
              <a:t>It provides a flexible parallel interface, which includes features such as single-bit, 4-bit, and byte-wide input and output ports. </a:t>
            </a:r>
          </a:p>
          <a:p>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228600" y="1219200"/>
            <a:ext cx="8915400" cy="4648200"/>
          </a:xfrm>
        </p:spPr>
        <p:txBody>
          <a:bodyPr/>
          <a:lstStyle/>
          <a:p>
            <a:r>
              <a:rPr lang="en-US" sz="2800" dirty="0" smtClean="0">
                <a:latin typeface="Times New Roman" pitchFamily="18" charset="0"/>
                <a:cs typeface="Times New Roman" pitchFamily="18" charset="0"/>
              </a:rPr>
              <a:t>It has 24 input/output lines which may be individually programmed in two groups of twelve lines each, or three groups of eight lines. </a:t>
            </a:r>
          </a:p>
          <a:p>
            <a:r>
              <a:rPr lang="en-US" sz="2800" dirty="0" smtClean="0">
                <a:latin typeface="Times New Roman" pitchFamily="18" charset="0"/>
                <a:cs typeface="Times New Roman" pitchFamily="18" charset="0"/>
              </a:rPr>
              <a:t>The two groups of I/O pins are named as Group A and Group B. Each of these two groups contains a subgroup of eight I/O lines called as 8-bit port and another subgroup of four lines or a 4-bit port. </a:t>
            </a:r>
          </a:p>
          <a:p>
            <a:r>
              <a:rPr lang="en-US" sz="2800" dirty="0" smtClean="0">
                <a:latin typeface="Times New Roman" pitchFamily="18" charset="0"/>
                <a:cs typeface="Times New Roman" pitchFamily="18" charset="0"/>
              </a:rPr>
              <a:t>Thus Group A contains an 8-bit port A along with a 4-bit port C upper. The port A lines are identified by symbols PA0-PA7 while the port C lines are identified as PC4-PC7. </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400" dirty="0" smtClean="0">
                <a:latin typeface="Times New Roman" pitchFamily="18" charset="0"/>
                <a:cs typeface="Times New Roman" pitchFamily="18" charset="0"/>
              </a:rPr>
              <a:t>Similarly, Group B contains an 8-bit port B, containing lines PB0-PB7 and a 4-bit port C with lower bits PC0- PC3. </a:t>
            </a:r>
          </a:p>
          <a:p>
            <a:r>
              <a:rPr lang="en-US" sz="2400" dirty="0" smtClean="0">
                <a:latin typeface="Times New Roman" pitchFamily="18" charset="0"/>
                <a:cs typeface="Times New Roman" pitchFamily="18" charset="0"/>
              </a:rPr>
              <a:t>The port C upper and port C lower can be used in combination as an 8-bit port C. </a:t>
            </a:r>
          </a:p>
          <a:p>
            <a:r>
              <a:rPr lang="en-US" sz="2400" dirty="0" smtClean="0">
                <a:latin typeface="Times New Roman" pitchFamily="18" charset="0"/>
                <a:cs typeface="Times New Roman" pitchFamily="18" charset="0"/>
              </a:rPr>
              <a:t>Both the port C are assigned the same address. Thus one may have either three 8-bit I/O ports or two 8-bit and two 4-bit ports from 8255. </a:t>
            </a:r>
          </a:p>
          <a:p>
            <a:r>
              <a:rPr lang="en-US" sz="2400" dirty="0" smtClean="0">
                <a:latin typeface="Times New Roman" pitchFamily="18" charset="0"/>
                <a:cs typeface="Times New Roman" pitchFamily="18" charset="0"/>
              </a:rPr>
              <a:t>All of these ports can function independently either as input or as output ports. </a:t>
            </a:r>
          </a:p>
          <a:p>
            <a:r>
              <a:rPr lang="en-US" sz="2400" dirty="0" smtClean="0">
                <a:latin typeface="Times New Roman" pitchFamily="18" charset="0"/>
                <a:cs typeface="Times New Roman" pitchFamily="18" charset="0"/>
              </a:rPr>
              <a:t>This can be achieved by programming the bits of an internal register of 8255 called as control word register (CWR). </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457200"/>
            <a:ext cx="8229600" cy="914400"/>
          </a:xfrm>
        </p:spPr>
        <p:txBody>
          <a:bodyPr/>
          <a:lstStyle/>
          <a:p>
            <a:pPr eaLnBrk="1" hangingPunct="1"/>
            <a:r>
              <a:rPr lang="en-US" altLang="en-US" dirty="0" smtClean="0"/>
              <a:t>Microprocessor Architecture</a:t>
            </a:r>
            <a:endParaRPr lang="en-US" altLang="en-US" sz="2400" dirty="0" smtClean="0"/>
          </a:p>
        </p:txBody>
      </p:sp>
      <p:sp>
        <p:nvSpPr>
          <p:cNvPr id="13315" name="Rectangle 5"/>
          <p:cNvSpPr>
            <a:spLocks noGrp="1" noChangeArrowheads="1"/>
          </p:cNvSpPr>
          <p:nvPr>
            <p:ph idx="1"/>
          </p:nvPr>
        </p:nvSpPr>
        <p:spPr>
          <a:xfrm>
            <a:off x="457200" y="1447800"/>
            <a:ext cx="8229600" cy="3886200"/>
          </a:xfrm>
        </p:spPr>
        <p:txBody>
          <a:bodyPr/>
          <a:lstStyle/>
          <a:p>
            <a:pPr eaLnBrk="1" hangingPunct="1"/>
            <a:r>
              <a:rPr lang="en-US" altLang="en-US" dirty="0" smtClean="0"/>
              <a:t>MPU communicates with Memory and I/O using the System Bus</a:t>
            </a:r>
          </a:p>
          <a:p>
            <a:pPr lvl="1" eaLnBrk="1" hangingPunct="1"/>
            <a:r>
              <a:rPr lang="en-US" altLang="en-US" dirty="0" smtClean="0"/>
              <a:t>Address bus</a:t>
            </a:r>
          </a:p>
          <a:p>
            <a:pPr lvl="2" eaLnBrk="1" hangingPunct="1"/>
            <a:r>
              <a:rPr lang="en-US" altLang="en-US" dirty="0" smtClean="0"/>
              <a:t>Unidirectional</a:t>
            </a:r>
          </a:p>
          <a:p>
            <a:pPr lvl="2" eaLnBrk="1" hangingPunct="1"/>
            <a:r>
              <a:rPr lang="en-US" altLang="en-US" dirty="0" smtClean="0"/>
              <a:t>Memory and I/O Addresses </a:t>
            </a:r>
          </a:p>
          <a:p>
            <a:pPr lvl="1" eaLnBrk="1" hangingPunct="1"/>
            <a:r>
              <a:rPr lang="en-US" altLang="en-US" dirty="0" smtClean="0"/>
              <a:t>Data bus</a:t>
            </a:r>
          </a:p>
          <a:p>
            <a:pPr lvl="2" eaLnBrk="1" hangingPunct="1"/>
            <a:r>
              <a:rPr lang="en-US" altLang="en-US" dirty="0" smtClean="0"/>
              <a:t>Bidirectional</a:t>
            </a:r>
          </a:p>
          <a:p>
            <a:pPr lvl="2" eaLnBrk="1" hangingPunct="1"/>
            <a:r>
              <a:rPr lang="en-US" altLang="en-US" dirty="0" smtClean="0"/>
              <a:t>Transfers Binary Data and Instructions</a:t>
            </a:r>
          </a:p>
          <a:p>
            <a:pPr lvl="1" eaLnBrk="1" hangingPunct="1"/>
            <a:r>
              <a:rPr lang="en-US" altLang="en-US" dirty="0" smtClean="0"/>
              <a:t>Control lines</a:t>
            </a:r>
          </a:p>
          <a:p>
            <a:pPr lvl="2" eaLnBrk="1" hangingPunct="1"/>
            <a:r>
              <a:rPr lang="en-US" altLang="en-US" dirty="0" smtClean="0"/>
              <a:t>Read and Write timing signals</a:t>
            </a:r>
          </a:p>
        </p:txBody>
      </p:sp>
      <p:sp>
        <p:nvSpPr>
          <p:cNvPr id="13316" name="Slide Number Placeholder 3"/>
          <p:cNvSpPr>
            <a:spLocks noGrp="1"/>
          </p:cNvSpPr>
          <p:nvPr>
            <p:ph type="sldNum" sz="quarter" idx="11"/>
          </p:nvPr>
        </p:nvSpPr>
        <p:spPr>
          <a:noFill/>
        </p:spPr>
        <p:txBody>
          <a:bodyPr/>
          <a:lstStyle/>
          <a:p>
            <a:fld id="{457C51F8-6B79-461A-89DF-1FECC471D649}" type="slidenum">
              <a:rPr lang="en-US" altLang="en-US" smtClean="0"/>
              <a:pPr/>
              <a:t>4</a:t>
            </a:fld>
            <a:endParaRPr lang="en-US" altLang="en-US" smtClean="0"/>
          </a:p>
        </p:txBody>
      </p:sp>
      <p:sp>
        <p:nvSpPr>
          <p:cNvPr id="13317" name="Footer Placeholder 4"/>
          <p:cNvSpPr>
            <a:spLocks noGrp="1"/>
          </p:cNvSpPr>
          <p:nvPr>
            <p:ph type="ftr" sz="quarter" idx="10"/>
          </p:nvPr>
        </p:nvSpPr>
        <p:spPr>
          <a:noFill/>
        </p:spPr>
        <p:txBody>
          <a:bodyPr/>
          <a:lstStyle/>
          <a:p>
            <a:endParaRPr lang="en-US"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Block Diagram of 8255</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0962" name="Picture 2"/>
          <p:cNvPicPr>
            <a:picLocks noChangeAspect="1" noChangeArrowheads="1"/>
          </p:cNvPicPr>
          <p:nvPr/>
        </p:nvPicPr>
        <p:blipFill>
          <a:blip r:embed="rId2" cstate="print"/>
          <a:srcRect/>
          <a:stretch>
            <a:fillRect/>
          </a:stretch>
        </p:blipFill>
        <p:spPr bwMode="auto">
          <a:xfrm>
            <a:off x="381000" y="1143000"/>
            <a:ext cx="8281039" cy="56725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1506278" y="1905000"/>
            <a:ext cx="5531073" cy="4124326"/>
          </a:xfrm>
          <a:prstGeom prst="rect">
            <a:avLst/>
          </a:prstGeom>
          <a:noFill/>
          <a:ln w="9525">
            <a:noFill/>
            <a:miter lim="800000"/>
            <a:headEnd/>
            <a:tailEnd/>
          </a:ln>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Pin Configuration of 8255</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1986" name="Picture 2"/>
          <p:cNvPicPr>
            <a:picLocks noChangeAspect="1" noChangeArrowheads="1"/>
          </p:cNvPicPr>
          <p:nvPr/>
        </p:nvPicPr>
        <p:blipFill>
          <a:blip r:embed="rId2" cstate="print"/>
          <a:srcRect/>
          <a:stretch>
            <a:fillRect/>
          </a:stretch>
        </p:blipFill>
        <p:spPr bwMode="auto">
          <a:xfrm>
            <a:off x="533400" y="1295400"/>
            <a:ext cx="2819400" cy="5029802"/>
          </a:xfrm>
          <a:prstGeom prst="rect">
            <a:avLst/>
          </a:prstGeom>
          <a:noFill/>
          <a:ln w="9525">
            <a:noFill/>
            <a:miter lim="800000"/>
            <a:headEnd/>
            <a:tailEnd/>
          </a:ln>
          <a:effectLst/>
        </p:spPr>
      </p:pic>
      <p:grpSp>
        <p:nvGrpSpPr>
          <p:cNvPr id="6" name="Group 5"/>
          <p:cNvGrpSpPr/>
          <p:nvPr/>
        </p:nvGrpSpPr>
        <p:grpSpPr>
          <a:xfrm>
            <a:off x="4191001" y="1295400"/>
            <a:ext cx="4800599" cy="4953000"/>
            <a:chOff x="2886075" y="1511300"/>
            <a:chExt cx="5495925" cy="4556125"/>
          </a:xfrm>
        </p:grpSpPr>
        <p:grpSp>
          <p:nvGrpSpPr>
            <p:cNvPr id="7" name="Group 157"/>
            <p:cNvGrpSpPr>
              <a:grpSpLocks/>
            </p:cNvGrpSpPr>
            <p:nvPr/>
          </p:nvGrpSpPr>
          <p:grpSpPr bwMode="auto">
            <a:xfrm>
              <a:off x="2886075" y="1511300"/>
              <a:ext cx="2638425" cy="4556125"/>
              <a:chOff x="8370" y="3195"/>
              <a:chExt cx="4155" cy="7175"/>
            </a:xfrm>
          </p:grpSpPr>
          <p:sp>
            <p:nvSpPr>
              <p:cNvPr id="14" name="Text Box 158"/>
              <p:cNvSpPr txBox="1">
                <a:spLocks noChangeArrowheads="1"/>
              </p:cNvSpPr>
              <p:nvPr/>
            </p:nvSpPr>
            <p:spPr bwMode="auto">
              <a:xfrm>
                <a:off x="8902" y="3225"/>
                <a:ext cx="3091" cy="6983"/>
              </a:xfrm>
              <a:prstGeom prst="rect">
                <a:avLst/>
              </a:prstGeom>
              <a:solidFill>
                <a:srgbClr val="FFFFFF"/>
              </a:solidFill>
              <a:ln w="9525">
                <a:solidFill>
                  <a:srgbClr val="000000"/>
                </a:solidFill>
                <a:miter lim="800000"/>
                <a:headEnd/>
                <a:tailEnd/>
              </a:ln>
            </p:spPr>
            <p:txBody>
              <a:bodyPr/>
              <a:lstStyle/>
              <a:p>
                <a:endParaRPr lang="en-US"/>
              </a:p>
            </p:txBody>
          </p:sp>
          <p:sp>
            <p:nvSpPr>
              <p:cNvPr id="15" name="Text Box 159"/>
              <p:cNvSpPr txBox="1">
                <a:spLocks noChangeArrowheads="1"/>
              </p:cNvSpPr>
              <p:nvPr/>
            </p:nvSpPr>
            <p:spPr bwMode="auto">
              <a:xfrm>
                <a:off x="8872" y="3289"/>
                <a:ext cx="803" cy="2713"/>
              </a:xfrm>
              <a:prstGeom prst="rect">
                <a:avLst/>
              </a:prstGeom>
              <a:noFill/>
              <a:ln w="9525">
                <a:noFill/>
                <a:miter lim="800000"/>
                <a:headEnd/>
                <a:tailEnd/>
              </a:ln>
            </p:spPr>
            <p:txBody>
              <a:bodyPr/>
              <a:lstStyle/>
              <a:p>
                <a:r>
                  <a:rPr lang="en-US" sz="1200" b="1"/>
                  <a:t>D0</a:t>
                </a:r>
              </a:p>
              <a:p>
                <a:r>
                  <a:rPr lang="en-US" sz="1200" b="1"/>
                  <a:t>D1</a:t>
                </a:r>
              </a:p>
              <a:p>
                <a:r>
                  <a:rPr lang="en-US" sz="1200" b="1"/>
                  <a:t>D2</a:t>
                </a:r>
              </a:p>
              <a:p>
                <a:r>
                  <a:rPr lang="en-US" sz="1200" b="1"/>
                  <a:t>D3</a:t>
                </a:r>
              </a:p>
              <a:p>
                <a:r>
                  <a:rPr lang="en-US" sz="1200" b="1"/>
                  <a:t>D4</a:t>
                </a:r>
              </a:p>
              <a:p>
                <a:r>
                  <a:rPr lang="en-US" sz="1200" b="1"/>
                  <a:t>D5</a:t>
                </a:r>
              </a:p>
              <a:p>
                <a:r>
                  <a:rPr lang="en-US" sz="1200" b="1"/>
                  <a:t>D6</a:t>
                </a:r>
              </a:p>
              <a:p>
                <a:r>
                  <a:rPr lang="en-US" sz="1200" b="1"/>
                  <a:t>D7</a:t>
                </a:r>
                <a:endParaRPr lang="en-US"/>
              </a:p>
            </p:txBody>
          </p:sp>
          <p:sp>
            <p:nvSpPr>
              <p:cNvPr id="16" name="Text Box 160"/>
              <p:cNvSpPr txBox="1">
                <a:spLocks noChangeArrowheads="1"/>
              </p:cNvSpPr>
              <p:nvPr/>
            </p:nvSpPr>
            <p:spPr bwMode="auto">
              <a:xfrm>
                <a:off x="8902" y="6273"/>
                <a:ext cx="1927" cy="3224"/>
              </a:xfrm>
              <a:prstGeom prst="rect">
                <a:avLst/>
              </a:prstGeom>
              <a:noFill/>
              <a:ln w="9525">
                <a:noFill/>
                <a:miter lim="800000"/>
                <a:headEnd/>
                <a:tailEnd/>
              </a:ln>
            </p:spPr>
            <p:txBody>
              <a:bodyPr/>
              <a:lstStyle/>
              <a:p>
                <a:r>
                  <a:rPr lang="en-US" sz="1200" b="1"/>
                  <a:t>RD</a:t>
                </a:r>
              </a:p>
              <a:p>
                <a:endParaRPr lang="en-US" sz="1200" b="1"/>
              </a:p>
              <a:p>
                <a:r>
                  <a:rPr lang="en-US" sz="1200" b="1"/>
                  <a:t>WR</a:t>
                </a:r>
              </a:p>
              <a:p>
                <a:endParaRPr lang="en-US" sz="1200" b="1"/>
              </a:p>
              <a:p>
                <a:r>
                  <a:rPr lang="en-US" sz="1200" b="1"/>
                  <a:t>A0</a:t>
                </a:r>
              </a:p>
              <a:p>
                <a:r>
                  <a:rPr lang="en-US" sz="1200" b="1"/>
                  <a:t>A1</a:t>
                </a:r>
              </a:p>
              <a:p>
                <a:endParaRPr lang="en-US" sz="1200" b="1"/>
              </a:p>
              <a:p>
                <a:r>
                  <a:rPr lang="en-US" sz="1200" b="1"/>
                  <a:t>RESET</a:t>
                </a:r>
              </a:p>
              <a:p>
                <a:endParaRPr lang="en-US" sz="1200" b="1"/>
              </a:p>
              <a:p>
                <a:r>
                  <a:rPr lang="en-US" sz="1200" b="1"/>
                  <a:t>CS</a:t>
                </a:r>
                <a:endParaRPr lang="en-US"/>
              </a:p>
            </p:txBody>
          </p:sp>
          <p:sp>
            <p:nvSpPr>
              <p:cNvPr id="17" name="Text Box 161"/>
              <p:cNvSpPr txBox="1">
                <a:spLocks noChangeArrowheads="1"/>
              </p:cNvSpPr>
              <p:nvPr/>
            </p:nvSpPr>
            <p:spPr bwMode="auto">
              <a:xfrm>
                <a:off x="11240" y="3195"/>
                <a:ext cx="1064" cy="2713"/>
              </a:xfrm>
              <a:prstGeom prst="rect">
                <a:avLst/>
              </a:prstGeom>
              <a:noFill/>
              <a:ln w="9525">
                <a:noFill/>
                <a:miter lim="800000"/>
                <a:headEnd/>
                <a:tailEnd/>
              </a:ln>
            </p:spPr>
            <p:txBody>
              <a:bodyPr/>
              <a:lstStyle/>
              <a:p>
                <a:r>
                  <a:rPr lang="en-US" sz="1100" b="1"/>
                  <a:t>PA0</a:t>
                </a:r>
              </a:p>
              <a:p>
                <a:r>
                  <a:rPr lang="en-US" sz="1100" b="1"/>
                  <a:t>PA1</a:t>
                </a:r>
              </a:p>
              <a:p>
                <a:r>
                  <a:rPr lang="en-US" sz="1100" b="1"/>
                  <a:t>PA2</a:t>
                </a:r>
              </a:p>
              <a:p>
                <a:r>
                  <a:rPr lang="en-US" sz="1100" b="1"/>
                  <a:t>PA3</a:t>
                </a:r>
              </a:p>
              <a:p>
                <a:r>
                  <a:rPr lang="en-US" sz="1100" b="1"/>
                  <a:t>PA4</a:t>
                </a:r>
              </a:p>
              <a:p>
                <a:r>
                  <a:rPr lang="en-US" sz="1100" b="1"/>
                  <a:t>PA5</a:t>
                </a:r>
              </a:p>
              <a:p>
                <a:r>
                  <a:rPr lang="en-US" sz="1100" b="1"/>
                  <a:t>PA6</a:t>
                </a:r>
              </a:p>
              <a:p>
                <a:r>
                  <a:rPr lang="en-US" sz="1100" b="1"/>
                  <a:t>PA7</a:t>
                </a:r>
                <a:endParaRPr lang="en-US"/>
              </a:p>
            </p:txBody>
          </p:sp>
          <p:sp>
            <p:nvSpPr>
              <p:cNvPr id="18" name="Text Box 162"/>
              <p:cNvSpPr txBox="1">
                <a:spLocks noChangeArrowheads="1"/>
              </p:cNvSpPr>
              <p:nvPr/>
            </p:nvSpPr>
            <p:spPr bwMode="auto">
              <a:xfrm>
                <a:off x="11260" y="5537"/>
                <a:ext cx="1064" cy="2713"/>
              </a:xfrm>
              <a:prstGeom prst="rect">
                <a:avLst/>
              </a:prstGeom>
              <a:noFill/>
              <a:ln w="9525">
                <a:noFill/>
                <a:miter lim="800000"/>
                <a:headEnd/>
                <a:tailEnd/>
              </a:ln>
            </p:spPr>
            <p:txBody>
              <a:bodyPr/>
              <a:lstStyle/>
              <a:p>
                <a:r>
                  <a:rPr lang="en-US" sz="1100" b="1"/>
                  <a:t>PB0</a:t>
                </a:r>
              </a:p>
              <a:p>
                <a:r>
                  <a:rPr lang="en-US" sz="1100" b="1"/>
                  <a:t>PB1</a:t>
                </a:r>
              </a:p>
              <a:p>
                <a:r>
                  <a:rPr lang="en-US" sz="1100" b="1"/>
                  <a:t>PB2</a:t>
                </a:r>
              </a:p>
              <a:p>
                <a:r>
                  <a:rPr lang="en-US" sz="1100" b="1"/>
                  <a:t>PB3</a:t>
                </a:r>
              </a:p>
              <a:p>
                <a:r>
                  <a:rPr lang="en-US" sz="1100" b="1"/>
                  <a:t>PB4</a:t>
                </a:r>
              </a:p>
              <a:p>
                <a:r>
                  <a:rPr lang="en-US" sz="1100" b="1"/>
                  <a:t>PB5</a:t>
                </a:r>
              </a:p>
              <a:p>
                <a:r>
                  <a:rPr lang="en-US" sz="1100" b="1"/>
                  <a:t>PB6</a:t>
                </a:r>
              </a:p>
              <a:p>
                <a:r>
                  <a:rPr lang="en-US" sz="1100" b="1"/>
                  <a:t>PB7</a:t>
                </a:r>
                <a:endParaRPr lang="en-US"/>
              </a:p>
            </p:txBody>
          </p:sp>
          <p:sp>
            <p:nvSpPr>
              <p:cNvPr id="19" name="Text Box 163"/>
              <p:cNvSpPr txBox="1">
                <a:spLocks noChangeArrowheads="1"/>
              </p:cNvSpPr>
              <p:nvPr/>
            </p:nvSpPr>
            <p:spPr bwMode="auto">
              <a:xfrm>
                <a:off x="11240" y="7897"/>
                <a:ext cx="1064" cy="2473"/>
              </a:xfrm>
              <a:prstGeom prst="rect">
                <a:avLst/>
              </a:prstGeom>
              <a:noFill/>
              <a:ln w="9525">
                <a:noFill/>
                <a:miter lim="800000"/>
                <a:headEnd/>
                <a:tailEnd/>
              </a:ln>
            </p:spPr>
            <p:txBody>
              <a:bodyPr/>
              <a:lstStyle/>
              <a:p>
                <a:r>
                  <a:rPr lang="en-US" sz="1100" b="1"/>
                  <a:t>PC0</a:t>
                </a:r>
              </a:p>
              <a:p>
                <a:r>
                  <a:rPr lang="en-US" sz="1100" b="1"/>
                  <a:t>PC1</a:t>
                </a:r>
              </a:p>
              <a:p>
                <a:r>
                  <a:rPr lang="en-US" sz="1100" b="1"/>
                  <a:t>PC2</a:t>
                </a:r>
              </a:p>
              <a:p>
                <a:r>
                  <a:rPr lang="en-US" sz="1100" b="1"/>
                  <a:t>PC3</a:t>
                </a:r>
              </a:p>
              <a:p>
                <a:r>
                  <a:rPr lang="en-US" sz="1100" b="1"/>
                  <a:t>PC4</a:t>
                </a:r>
              </a:p>
              <a:p>
                <a:r>
                  <a:rPr lang="en-US" sz="1100" b="1"/>
                  <a:t>PC5</a:t>
                </a:r>
              </a:p>
              <a:p>
                <a:r>
                  <a:rPr lang="en-US" sz="1100" b="1"/>
                  <a:t>PC6</a:t>
                </a:r>
              </a:p>
              <a:p>
                <a:r>
                  <a:rPr lang="en-US" sz="1100" b="1"/>
                  <a:t>PC7</a:t>
                </a:r>
                <a:endParaRPr lang="en-US"/>
              </a:p>
            </p:txBody>
          </p:sp>
          <p:sp>
            <p:nvSpPr>
              <p:cNvPr id="20" name="Line 164"/>
              <p:cNvSpPr>
                <a:spLocks noChangeShapeType="1"/>
              </p:cNvSpPr>
              <p:nvPr/>
            </p:nvSpPr>
            <p:spPr bwMode="auto">
              <a:xfrm flipH="1">
                <a:off x="8390" y="4007"/>
                <a:ext cx="502" cy="1"/>
              </a:xfrm>
              <a:prstGeom prst="line">
                <a:avLst/>
              </a:prstGeom>
              <a:noFill/>
              <a:ln w="9525">
                <a:solidFill>
                  <a:srgbClr val="000000"/>
                </a:solidFill>
                <a:round/>
                <a:headEnd/>
                <a:tailEnd/>
              </a:ln>
            </p:spPr>
            <p:txBody>
              <a:bodyPr/>
              <a:lstStyle/>
              <a:p>
                <a:endParaRPr lang="en-US"/>
              </a:p>
            </p:txBody>
          </p:sp>
          <p:sp>
            <p:nvSpPr>
              <p:cNvPr id="21" name="Line 165"/>
              <p:cNvSpPr>
                <a:spLocks noChangeShapeType="1"/>
              </p:cNvSpPr>
              <p:nvPr/>
            </p:nvSpPr>
            <p:spPr bwMode="auto">
              <a:xfrm flipH="1">
                <a:off x="8410" y="4271"/>
                <a:ext cx="502" cy="2"/>
              </a:xfrm>
              <a:prstGeom prst="line">
                <a:avLst/>
              </a:prstGeom>
              <a:noFill/>
              <a:ln w="9525">
                <a:solidFill>
                  <a:srgbClr val="000000"/>
                </a:solidFill>
                <a:round/>
                <a:headEnd/>
                <a:tailEnd/>
              </a:ln>
            </p:spPr>
            <p:txBody>
              <a:bodyPr/>
              <a:lstStyle/>
              <a:p>
                <a:endParaRPr lang="en-US"/>
              </a:p>
            </p:txBody>
          </p:sp>
          <p:sp>
            <p:nvSpPr>
              <p:cNvPr id="22" name="Line 166"/>
              <p:cNvSpPr>
                <a:spLocks noChangeShapeType="1"/>
              </p:cNvSpPr>
              <p:nvPr/>
            </p:nvSpPr>
            <p:spPr bwMode="auto">
              <a:xfrm flipH="1">
                <a:off x="8370" y="5329"/>
                <a:ext cx="502" cy="1"/>
              </a:xfrm>
              <a:prstGeom prst="line">
                <a:avLst/>
              </a:prstGeom>
              <a:noFill/>
              <a:ln w="9525">
                <a:solidFill>
                  <a:srgbClr val="000000"/>
                </a:solidFill>
                <a:round/>
                <a:headEnd/>
                <a:tailEnd/>
              </a:ln>
            </p:spPr>
            <p:txBody>
              <a:bodyPr/>
              <a:lstStyle/>
              <a:p>
                <a:endParaRPr lang="en-US"/>
              </a:p>
            </p:txBody>
          </p:sp>
          <p:sp>
            <p:nvSpPr>
              <p:cNvPr id="23" name="Line 167"/>
              <p:cNvSpPr>
                <a:spLocks noChangeShapeType="1"/>
              </p:cNvSpPr>
              <p:nvPr/>
            </p:nvSpPr>
            <p:spPr bwMode="auto">
              <a:xfrm flipH="1">
                <a:off x="8410" y="8931"/>
                <a:ext cx="502" cy="1"/>
              </a:xfrm>
              <a:prstGeom prst="line">
                <a:avLst/>
              </a:prstGeom>
              <a:noFill/>
              <a:ln w="9525">
                <a:solidFill>
                  <a:srgbClr val="000000"/>
                </a:solidFill>
                <a:round/>
                <a:headEnd type="oval" w="med" len="med"/>
                <a:tailEnd/>
              </a:ln>
            </p:spPr>
            <p:txBody>
              <a:bodyPr/>
              <a:lstStyle/>
              <a:p>
                <a:endParaRPr lang="en-US"/>
              </a:p>
            </p:txBody>
          </p:sp>
          <p:sp>
            <p:nvSpPr>
              <p:cNvPr id="24" name="Line 168"/>
              <p:cNvSpPr>
                <a:spLocks noChangeShapeType="1"/>
              </p:cNvSpPr>
              <p:nvPr/>
            </p:nvSpPr>
            <p:spPr bwMode="auto">
              <a:xfrm flipH="1">
                <a:off x="8410" y="7576"/>
                <a:ext cx="502" cy="1"/>
              </a:xfrm>
              <a:prstGeom prst="line">
                <a:avLst/>
              </a:prstGeom>
              <a:noFill/>
              <a:ln w="9525">
                <a:solidFill>
                  <a:srgbClr val="000000"/>
                </a:solidFill>
                <a:round/>
                <a:headEnd/>
                <a:tailEnd/>
              </a:ln>
            </p:spPr>
            <p:txBody>
              <a:bodyPr/>
              <a:lstStyle/>
              <a:p>
                <a:endParaRPr lang="en-US"/>
              </a:p>
            </p:txBody>
          </p:sp>
          <p:sp>
            <p:nvSpPr>
              <p:cNvPr id="25" name="Line 169"/>
              <p:cNvSpPr>
                <a:spLocks noChangeShapeType="1"/>
              </p:cNvSpPr>
              <p:nvPr/>
            </p:nvSpPr>
            <p:spPr bwMode="auto">
              <a:xfrm flipH="1">
                <a:off x="8430" y="6500"/>
                <a:ext cx="502" cy="1"/>
              </a:xfrm>
              <a:prstGeom prst="line">
                <a:avLst/>
              </a:prstGeom>
              <a:noFill/>
              <a:ln w="9525">
                <a:solidFill>
                  <a:srgbClr val="000000"/>
                </a:solidFill>
                <a:round/>
                <a:headEnd type="oval" w="med" len="med"/>
                <a:tailEnd/>
              </a:ln>
            </p:spPr>
            <p:txBody>
              <a:bodyPr/>
              <a:lstStyle/>
              <a:p>
                <a:endParaRPr lang="en-US"/>
              </a:p>
            </p:txBody>
          </p:sp>
          <p:sp>
            <p:nvSpPr>
              <p:cNvPr id="26" name="Line 170"/>
              <p:cNvSpPr>
                <a:spLocks noChangeShapeType="1"/>
              </p:cNvSpPr>
              <p:nvPr/>
            </p:nvSpPr>
            <p:spPr bwMode="auto">
              <a:xfrm flipH="1">
                <a:off x="8430" y="7010"/>
                <a:ext cx="502" cy="1"/>
              </a:xfrm>
              <a:prstGeom prst="line">
                <a:avLst/>
              </a:prstGeom>
              <a:noFill/>
              <a:ln w="9525">
                <a:solidFill>
                  <a:srgbClr val="000000"/>
                </a:solidFill>
                <a:round/>
                <a:headEnd type="oval" w="med" len="med"/>
                <a:tailEnd/>
              </a:ln>
            </p:spPr>
            <p:txBody>
              <a:bodyPr/>
              <a:lstStyle/>
              <a:p>
                <a:endParaRPr lang="en-US"/>
              </a:p>
            </p:txBody>
          </p:sp>
          <p:sp>
            <p:nvSpPr>
              <p:cNvPr id="27" name="Line 171"/>
              <p:cNvSpPr>
                <a:spLocks noChangeShapeType="1"/>
              </p:cNvSpPr>
              <p:nvPr/>
            </p:nvSpPr>
            <p:spPr bwMode="auto">
              <a:xfrm flipH="1">
                <a:off x="8410" y="7822"/>
                <a:ext cx="502" cy="1"/>
              </a:xfrm>
              <a:prstGeom prst="line">
                <a:avLst/>
              </a:prstGeom>
              <a:noFill/>
              <a:ln w="9525">
                <a:solidFill>
                  <a:srgbClr val="000000"/>
                </a:solidFill>
                <a:round/>
                <a:headEnd/>
                <a:tailEnd/>
              </a:ln>
            </p:spPr>
            <p:txBody>
              <a:bodyPr/>
              <a:lstStyle/>
              <a:p>
                <a:endParaRPr lang="en-US"/>
              </a:p>
            </p:txBody>
          </p:sp>
          <p:sp>
            <p:nvSpPr>
              <p:cNvPr id="28" name="Line 172"/>
              <p:cNvSpPr>
                <a:spLocks noChangeShapeType="1"/>
              </p:cNvSpPr>
              <p:nvPr/>
            </p:nvSpPr>
            <p:spPr bwMode="auto">
              <a:xfrm flipH="1">
                <a:off x="8390" y="8391"/>
                <a:ext cx="502" cy="2"/>
              </a:xfrm>
              <a:prstGeom prst="line">
                <a:avLst/>
              </a:prstGeom>
              <a:noFill/>
              <a:ln w="9525">
                <a:solidFill>
                  <a:srgbClr val="000000"/>
                </a:solidFill>
                <a:round/>
                <a:headEnd/>
                <a:tailEnd/>
              </a:ln>
            </p:spPr>
            <p:txBody>
              <a:bodyPr/>
              <a:lstStyle/>
              <a:p>
                <a:endParaRPr lang="en-US"/>
              </a:p>
            </p:txBody>
          </p:sp>
          <p:sp>
            <p:nvSpPr>
              <p:cNvPr id="29" name="Line 173"/>
              <p:cNvSpPr>
                <a:spLocks noChangeShapeType="1"/>
              </p:cNvSpPr>
              <p:nvPr/>
            </p:nvSpPr>
            <p:spPr bwMode="auto">
              <a:xfrm flipH="1">
                <a:off x="8410" y="3497"/>
                <a:ext cx="502" cy="1"/>
              </a:xfrm>
              <a:prstGeom prst="line">
                <a:avLst/>
              </a:prstGeom>
              <a:noFill/>
              <a:ln w="9525">
                <a:solidFill>
                  <a:srgbClr val="000000"/>
                </a:solidFill>
                <a:round/>
                <a:headEnd/>
                <a:tailEnd/>
              </a:ln>
            </p:spPr>
            <p:txBody>
              <a:bodyPr/>
              <a:lstStyle/>
              <a:p>
                <a:endParaRPr lang="en-US"/>
              </a:p>
            </p:txBody>
          </p:sp>
          <p:sp>
            <p:nvSpPr>
              <p:cNvPr id="30" name="Line 174"/>
              <p:cNvSpPr>
                <a:spLocks noChangeShapeType="1"/>
              </p:cNvSpPr>
              <p:nvPr/>
            </p:nvSpPr>
            <p:spPr bwMode="auto">
              <a:xfrm flipH="1">
                <a:off x="8430" y="3780"/>
                <a:ext cx="502" cy="2"/>
              </a:xfrm>
              <a:prstGeom prst="line">
                <a:avLst/>
              </a:prstGeom>
              <a:noFill/>
              <a:ln w="9525">
                <a:solidFill>
                  <a:srgbClr val="000000"/>
                </a:solidFill>
                <a:round/>
                <a:headEnd/>
                <a:tailEnd/>
              </a:ln>
            </p:spPr>
            <p:txBody>
              <a:bodyPr/>
              <a:lstStyle/>
              <a:p>
                <a:endParaRPr lang="en-US"/>
              </a:p>
            </p:txBody>
          </p:sp>
          <p:sp>
            <p:nvSpPr>
              <p:cNvPr id="31" name="Line 175"/>
              <p:cNvSpPr>
                <a:spLocks noChangeShapeType="1"/>
              </p:cNvSpPr>
              <p:nvPr/>
            </p:nvSpPr>
            <p:spPr bwMode="auto">
              <a:xfrm flipH="1">
                <a:off x="8390" y="5065"/>
                <a:ext cx="502" cy="1"/>
              </a:xfrm>
              <a:prstGeom prst="line">
                <a:avLst/>
              </a:prstGeom>
              <a:noFill/>
              <a:ln w="9525">
                <a:solidFill>
                  <a:srgbClr val="000000"/>
                </a:solidFill>
                <a:round/>
                <a:headEnd/>
                <a:tailEnd/>
              </a:ln>
            </p:spPr>
            <p:txBody>
              <a:bodyPr/>
              <a:lstStyle/>
              <a:p>
                <a:endParaRPr lang="en-US"/>
              </a:p>
            </p:txBody>
          </p:sp>
          <p:sp>
            <p:nvSpPr>
              <p:cNvPr id="32" name="Line 176"/>
              <p:cNvSpPr>
                <a:spLocks noChangeShapeType="1"/>
              </p:cNvSpPr>
              <p:nvPr/>
            </p:nvSpPr>
            <p:spPr bwMode="auto">
              <a:xfrm flipH="1">
                <a:off x="8370" y="4819"/>
                <a:ext cx="502" cy="1"/>
              </a:xfrm>
              <a:prstGeom prst="line">
                <a:avLst/>
              </a:prstGeom>
              <a:noFill/>
              <a:ln w="9525">
                <a:solidFill>
                  <a:srgbClr val="000000"/>
                </a:solidFill>
                <a:round/>
                <a:headEnd/>
                <a:tailEnd/>
              </a:ln>
            </p:spPr>
            <p:txBody>
              <a:bodyPr/>
              <a:lstStyle/>
              <a:p>
                <a:endParaRPr lang="en-US"/>
              </a:p>
            </p:txBody>
          </p:sp>
          <p:sp>
            <p:nvSpPr>
              <p:cNvPr id="33" name="Line 177"/>
              <p:cNvSpPr>
                <a:spLocks noChangeShapeType="1"/>
              </p:cNvSpPr>
              <p:nvPr/>
            </p:nvSpPr>
            <p:spPr bwMode="auto">
              <a:xfrm flipH="1">
                <a:off x="8370" y="4536"/>
                <a:ext cx="502" cy="1"/>
              </a:xfrm>
              <a:prstGeom prst="line">
                <a:avLst/>
              </a:prstGeom>
              <a:noFill/>
              <a:ln w="9525">
                <a:solidFill>
                  <a:srgbClr val="000000"/>
                </a:solidFill>
                <a:round/>
                <a:headEnd/>
                <a:tailEnd/>
              </a:ln>
            </p:spPr>
            <p:txBody>
              <a:bodyPr/>
              <a:lstStyle/>
              <a:p>
                <a:endParaRPr lang="en-US"/>
              </a:p>
            </p:txBody>
          </p:sp>
          <p:sp>
            <p:nvSpPr>
              <p:cNvPr id="34" name="Line 178"/>
              <p:cNvSpPr>
                <a:spLocks noChangeShapeType="1"/>
              </p:cNvSpPr>
              <p:nvPr/>
            </p:nvSpPr>
            <p:spPr bwMode="auto">
              <a:xfrm flipH="1">
                <a:off x="11983" y="3913"/>
                <a:ext cx="502" cy="1"/>
              </a:xfrm>
              <a:prstGeom prst="line">
                <a:avLst/>
              </a:prstGeom>
              <a:noFill/>
              <a:ln w="9525">
                <a:solidFill>
                  <a:srgbClr val="000000"/>
                </a:solidFill>
                <a:round/>
                <a:headEnd/>
                <a:tailEnd/>
              </a:ln>
            </p:spPr>
            <p:txBody>
              <a:bodyPr/>
              <a:lstStyle/>
              <a:p>
                <a:endParaRPr lang="en-US"/>
              </a:p>
            </p:txBody>
          </p:sp>
          <p:sp>
            <p:nvSpPr>
              <p:cNvPr id="35" name="Line 179"/>
              <p:cNvSpPr>
                <a:spLocks noChangeShapeType="1"/>
              </p:cNvSpPr>
              <p:nvPr/>
            </p:nvSpPr>
            <p:spPr bwMode="auto">
              <a:xfrm flipH="1">
                <a:off x="12003" y="4177"/>
                <a:ext cx="502" cy="1"/>
              </a:xfrm>
              <a:prstGeom prst="line">
                <a:avLst/>
              </a:prstGeom>
              <a:noFill/>
              <a:ln w="9525">
                <a:solidFill>
                  <a:srgbClr val="000000"/>
                </a:solidFill>
                <a:round/>
                <a:headEnd/>
                <a:tailEnd/>
              </a:ln>
            </p:spPr>
            <p:txBody>
              <a:bodyPr/>
              <a:lstStyle/>
              <a:p>
                <a:endParaRPr lang="en-US"/>
              </a:p>
            </p:txBody>
          </p:sp>
          <p:sp>
            <p:nvSpPr>
              <p:cNvPr id="36" name="Line 180"/>
              <p:cNvSpPr>
                <a:spLocks noChangeShapeType="1"/>
              </p:cNvSpPr>
              <p:nvPr/>
            </p:nvSpPr>
            <p:spPr bwMode="auto">
              <a:xfrm flipH="1">
                <a:off x="11963" y="5234"/>
                <a:ext cx="502" cy="2"/>
              </a:xfrm>
              <a:prstGeom prst="line">
                <a:avLst/>
              </a:prstGeom>
              <a:noFill/>
              <a:ln w="9525">
                <a:solidFill>
                  <a:srgbClr val="000000"/>
                </a:solidFill>
                <a:round/>
                <a:headEnd/>
                <a:tailEnd/>
              </a:ln>
            </p:spPr>
            <p:txBody>
              <a:bodyPr/>
              <a:lstStyle/>
              <a:p>
                <a:endParaRPr lang="en-US"/>
              </a:p>
            </p:txBody>
          </p:sp>
          <p:sp>
            <p:nvSpPr>
              <p:cNvPr id="37" name="Line 181"/>
              <p:cNvSpPr>
                <a:spLocks noChangeShapeType="1"/>
              </p:cNvSpPr>
              <p:nvPr/>
            </p:nvSpPr>
            <p:spPr bwMode="auto">
              <a:xfrm flipH="1">
                <a:off x="12003" y="3403"/>
                <a:ext cx="502" cy="1"/>
              </a:xfrm>
              <a:prstGeom prst="line">
                <a:avLst/>
              </a:prstGeom>
              <a:noFill/>
              <a:ln w="9525">
                <a:solidFill>
                  <a:srgbClr val="000000"/>
                </a:solidFill>
                <a:round/>
                <a:headEnd/>
                <a:tailEnd/>
              </a:ln>
            </p:spPr>
            <p:txBody>
              <a:bodyPr/>
              <a:lstStyle/>
              <a:p>
                <a:endParaRPr lang="en-US"/>
              </a:p>
            </p:txBody>
          </p:sp>
          <p:sp>
            <p:nvSpPr>
              <p:cNvPr id="38" name="Line 182"/>
              <p:cNvSpPr>
                <a:spLocks noChangeShapeType="1"/>
              </p:cNvSpPr>
              <p:nvPr/>
            </p:nvSpPr>
            <p:spPr bwMode="auto">
              <a:xfrm flipH="1">
                <a:off x="12023" y="3686"/>
                <a:ext cx="502" cy="1"/>
              </a:xfrm>
              <a:prstGeom prst="line">
                <a:avLst/>
              </a:prstGeom>
              <a:noFill/>
              <a:ln w="9525">
                <a:solidFill>
                  <a:srgbClr val="000000"/>
                </a:solidFill>
                <a:round/>
                <a:headEnd/>
                <a:tailEnd/>
              </a:ln>
            </p:spPr>
            <p:txBody>
              <a:bodyPr/>
              <a:lstStyle/>
              <a:p>
                <a:endParaRPr lang="en-US"/>
              </a:p>
            </p:txBody>
          </p:sp>
          <p:sp>
            <p:nvSpPr>
              <p:cNvPr id="39" name="Line 183"/>
              <p:cNvSpPr>
                <a:spLocks noChangeShapeType="1"/>
              </p:cNvSpPr>
              <p:nvPr/>
            </p:nvSpPr>
            <p:spPr bwMode="auto">
              <a:xfrm flipH="1">
                <a:off x="11983" y="4970"/>
                <a:ext cx="502" cy="1"/>
              </a:xfrm>
              <a:prstGeom prst="line">
                <a:avLst/>
              </a:prstGeom>
              <a:noFill/>
              <a:ln w="9525">
                <a:solidFill>
                  <a:srgbClr val="000000"/>
                </a:solidFill>
                <a:round/>
                <a:headEnd/>
                <a:tailEnd/>
              </a:ln>
            </p:spPr>
            <p:txBody>
              <a:bodyPr/>
              <a:lstStyle/>
              <a:p>
                <a:endParaRPr lang="en-US"/>
              </a:p>
            </p:txBody>
          </p:sp>
          <p:sp>
            <p:nvSpPr>
              <p:cNvPr id="40" name="Line 184"/>
              <p:cNvSpPr>
                <a:spLocks noChangeShapeType="1"/>
              </p:cNvSpPr>
              <p:nvPr/>
            </p:nvSpPr>
            <p:spPr bwMode="auto">
              <a:xfrm flipH="1">
                <a:off x="11963" y="4725"/>
                <a:ext cx="502" cy="1"/>
              </a:xfrm>
              <a:prstGeom prst="line">
                <a:avLst/>
              </a:prstGeom>
              <a:noFill/>
              <a:ln w="9525">
                <a:solidFill>
                  <a:srgbClr val="000000"/>
                </a:solidFill>
                <a:round/>
                <a:headEnd/>
                <a:tailEnd/>
              </a:ln>
            </p:spPr>
            <p:txBody>
              <a:bodyPr/>
              <a:lstStyle/>
              <a:p>
                <a:endParaRPr lang="en-US"/>
              </a:p>
            </p:txBody>
          </p:sp>
          <p:sp>
            <p:nvSpPr>
              <p:cNvPr id="41" name="Line 185"/>
              <p:cNvSpPr>
                <a:spLocks noChangeShapeType="1"/>
              </p:cNvSpPr>
              <p:nvPr/>
            </p:nvSpPr>
            <p:spPr bwMode="auto">
              <a:xfrm flipH="1">
                <a:off x="11963" y="4441"/>
                <a:ext cx="502" cy="2"/>
              </a:xfrm>
              <a:prstGeom prst="line">
                <a:avLst/>
              </a:prstGeom>
              <a:noFill/>
              <a:ln w="9525">
                <a:solidFill>
                  <a:srgbClr val="000000"/>
                </a:solidFill>
                <a:round/>
                <a:headEnd/>
                <a:tailEnd/>
              </a:ln>
            </p:spPr>
            <p:txBody>
              <a:bodyPr/>
              <a:lstStyle/>
              <a:p>
                <a:endParaRPr lang="en-US"/>
              </a:p>
            </p:txBody>
          </p:sp>
          <p:sp>
            <p:nvSpPr>
              <p:cNvPr id="42" name="Line 186"/>
              <p:cNvSpPr>
                <a:spLocks noChangeShapeType="1"/>
              </p:cNvSpPr>
              <p:nvPr/>
            </p:nvSpPr>
            <p:spPr bwMode="auto">
              <a:xfrm flipH="1">
                <a:off x="11983" y="6273"/>
                <a:ext cx="502" cy="1"/>
              </a:xfrm>
              <a:prstGeom prst="line">
                <a:avLst/>
              </a:prstGeom>
              <a:noFill/>
              <a:ln w="9525">
                <a:solidFill>
                  <a:srgbClr val="000000"/>
                </a:solidFill>
                <a:round/>
                <a:headEnd/>
                <a:tailEnd/>
              </a:ln>
            </p:spPr>
            <p:txBody>
              <a:bodyPr/>
              <a:lstStyle/>
              <a:p>
                <a:endParaRPr lang="en-US"/>
              </a:p>
            </p:txBody>
          </p:sp>
          <p:sp>
            <p:nvSpPr>
              <p:cNvPr id="43" name="Line 187"/>
              <p:cNvSpPr>
                <a:spLocks noChangeShapeType="1"/>
              </p:cNvSpPr>
              <p:nvPr/>
            </p:nvSpPr>
            <p:spPr bwMode="auto">
              <a:xfrm flipH="1">
                <a:off x="12003" y="6537"/>
                <a:ext cx="502" cy="2"/>
              </a:xfrm>
              <a:prstGeom prst="line">
                <a:avLst/>
              </a:prstGeom>
              <a:noFill/>
              <a:ln w="9525">
                <a:solidFill>
                  <a:srgbClr val="000000"/>
                </a:solidFill>
                <a:round/>
                <a:headEnd/>
                <a:tailEnd/>
              </a:ln>
            </p:spPr>
            <p:txBody>
              <a:bodyPr/>
              <a:lstStyle/>
              <a:p>
                <a:endParaRPr lang="en-US"/>
              </a:p>
            </p:txBody>
          </p:sp>
          <p:sp>
            <p:nvSpPr>
              <p:cNvPr id="44" name="Line 188"/>
              <p:cNvSpPr>
                <a:spLocks noChangeShapeType="1"/>
              </p:cNvSpPr>
              <p:nvPr/>
            </p:nvSpPr>
            <p:spPr bwMode="auto">
              <a:xfrm flipH="1">
                <a:off x="11963" y="7595"/>
                <a:ext cx="502" cy="1"/>
              </a:xfrm>
              <a:prstGeom prst="line">
                <a:avLst/>
              </a:prstGeom>
              <a:noFill/>
              <a:ln w="9525">
                <a:solidFill>
                  <a:srgbClr val="000000"/>
                </a:solidFill>
                <a:round/>
                <a:headEnd/>
                <a:tailEnd/>
              </a:ln>
            </p:spPr>
            <p:txBody>
              <a:bodyPr/>
              <a:lstStyle/>
              <a:p>
                <a:endParaRPr lang="en-US"/>
              </a:p>
            </p:txBody>
          </p:sp>
          <p:sp>
            <p:nvSpPr>
              <p:cNvPr id="45" name="Line 189"/>
              <p:cNvSpPr>
                <a:spLocks noChangeShapeType="1"/>
              </p:cNvSpPr>
              <p:nvPr/>
            </p:nvSpPr>
            <p:spPr bwMode="auto">
              <a:xfrm flipH="1">
                <a:off x="12003" y="5763"/>
                <a:ext cx="502" cy="1"/>
              </a:xfrm>
              <a:prstGeom prst="line">
                <a:avLst/>
              </a:prstGeom>
              <a:noFill/>
              <a:ln w="9525">
                <a:solidFill>
                  <a:srgbClr val="000000"/>
                </a:solidFill>
                <a:round/>
                <a:headEnd/>
                <a:tailEnd/>
              </a:ln>
            </p:spPr>
            <p:txBody>
              <a:bodyPr/>
              <a:lstStyle/>
              <a:p>
                <a:endParaRPr lang="en-US"/>
              </a:p>
            </p:txBody>
          </p:sp>
          <p:sp>
            <p:nvSpPr>
              <p:cNvPr id="46" name="Line 190"/>
              <p:cNvSpPr>
                <a:spLocks noChangeShapeType="1"/>
              </p:cNvSpPr>
              <p:nvPr/>
            </p:nvSpPr>
            <p:spPr bwMode="auto">
              <a:xfrm flipH="1">
                <a:off x="12023" y="6046"/>
                <a:ext cx="502" cy="2"/>
              </a:xfrm>
              <a:prstGeom prst="line">
                <a:avLst/>
              </a:prstGeom>
              <a:noFill/>
              <a:ln w="9525">
                <a:solidFill>
                  <a:srgbClr val="000000"/>
                </a:solidFill>
                <a:round/>
                <a:headEnd/>
                <a:tailEnd/>
              </a:ln>
            </p:spPr>
            <p:txBody>
              <a:bodyPr/>
              <a:lstStyle/>
              <a:p>
                <a:endParaRPr lang="en-US"/>
              </a:p>
            </p:txBody>
          </p:sp>
          <p:sp>
            <p:nvSpPr>
              <p:cNvPr id="47" name="Line 191"/>
              <p:cNvSpPr>
                <a:spLocks noChangeShapeType="1"/>
              </p:cNvSpPr>
              <p:nvPr/>
            </p:nvSpPr>
            <p:spPr bwMode="auto">
              <a:xfrm flipH="1">
                <a:off x="11983" y="7331"/>
                <a:ext cx="502" cy="1"/>
              </a:xfrm>
              <a:prstGeom prst="line">
                <a:avLst/>
              </a:prstGeom>
              <a:noFill/>
              <a:ln w="9525">
                <a:solidFill>
                  <a:srgbClr val="000000"/>
                </a:solidFill>
                <a:round/>
                <a:headEnd/>
                <a:tailEnd/>
              </a:ln>
            </p:spPr>
            <p:txBody>
              <a:bodyPr/>
              <a:lstStyle/>
              <a:p>
                <a:endParaRPr lang="en-US"/>
              </a:p>
            </p:txBody>
          </p:sp>
          <p:sp>
            <p:nvSpPr>
              <p:cNvPr id="48" name="Line 192"/>
              <p:cNvSpPr>
                <a:spLocks noChangeShapeType="1"/>
              </p:cNvSpPr>
              <p:nvPr/>
            </p:nvSpPr>
            <p:spPr bwMode="auto">
              <a:xfrm flipH="1">
                <a:off x="11963" y="7085"/>
                <a:ext cx="502" cy="1"/>
              </a:xfrm>
              <a:prstGeom prst="line">
                <a:avLst/>
              </a:prstGeom>
              <a:noFill/>
              <a:ln w="9525">
                <a:solidFill>
                  <a:srgbClr val="000000"/>
                </a:solidFill>
                <a:round/>
                <a:headEnd/>
                <a:tailEnd/>
              </a:ln>
            </p:spPr>
            <p:txBody>
              <a:bodyPr/>
              <a:lstStyle/>
              <a:p>
                <a:endParaRPr lang="en-US"/>
              </a:p>
            </p:txBody>
          </p:sp>
          <p:sp>
            <p:nvSpPr>
              <p:cNvPr id="49" name="Line 193"/>
              <p:cNvSpPr>
                <a:spLocks noChangeShapeType="1"/>
              </p:cNvSpPr>
              <p:nvPr/>
            </p:nvSpPr>
            <p:spPr bwMode="auto">
              <a:xfrm flipH="1">
                <a:off x="11963" y="6802"/>
                <a:ext cx="502" cy="1"/>
              </a:xfrm>
              <a:prstGeom prst="line">
                <a:avLst/>
              </a:prstGeom>
              <a:noFill/>
              <a:ln w="9525">
                <a:solidFill>
                  <a:srgbClr val="000000"/>
                </a:solidFill>
                <a:round/>
                <a:headEnd/>
                <a:tailEnd/>
              </a:ln>
            </p:spPr>
            <p:txBody>
              <a:bodyPr/>
              <a:lstStyle/>
              <a:p>
                <a:endParaRPr lang="en-US"/>
              </a:p>
            </p:txBody>
          </p:sp>
          <p:sp>
            <p:nvSpPr>
              <p:cNvPr id="50" name="Line 194"/>
              <p:cNvSpPr>
                <a:spLocks noChangeShapeType="1"/>
              </p:cNvSpPr>
              <p:nvPr/>
            </p:nvSpPr>
            <p:spPr bwMode="auto">
              <a:xfrm flipH="1">
                <a:off x="11983" y="8577"/>
                <a:ext cx="502" cy="1"/>
              </a:xfrm>
              <a:prstGeom prst="line">
                <a:avLst/>
              </a:prstGeom>
              <a:noFill/>
              <a:ln w="9525">
                <a:solidFill>
                  <a:srgbClr val="000000"/>
                </a:solidFill>
                <a:round/>
                <a:headEnd/>
                <a:tailEnd/>
              </a:ln>
            </p:spPr>
            <p:txBody>
              <a:bodyPr/>
              <a:lstStyle/>
              <a:p>
                <a:endParaRPr lang="en-US"/>
              </a:p>
            </p:txBody>
          </p:sp>
          <p:sp>
            <p:nvSpPr>
              <p:cNvPr id="51" name="Line 195"/>
              <p:cNvSpPr>
                <a:spLocks noChangeShapeType="1"/>
              </p:cNvSpPr>
              <p:nvPr/>
            </p:nvSpPr>
            <p:spPr bwMode="auto">
              <a:xfrm flipH="1">
                <a:off x="12003" y="8841"/>
                <a:ext cx="502" cy="2"/>
              </a:xfrm>
              <a:prstGeom prst="line">
                <a:avLst/>
              </a:prstGeom>
              <a:noFill/>
              <a:ln w="9525">
                <a:solidFill>
                  <a:srgbClr val="000000"/>
                </a:solidFill>
                <a:round/>
                <a:headEnd/>
                <a:tailEnd/>
              </a:ln>
            </p:spPr>
            <p:txBody>
              <a:bodyPr/>
              <a:lstStyle/>
              <a:p>
                <a:endParaRPr lang="en-US"/>
              </a:p>
            </p:txBody>
          </p:sp>
          <p:sp>
            <p:nvSpPr>
              <p:cNvPr id="52" name="Line 196"/>
              <p:cNvSpPr>
                <a:spLocks noChangeShapeType="1"/>
              </p:cNvSpPr>
              <p:nvPr/>
            </p:nvSpPr>
            <p:spPr bwMode="auto">
              <a:xfrm flipH="1">
                <a:off x="11963" y="9899"/>
                <a:ext cx="502" cy="1"/>
              </a:xfrm>
              <a:prstGeom prst="line">
                <a:avLst/>
              </a:prstGeom>
              <a:noFill/>
              <a:ln w="9525">
                <a:solidFill>
                  <a:srgbClr val="000000"/>
                </a:solidFill>
                <a:round/>
                <a:headEnd/>
                <a:tailEnd/>
              </a:ln>
            </p:spPr>
            <p:txBody>
              <a:bodyPr/>
              <a:lstStyle/>
              <a:p>
                <a:endParaRPr lang="en-US"/>
              </a:p>
            </p:txBody>
          </p:sp>
          <p:sp>
            <p:nvSpPr>
              <p:cNvPr id="53" name="Line 197"/>
              <p:cNvSpPr>
                <a:spLocks noChangeShapeType="1"/>
              </p:cNvSpPr>
              <p:nvPr/>
            </p:nvSpPr>
            <p:spPr bwMode="auto">
              <a:xfrm flipH="1">
                <a:off x="12003" y="8067"/>
                <a:ext cx="502" cy="1"/>
              </a:xfrm>
              <a:prstGeom prst="line">
                <a:avLst/>
              </a:prstGeom>
              <a:noFill/>
              <a:ln w="9525">
                <a:solidFill>
                  <a:srgbClr val="000000"/>
                </a:solidFill>
                <a:round/>
                <a:headEnd/>
                <a:tailEnd/>
              </a:ln>
            </p:spPr>
            <p:txBody>
              <a:bodyPr/>
              <a:lstStyle/>
              <a:p>
                <a:endParaRPr lang="en-US"/>
              </a:p>
            </p:txBody>
          </p:sp>
          <p:sp>
            <p:nvSpPr>
              <p:cNvPr id="54" name="Line 198"/>
              <p:cNvSpPr>
                <a:spLocks noChangeShapeType="1"/>
              </p:cNvSpPr>
              <p:nvPr/>
            </p:nvSpPr>
            <p:spPr bwMode="auto">
              <a:xfrm flipH="1">
                <a:off x="12023" y="8350"/>
                <a:ext cx="502" cy="2"/>
              </a:xfrm>
              <a:prstGeom prst="line">
                <a:avLst/>
              </a:prstGeom>
              <a:noFill/>
              <a:ln w="9525">
                <a:solidFill>
                  <a:srgbClr val="000000"/>
                </a:solidFill>
                <a:round/>
                <a:headEnd/>
                <a:tailEnd/>
              </a:ln>
            </p:spPr>
            <p:txBody>
              <a:bodyPr/>
              <a:lstStyle/>
              <a:p>
                <a:endParaRPr lang="en-US"/>
              </a:p>
            </p:txBody>
          </p:sp>
          <p:sp>
            <p:nvSpPr>
              <p:cNvPr id="55" name="Line 199"/>
              <p:cNvSpPr>
                <a:spLocks noChangeShapeType="1"/>
              </p:cNvSpPr>
              <p:nvPr/>
            </p:nvSpPr>
            <p:spPr bwMode="auto">
              <a:xfrm flipH="1">
                <a:off x="11983" y="9634"/>
                <a:ext cx="502" cy="2"/>
              </a:xfrm>
              <a:prstGeom prst="line">
                <a:avLst/>
              </a:prstGeom>
              <a:noFill/>
              <a:ln w="9525">
                <a:solidFill>
                  <a:srgbClr val="000000"/>
                </a:solidFill>
                <a:round/>
                <a:headEnd/>
                <a:tailEnd/>
              </a:ln>
            </p:spPr>
            <p:txBody>
              <a:bodyPr/>
              <a:lstStyle/>
              <a:p>
                <a:endParaRPr lang="en-US"/>
              </a:p>
            </p:txBody>
          </p:sp>
          <p:sp>
            <p:nvSpPr>
              <p:cNvPr id="56" name="Line 200"/>
              <p:cNvSpPr>
                <a:spLocks noChangeShapeType="1"/>
              </p:cNvSpPr>
              <p:nvPr/>
            </p:nvSpPr>
            <p:spPr bwMode="auto">
              <a:xfrm flipH="1">
                <a:off x="11963" y="9389"/>
                <a:ext cx="502" cy="1"/>
              </a:xfrm>
              <a:prstGeom prst="line">
                <a:avLst/>
              </a:prstGeom>
              <a:noFill/>
              <a:ln w="9525">
                <a:solidFill>
                  <a:srgbClr val="000000"/>
                </a:solidFill>
                <a:round/>
                <a:headEnd/>
                <a:tailEnd/>
              </a:ln>
            </p:spPr>
            <p:txBody>
              <a:bodyPr/>
              <a:lstStyle/>
              <a:p>
                <a:endParaRPr lang="en-US"/>
              </a:p>
            </p:txBody>
          </p:sp>
          <p:sp>
            <p:nvSpPr>
              <p:cNvPr id="57" name="Line 201"/>
              <p:cNvSpPr>
                <a:spLocks noChangeShapeType="1"/>
              </p:cNvSpPr>
              <p:nvPr/>
            </p:nvSpPr>
            <p:spPr bwMode="auto">
              <a:xfrm flipH="1">
                <a:off x="11963" y="9106"/>
                <a:ext cx="502" cy="1"/>
              </a:xfrm>
              <a:prstGeom prst="line">
                <a:avLst/>
              </a:prstGeom>
              <a:noFill/>
              <a:ln w="9525">
                <a:solidFill>
                  <a:srgbClr val="000000"/>
                </a:solidFill>
                <a:round/>
                <a:headEnd/>
                <a:tailEnd/>
              </a:ln>
            </p:spPr>
            <p:txBody>
              <a:bodyPr/>
              <a:lstStyle/>
              <a:p>
                <a:endParaRPr lang="en-US"/>
              </a:p>
            </p:txBody>
          </p:sp>
          <p:sp>
            <p:nvSpPr>
              <p:cNvPr id="58" name="Text Box 202"/>
              <p:cNvSpPr txBox="1">
                <a:spLocks noChangeArrowheads="1"/>
              </p:cNvSpPr>
              <p:nvPr/>
            </p:nvSpPr>
            <p:spPr bwMode="auto">
              <a:xfrm>
                <a:off x="9755" y="5914"/>
                <a:ext cx="1385" cy="1024"/>
              </a:xfrm>
              <a:prstGeom prst="rect">
                <a:avLst/>
              </a:prstGeom>
              <a:noFill/>
              <a:ln w="9525">
                <a:noFill/>
                <a:miter lim="800000"/>
                <a:headEnd/>
                <a:tailEnd/>
              </a:ln>
            </p:spPr>
            <p:txBody>
              <a:bodyPr/>
              <a:lstStyle/>
              <a:p>
                <a:r>
                  <a:rPr lang="en-US" sz="1400" b="1" dirty="0"/>
                  <a:t>8255</a:t>
                </a:r>
                <a:endParaRPr lang="en-US" dirty="0"/>
              </a:p>
            </p:txBody>
          </p:sp>
          <p:sp>
            <p:nvSpPr>
              <p:cNvPr id="59" name="Line 203"/>
              <p:cNvSpPr>
                <a:spLocks noChangeShapeType="1"/>
              </p:cNvSpPr>
              <p:nvPr/>
            </p:nvSpPr>
            <p:spPr bwMode="auto">
              <a:xfrm>
                <a:off x="9047" y="8803"/>
                <a:ext cx="232" cy="1"/>
              </a:xfrm>
              <a:prstGeom prst="line">
                <a:avLst/>
              </a:prstGeom>
              <a:noFill/>
              <a:ln w="9525">
                <a:solidFill>
                  <a:srgbClr val="000000"/>
                </a:solidFill>
                <a:round/>
                <a:headEnd/>
                <a:tailEnd/>
              </a:ln>
            </p:spPr>
            <p:txBody>
              <a:bodyPr/>
              <a:lstStyle/>
              <a:p>
                <a:endParaRPr lang="en-US"/>
              </a:p>
            </p:txBody>
          </p:sp>
          <p:sp>
            <p:nvSpPr>
              <p:cNvPr id="60" name="Line 204"/>
              <p:cNvSpPr>
                <a:spLocks noChangeShapeType="1"/>
              </p:cNvSpPr>
              <p:nvPr/>
            </p:nvSpPr>
            <p:spPr bwMode="auto">
              <a:xfrm>
                <a:off x="9012" y="6334"/>
                <a:ext cx="342" cy="1"/>
              </a:xfrm>
              <a:prstGeom prst="line">
                <a:avLst/>
              </a:prstGeom>
              <a:noFill/>
              <a:ln w="9525">
                <a:solidFill>
                  <a:srgbClr val="000000"/>
                </a:solidFill>
                <a:round/>
                <a:headEnd/>
                <a:tailEnd/>
              </a:ln>
            </p:spPr>
            <p:txBody>
              <a:bodyPr/>
              <a:lstStyle/>
              <a:p>
                <a:endParaRPr lang="en-US"/>
              </a:p>
            </p:txBody>
          </p:sp>
          <p:sp>
            <p:nvSpPr>
              <p:cNvPr id="61" name="Line 205"/>
              <p:cNvSpPr>
                <a:spLocks noChangeShapeType="1"/>
              </p:cNvSpPr>
              <p:nvPr/>
            </p:nvSpPr>
            <p:spPr bwMode="auto">
              <a:xfrm>
                <a:off x="9002" y="6892"/>
                <a:ext cx="342" cy="2"/>
              </a:xfrm>
              <a:prstGeom prst="line">
                <a:avLst/>
              </a:prstGeom>
              <a:noFill/>
              <a:ln w="9525">
                <a:solidFill>
                  <a:srgbClr val="000000"/>
                </a:solidFill>
                <a:round/>
                <a:headEnd/>
                <a:tailEnd/>
              </a:ln>
            </p:spPr>
            <p:txBody>
              <a:bodyPr/>
              <a:lstStyle/>
              <a:p>
                <a:endParaRPr lang="en-US"/>
              </a:p>
            </p:txBody>
          </p:sp>
        </p:grpSp>
        <p:sp>
          <p:nvSpPr>
            <p:cNvPr id="8" name="AutoShape 206"/>
            <p:cNvSpPr>
              <a:spLocks/>
            </p:cNvSpPr>
            <p:nvPr/>
          </p:nvSpPr>
          <p:spPr bwMode="auto">
            <a:xfrm>
              <a:off x="5715000" y="1600200"/>
              <a:ext cx="152400" cy="1219200"/>
            </a:xfrm>
            <a:prstGeom prst="righ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9" name="AutoShape 207"/>
            <p:cNvSpPr>
              <a:spLocks/>
            </p:cNvSpPr>
            <p:nvPr/>
          </p:nvSpPr>
          <p:spPr bwMode="auto">
            <a:xfrm>
              <a:off x="5715000" y="4572000"/>
              <a:ext cx="152400" cy="1219200"/>
            </a:xfrm>
            <a:prstGeom prst="righ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10" name="AutoShape 208"/>
            <p:cNvSpPr>
              <a:spLocks/>
            </p:cNvSpPr>
            <p:nvPr/>
          </p:nvSpPr>
          <p:spPr bwMode="auto">
            <a:xfrm>
              <a:off x="5791200" y="3124200"/>
              <a:ext cx="152400" cy="1219200"/>
            </a:xfrm>
            <a:prstGeom prst="righ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11" name="Text Box 209"/>
            <p:cNvSpPr txBox="1">
              <a:spLocks noChangeArrowheads="1"/>
            </p:cNvSpPr>
            <p:nvPr/>
          </p:nvSpPr>
          <p:spPr bwMode="auto">
            <a:xfrm>
              <a:off x="6248400" y="1828800"/>
              <a:ext cx="2133600" cy="366713"/>
            </a:xfrm>
            <a:prstGeom prst="rect">
              <a:avLst/>
            </a:prstGeom>
            <a:noFill/>
            <a:ln w="9525">
              <a:noFill/>
              <a:miter lim="800000"/>
              <a:headEnd/>
              <a:tailEnd/>
            </a:ln>
            <a:effectLst/>
          </p:spPr>
          <p:txBody>
            <a:bodyPr>
              <a:spAutoFit/>
            </a:bodyPr>
            <a:lstStyle/>
            <a:p>
              <a:pPr>
                <a:spcBef>
                  <a:spcPct val="50000"/>
                </a:spcBef>
              </a:pPr>
              <a:r>
                <a:rPr lang="en-US" b="1">
                  <a:solidFill>
                    <a:srgbClr val="000099"/>
                  </a:solidFill>
                </a:rPr>
                <a:t>PORT A</a:t>
              </a:r>
            </a:p>
          </p:txBody>
        </p:sp>
        <p:sp>
          <p:nvSpPr>
            <p:cNvPr id="12" name="Text Box 210"/>
            <p:cNvSpPr txBox="1">
              <a:spLocks noChangeArrowheads="1"/>
            </p:cNvSpPr>
            <p:nvPr/>
          </p:nvSpPr>
          <p:spPr bwMode="auto">
            <a:xfrm>
              <a:off x="6172200" y="3429000"/>
              <a:ext cx="2133600" cy="366713"/>
            </a:xfrm>
            <a:prstGeom prst="rect">
              <a:avLst/>
            </a:prstGeom>
            <a:noFill/>
            <a:ln w="9525">
              <a:noFill/>
              <a:miter lim="800000"/>
              <a:headEnd/>
              <a:tailEnd/>
            </a:ln>
            <a:effectLst/>
          </p:spPr>
          <p:txBody>
            <a:bodyPr>
              <a:spAutoFit/>
            </a:bodyPr>
            <a:lstStyle/>
            <a:p>
              <a:pPr>
                <a:spcBef>
                  <a:spcPct val="50000"/>
                </a:spcBef>
              </a:pPr>
              <a:r>
                <a:rPr lang="en-US" b="1">
                  <a:solidFill>
                    <a:srgbClr val="000099"/>
                  </a:solidFill>
                </a:rPr>
                <a:t>PORT B</a:t>
              </a:r>
            </a:p>
          </p:txBody>
        </p:sp>
        <p:sp>
          <p:nvSpPr>
            <p:cNvPr id="13" name="Text Box 211"/>
            <p:cNvSpPr txBox="1">
              <a:spLocks noChangeArrowheads="1"/>
            </p:cNvSpPr>
            <p:nvPr/>
          </p:nvSpPr>
          <p:spPr bwMode="auto">
            <a:xfrm>
              <a:off x="6248400" y="4953000"/>
              <a:ext cx="2133600" cy="366713"/>
            </a:xfrm>
            <a:prstGeom prst="rect">
              <a:avLst/>
            </a:prstGeom>
            <a:noFill/>
            <a:ln w="9525">
              <a:noFill/>
              <a:miter lim="800000"/>
              <a:headEnd/>
              <a:tailEnd/>
            </a:ln>
            <a:effectLst/>
          </p:spPr>
          <p:txBody>
            <a:bodyPr>
              <a:spAutoFit/>
            </a:bodyPr>
            <a:lstStyle/>
            <a:p>
              <a:pPr>
                <a:spcBef>
                  <a:spcPct val="50000"/>
                </a:spcBef>
              </a:pPr>
              <a:r>
                <a:rPr lang="en-US" b="1">
                  <a:solidFill>
                    <a:srgbClr val="000099"/>
                  </a:solidFill>
                </a:rPr>
                <a:t>PORT C</a:t>
              </a:r>
            </a:p>
          </p:txBody>
        </p:sp>
      </p:grpSp>
      <p:sp>
        <p:nvSpPr>
          <p:cNvPr id="62" name="Rectangle 61"/>
          <p:cNvSpPr/>
          <p:nvPr/>
        </p:nvSpPr>
        <p:spPr>
          <a:xfrm>
            <a:off x="3280621" y="3244334"/>
            <a:ext cx="2582758" cy="369332"/>
          </a:xfrm>
          <a:prstGeom prst="rect">
            <a:avLst/>
          </a:prstGeom>
        </p:spPr>
        <p:txBody>
          <a:bodyPr wrap="none">
            <a:spAutoFit/>
          </a:bodyPr>
          <a:lstStyle/>
          <a:p>
            <a:r>
              <a:rPr lang="en-US" dirty="0" smtClean="0"/>
              <a:t>Mode 2 Control Signals</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304800" y="1219200"/>
            <a:ext cx="8686800" cy="4648200"/>
          </a:xfrm>
        </p:spPr>
        <p:txBody>
          <a:bodyPr/>
          <a:lstStyle/>
          <a:p>
            <a:r>
              <a:rPr lang="en-US" sz="2000" b="1" dirty="0" smtClean="0">
                <a:latin typeface="Times New Roman" pitchFamily="18" charset="0"/>
                <a:cs typeface="Times New Roman" pitchFamily="18" charset="0"/>
              </a:rPr>
              <a:t>Control Logic of 8255:</a:t>
            </a:r>
          </a:p>
          <a:p>
            <a:r>
              <a:rPr lang="en-US" sz="2000" dirty="0" smtClean="0">
                <a:latin typeface="Times New Roman" pitchFamily="18" charset="0"/>
                <a:cs typeface="Times New Roman" pitchFamily="18" charset="0"/>
              </a:rPr>
              <a:t>D0-D7 : These are the data bus lines those carry data or control word to/from the microprocessor. </a:t>
            </a:r>
          </a:p>
          <a:p>
            <a:r>
              <a:rPr lang="en-US" sz="2000" dirty="0" smtClean="0">
                <a:latin typeface="Times New Roman" pitchFamily="18" charset="0"/>
                <a:cs typeface="Times New Roman" pitchFamily="18" charset="0"/>
              </a:rPr>
              <a:t>RESET : A logic high on this line clears the control word register of 8255. All ports are set as input ports by default after reset. </a:t>
            </a:r>
          </a:p>
          <a:p>
            <a:r>
              <a:rPr lang="en-US" sz="2000" dirty="0" smtClean="0">
                <a:latin typeface="Times New Roman" pitchFamily="18" charset="0"/>
                <a:cs typeface="Times New Roman" pitchFamily="18" charset="0"/>
              </a:rPr>
              <a:t>PA7-PA0: These are eight port A lines that acts as either latched output or buffered input lines depending upon the control word loaded into the control word register. </a:t>
            </a:r>
          </a:p>
          <a:p>
            <a:r>
              <a:rPr lang="en-US" sz="2000" dirty="0" smtClean="0">
                <a:latin typeface="Times New Roman" pitchFamily="18" charset="0"/>
                <a:cs typeface="Times New Roman" pitchFamily="18" charset="0"/>
              </a:rPr>
              <a:t>PC7-PC4 : Upper nibble of port C lines. They may act as either output latches or input buffers lines.  This port also can be used for generation of handshake lines in mode 1 or mode 2. </a:t>
            </a:r>
          </a:p>
          <a:p>
            <a:r>
              <a:rPr lang="en-US" sz="2000" dirty="0" smtClean="0">
                <a:latin typeface="Times New Roman" pitchFamily="18" charset="0"/>
                <a:cs typeface="Times New Roman" pitchFamily="18" charset="0"/>
              </a:rPr>
              <a:t>PC3-PC0 : These are the lower port C lines, other details are the same as PC7-PC4 lines. </a:t>
            </a:r>
          </a:p>
          <a:p>
            <a:r>
              <a:rPr lang="en-US" sz="2000" dirty="0" smtClean="0">
                <a:latin typeface="Times New Roman" pitchFamily="18" charset="0"/>
                <a:cs typeface="Times New Roman" pitchFamily="18" charset="0"/>
              </a:rPr>
              <a:t>PB0-PB7 : These are the eight port B lines which are used as latched output lines or buffered input lines in the same way as port A. </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304800" y="1219200"/>
            <a:ext cx="8686800" cy="4648200"/>
          </a:xfrm>
        </p:spPr>
        <p:txBody>
          <a:bodyPr/>
          <a:lstStyle/>
          <a:p>
            <a:r>
              <a:rPr lang="en-US" sz="2000" b="1" dirty="0" smtClean="0">
                <a:latin typeface="Times New Roman" pitchFamily="18" charset="0"/>
                <a:cs typeface="Times New Roman" pitchFamily="18" charset="0"/>
              </a:rPr>
              <a:t>Control Logic of 8255:</a:t>
            </a:r>
          </a:p>
          <a:p>
            <a:r>
              <a:rPr lang="en-US" sz="2000" b="1" dirty="0" smtClean="0">
                <a:latin typeface="Times New Roman" pitchFamily="18" charset="0"/>
                <a:cs typeface="Times New Roman" pitchFamily="18" charset="0"/>
              </a:rPr>
              <a:t>RD </a:t>
            </a:r>
            <a:r>
              <a:rPr lang="en-US" sz="2000" dirty="0" smtClean="0">
                <a:latin typeface="Times New Roman" pitchFamily="18" charset="0"/>
                <a:cs typeface="Times New Roman" pitchFamily="18" charset="0"/>
              </a:rPr>
              <a:t>: This is the input line driven by the microprocessor and should be low to indicate read operation to 8255. </a:t>
            </a:r>
          </a:p>
          <a:p>
            <a:r>
              <a:rPr lang="en-US" sz="2000" b="1" dirty="0" smtClean="0">
                <a:latin typeface="Times New Roman" pitchFamily="18" charset="0"/>
                <a:cs typeface="Times New Roman" pitchFamily="18" charset="0"/>
              </a:rPr>
              <a:t>WR </a:t>
            </a:r>
            <a:r>
              <a:rPr lang="en-US" sz="2000" dirty="0" smtClean="0">
                <a:latin typeface="Times New Roman" pitchFamily="18" charset="0"/>
                <a:cs typeface="Times New Roman" pitchFamily="18" charset="0"/>
              </a:rPr>
              <a:t>: This is an input line driven by the microprocessor. A low on this line indicates write operation. </a:t>
            </a:r>
          </a:p>
          <a:p>
            <a:r>
              <a:rPr lang="en-US" sz="2000" b="1" dirty="0" smtClean="0">
                <a:latin typeface="Times New Roman" pitchFamily="18" charset="0"/>
                <a:cs typeface="Times New Roman" pitchFamily="18" charset="0"/>
              </a:rPr>
              <a:t>CS </a:t>
            </a:r>
            <a:r>
              <a:rPr lang="en-US" sz="2000" dirty="0" smtClean="0">
                <a:latin typeface="Times New Roman" pitchFamily="18" charset="0"/>
                <a:cs typeface="Times New Roman" pitchFamily="18" charset="0"/>
              </a:rPr>
              <a:t>: This is a chip select line. If this line goes low, it enables the 8255 to respond to RD and WR  signals, otherwise RD  and WR  signal are neglected. </a:t>
            </a:r>
          </a:p>
          <a:p>
            <a:r>
              <a:rPr lang="en-US" sz="2000" b="1" dirty="0" smtClean="0">
                <a:latin typeface="Times New Roman" pitchFamily="18" charset="0"/>
                <a:cs typeface="Times New Roman" pitchFamily="18" charset="0"/>
              </a:rPr>
              <a:t>A1-A0 : </a:t>
            </a:r>
            <a:r>
              <a:rPr lang="en-US" sz="2000" dirty="0" smtClean="0">
                <a:latin typeface="Times New Roman" pitchFamily="18" charset="0"/>
                <a:cs typeface="Times New Roman" pitchFamily="18" charset="0"/>
              </a:rPr>
              <a:t>These are the address input lines and are driven by the microprocessor. These lines A1-A0 with RD, WR and CS from the following operations for 8255. These address lines are used for addressing any one of the four registers, i.e. three ports and a control word register as given in table below. </a:t>
            </a:r>
          </a:p>
          <a:p>
            <a:r>
              <a:rPr lang="en-US" sz="2000" dirty="0" smtClean="0">
                <a:latin typeface="Times New Roman" pitchFamily="18" charset="0"/>
                <a:cs typeface="Times New Roman" pitchFamily="18" charset="0"/>
              </a:rPr>
              <a:t>In case of 8086 systems, if the 8255 is to be interfaced with lower order data bus, the A0 and A1 pins of 8255 are connected with A1 and A2 respectively. </a:t>
            </a:r>
          </a:p>
          <a:p>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5" name="Line 4"/>
          <p:cNvSpPr>
            <a:spLocks noChangeShapeType="1"/>
          </p:cNvSpPr>
          <p:nvPr/>
        </p:nvSpPr>
        <p:spPr bwMode="auto">
          <a:xfrm>
            <a:off x="762000" y="1676400"/>
            <a:ext cx="304800" cy="0"/>
          </a:xfrm>
          <a:prstGeom prst="line">
            <a:avLst/>
          </a:prstGeom>
          <a:noFill/>
          <a:ln w="28575">
            <a:solidFill>
              <a:schemeClr val="tx1"/>
            </a:solidFill>
            <a:round/>
            <a:headEnd/>
            <a:tailEnd/>
          </a:ln>
          <a:effectLst/>
        </p:spPr>
        <p:txBody>
          <a:bodyPr/>
          <a:lstStyle/>
          <a:p>
            <a:endParaRPr lang="en-US"/>
          </a:p>
        </p:txBody>
      </p:sp>
      <p:sp>
        <p:nvSpPr>
          <p:cNvPr id="6" name="Line 5"/>
          <p:cNvSpPr>
            <a:spLocks noChangeShapeType="1"/>
          </p:cNvSpPr>
          <p:nvPr/>
        </p:nvSpPr>
        <p:spPr bwMode="auto">
          <a:xfrm>
            <a:off x="762000" y="2286000"/>
            <a:ext cx="381000" cy="0"/>
          </a:xfrm>
          <a:prstGeom prst="line">
            <a:avLst/>
          </a:prstGeom>
          <a:noFill/>
          <a:ln w="28575">
            <a:solidFill>
              <a:schemeClr val="tx1"/>
            </a:solidFill>
            <a:round/>
            <a:headEnd/>
            <a:tailEnd/>
          </a:ln>
          <a:effectLst/>
        </p:spPr>
        <p:txBody>
          <a:bodyPr/>
          <a:lstStyle/>
          <a:p>
            <a:endParaRPr lang="en-US"/>
          </a:p>
        </p:txBody>
      </p:sp>
      <p:sp>
        <p:nvSpPr>
          <p:cNvPr id="7" name="Line 7"/>
          <p:cNvSpPr>
            <a:spLocks noChangeShapeType="1"/>
          </p:cNvSpPr>
          <p:nvPr/>
        </p:nvSpPr>
        <p:spPr bwMode="auto">
          <a:xfrm>
            <a:off x="762000" y="2971800"/>
            <a:ext cx="3048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400" b="1" dirty="0" smtClean="0"/>
              <a:t>Control Logic.</a:t>
            </a:r>
          </a:p>
          <a:p>
            <a:pPr lvl="1"/>
            <a:r>
              <a:rPr lang="en-US" sz="2000" dirty="0" smtClean="0"/>
              <a:t>CS signal is a Master Chip Select, whereas A</a:t>
            </a:r>
            <a:r>
              <a:rPr lang="en-US" sz="2000" baseline="-25000" dirty="0" smtClean="0"/>
              <a:t>0</a:t>
            </a:r>
            <a:r>
              <a:rPr lang="en-US" sz="2000" dirty="0" smtClean="0"/>
              <a:t> and A</a:t>
            </a:r>
            <a:r>
              <a:rPr lang="en-US" sz="2000" baseline="-25000" dirty="0" smtClean="0"/>
              <a:t>1</a:t>
            </a:r>
            <a:r>
              <a:rPr lang="en-US" sz="2000" dirty="0" smtClean="0"/>
              <a:t> determine the input/output ports or control registers as tabulated in Table 1.</a:t>
            </a:r>
            <a:endParaRPr lang="en-US" sz="2000" baseline="-25000" dirty="0" smtClean="0"/>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graphicFrame>
        <p:nvGraphicFramePr>
          <p:cNvPr id="5" name="Group 44"/>
          <p:cNvGraphicFramePr>
            <a:graphicFrameLocks/>
          </p:cNvGraphicFramePr>
          <p:nvPr/>
        </p:nvGraphicFramePr>
        <p:xfrm>
          <a:off x="1828801" y="3094704"/>
          <a:ext cx="5181599" cy="3077496"/>
        </p:xfrm>
        <a:graphic>
          <a:graphicData uri="http://schemas.openxmlformats.org/drawingml/2006/table">
            <a:tbl>
              <a:tblPr/>
              <a:tblGrid>
                <a:gridCol w="1230630"/>
                <a:gridCol w="1227751"/>
                <a:gridCol w="1230630"/>
                <a:gridCol w="1492588"/>
              </a:tblGrid>
              <a:tr h="353246">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rgbClr val="000099"/>
                          </a:solidFill>
                          <a:effectLst/>
                          <a:latin typeface="Arial" charset="0"/>
                          <a:cs typeface="Arial" charset="0"/>
                        </a:rPr>
                        <a:t>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rgbClr val="000099"/>
                          </a:solidFill>
                          <a:effectLst/>
                          <a:latin typeface="Arial" charset="0"/>
                          <a:cs typeface="Arial" charset="0"/>
                        </a:rPr>
                        <a:t>A</a:t>
                      </a:r>
                      <a:r>
                        <a:rPr kumimoji="0" lang="en-US" sz="2000" b="0" i="0" u="none" strike="noStrike" cap="none" normalizeH="0" baseline="-25000" smtClean="0">
                          <a:ln>
                            <a:noFill/>
                          </a:ln>
                          <a:solidFill>
                            <a:srgbClr val="000099"/>
                          </a:solidFill>
                          <a:effectLst/>
                          <a:latin typeface="Arial" charset="0"/>
                          <a:cs typeface="Arial" charset="0"/>
                        </a:rPr>
                        <a:t>1</a:t>
                      </a:r>
                      <a:endParaRPr kumimoji="0" lang="en-US" sz="2000" b="0" i="0" u="none" strike="noStrike" cap="none" normalizeH="0" baseline="0" smtClean="0">
                        <a:ln>
                          <a:noFill/>
                        </a:ln>
                        <a:solidFill>
                          <a:srgbClr val="000099"/>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rgbClr val="000099"/>
                          </a:solidFill>
                          <a:effectLst/>
                          <a:latin typeface="Arial" charset="0"/>
                          <a:cs typeface="Arial" charset="0"/>
                        </a:rPr>
                        <a:t>A</a:t>
                      </a:r>
                      <a:r>
                        <a:rPr kumimoji="0" lang="en-US" sz="2000" b="0" i="0" u="none" strike="noStrike" cap="none" normalizeH="0" baseline="-25000" smtClean="0">
                          <a:ln>
                            <a:noFill/>
                          </a:ln>
                          <a:solidFill>
                            <a:srgbClr val="000099"/>
                          </a:solidFill>
                          <a:effectLst/>
                          <a:latin typeface="Arial" charset="0"/>
                          <a:cs typeface="Arial" charset="0"/>
                        </a:rPr>
                        <a:t>0</a:t>
                      </a:r>
                      <a:endParaRPr kumimoji="0" lang="en-US" sz="2000" b="0" i="0" u="none" strike="noStrike" cap="none" normalizeH="0" baseline="0" smtClean="0">
                        <a:ln>
                          <a:noFill/>
                        </a:ln>
                        <a:solidFill>
                          <a:srgbClr val="000099"/>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rgbClr val="000099"/>
                          </a:solidFill>
                          <a:effectLst/>
                          <a:latin typeface="Arial" charset="0"/>
                          <a:cs typeface="Arial" charset="0"/>
                        </a:rPr>
                        <a:t>Selection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7032">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port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7032">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port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7032">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port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0629">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Control Register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0629">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dirty="0" smtClean="0">
                          <a:ln>
                            <a:noFill/>
                          </a:ln>
                          <a:solidFill>
                            <a:schemeClr val="tx1"/>
                          </a:solidFill>
                          <a:effectLst/>
                          <a:latin typeface="Arial" charset="0"/>
                          <a:cs typeface="Arial" charset="0"/>
                        </a:rPr>
                        <a:t>8255 is disabled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 Box 43"/>
          <p:cNvSpPr txBox="1">
            <a:spLocks noChangeArrowheads="1"/>
          </p:cNvSpPr>
          <p:nvPr/>
        </p:nvSpPr>
        <p:spPr bwMode="auto">
          <a:xfrm>
            <a:off x="2133600" y="2681287"/>
            <a:ext cx="4648200" cy="366713"/>
          </a:xfrm>
          <a:prstGeom prst="rect">
            <a:avLst/>
          </a:prstGeom>
          <a:noFill/>
          <a:ln w="9525">
            <a:noFill/>
            <a:miter lim="800000"/>
            <a:headEnd/>
            <a:tailEnd/>
          </a:ln>
          <a:effectLst/>
        </p:spPr>
        <p:txBody>
          <a:bodyPr>
            <a:spAutoFit/>
          </a:bodyPr>
          <a:lstStyle/>
          <a:p>
            <a:pPr>
              <a:spcBef>
                <a:spcPct val="50000"/>
              </a:spcBef>
            </a:pPr>
            <a:r>
              <a:rPr lang="en-US" b="1" dirty="0"/>
              <a:t>Table 1: The function of CS, A</a:t>
            </a:r>
            <a:r>
              <a:rPr lang="en-US" b="1" baseline="-25000" dirty="0"/>
              <a:t>0</a:t>
            </a:r>
            <a:r>
              <a:rPr lang="en-US" b="1" dirty="0"/>
              <a:t> and A</a:t>
            </a:r>
            <a:r>
              <a:rPr lang="en-US" b="1" baseline="-25000" dirty="0"/>
              <a:t>1</a:t>
            </a:r>
            <a:r>
              <a:rPr lang="en-US" dirty="0"/>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400" dirty="0" smtClean="0"/>
              <a:t>There are 3 ports in 8255 from user’s point of view - Port A, Port B and Port C.</a:t>
            </a:r>
          </a:p>
          <a:p>
            <a:r>
              <a:rPr lang="en-US" sz="2400" dirty="0" smtClean="0"/>
              <a:t>Port C is composed of two independent 4-bit ports : PC7-4 (PC Upper) and PC3-0 (PC Lower)</a:t>
            </a:r>
          </a:p>
          <a:p>
            <a:r>
              <a:rPr lang="en-US" sz="2400" b="1" dirty="0" smtClean="0"/>
              <a:t>Selection of Ports:</a:t>
            </a:r>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7" name="Picture 3"/>
          <p:cNvPicPr>
            <a:picLocks noChangeAspect="1" noChangeArrowheads="1"/>
          </p:cNvPicPr>
          <p:nvPr/>
        </p:nvPicPr>
        <p:blipFill>
          <a:blip r:embed="rId2" cstate="print"/>
          <a:srcRect/>
          <a:stretch>
            <a:fillRect/>
          </a:stretch>
        </p:blipFill>
        <p:spPr bwMode="auto">
          <a:xfrm>
            <a:off x="1371600" y="3556639"/>
            <a:ext cx="5641832" cy="261556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051"/>
          <p:cNvSpPr txBox="1">
            <a:spLocks noChangeArrowheads="1"/>
          </p:cNvSpPr>
          <p:nvPr/>
        </p:nvSpPr>
        <p:spPr bwMode="auto">
          <a:xfrm>
            <a:off x="212725" y="1870075"/>
            <a:ext cx="8702675"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11" name="Title 10"/>
          <p:cNvSpPr>
            <a:spLocks noGrp="1"/>
          </p:cNvSpPr>
          <p:nvPr>
            <p:ph type="title"/>
          </p:nvPr>
        </p:nvSpPr>
        <p:spPr>
          <a:xfrm>
            <a:off x="457200" y="457200"/>
            <a:ext cx="8229600" cy="762000"/>
          </a:xfrm>
        </p:spPr>
        <p:txBody>
          <a:bodyPr/>
          <a:lstStyle/>
          <a:p>
            <a:pPr algn="ctr"/>
            <a:r>
              <a:rPr lang="en-US" b="1" dirty="0" smtClean="0">
                <a:latin typeface="Times New Roman" pitchFamily="18" charset="0"/>
                <a:cs typeface="Times New Roman" pitchFamily="18" charset="0"/>
              </a:rPr>
              <a:t>Intel 8255 PPI</a:t>
            </a:r>
            <a:endParaRPr lang="en-US" dirty="0"/>
          </a:p>
        </p:txBody>
      </p:sp>
      <p:sp>
        <p:nvSpPr>
          <p:cNvPr id="12" name="Content Placeholder 11"/>
          <p:cNvSpPr>
            <a:spLocks noGrp="1"/>
          </p:cNvSpPr>
          <p:nvPr>
            <p:ph idx="1"/>
          </p:nvPr>
        </p:nvSpPr>
        <p:spPr>
          <a:xfrm>
            <a:off x="457200" y="1447800"/>
            <a:ext cx="8229600" cy="4419600"/>
          </a:xfrm>
        </p:spPr>
        <p:txBody>
          <a:bodyPr/>
          <a:lstStyle/>
          <a:p>
            <a:r>
              <a:rPr lang="en-US" dirty="0" smtClean="0">
                <a:latin typeface="Times New Roman" pitchFamily="18" charset="0"/>
                <a:cs typeface="Times New Roman" pitchFamily="18" charset="0"/>
              </a:rPr>
              <a:t>Chip Select Circuit</a:t>
            </a:r>
          </a:p>
          <a:p>
            <a:endParaRPr lang="en-US" dirty="0">
              <a:latin typeface="Times New Roman" pitchFamily="18" charset="0"/>
              <a:cs typeface="Times New Roman" pitchFamily="18" charset="0"/>
            </a:endParaRPr>
          </a:p>
        </p:txBody>
      </p:sp>
      <p:sp>
        <p:nvSpPr>
          <p:cNvPr id="1032" name="Slide Number Placeholder 7"/>
          <p:cNvSpPr>
            <a:spLocks noGrp="1"/>
          </p:cNvSpPr>
          <p:nvPr>
            <p:ph type="sldNum" sz="quarter" idx="11"/>
          </p:nvPr>
        </p:nvSpPr>
        <p:spPr/>
        <p:txBody>
          <a:bodyPr/>
          <a:lstStyle/>
          <a:p>
            <a:pPr>
              <a:defRPr/>
            </a:pPr>
            <a:fld id="{BEADCD71-5B0D-4E64-B2F4-8C3A54BB4C31}" type="slidenum">
              <a:rPr lang="en-US"/>
              <a:pPr>
                <a:defRPr/>
              </a:pPr>
              <a:t>47</a:t>
            </a:fld>
            <a:endParaRPr lang="en-US" dirty="0"/>
          </a:p>
        </p:txBody>
      </p:sp>
      <p:sp>
        <p:nvSpPr>
          <p:cNvPr id="1033" name="TextBox 8"/>
          <p:cNvSpPr txBox="1">
            <a:spLocks noChangeArrowheads="1"/>
          </p:cNvSpPr>
          <p:nvPr/>
        </p:nvSpPr>
        <p:spPr bwMode="auto">
          <a:xfrm>
            <a:off x="457200" y="5791200"/>
            <a:ext cx="8318500" cy="523875"/>
          </a:xfrm>
          <a:prstGeom prst="rect">
            <a:avLst/>
          </a:prstGeom>
          <a:noFill/>
          <a:ln w="9525">
            <a:noFill/>
            <a:miter lim="800000"/>
            <a:headEnd/>
            <a:tailEnd/>
          </a:ln>
        </p:spPr>
        <p:txBody>
          <a:bodyPr wrap="none">
            <a:spAutoFit/>
          </a:bodyPr>
          <a:lstStyle/>
          <a:p>
            <a:r>
              <a:rPr lang="en-US" sz="2800" b="1">
                <a:latin typeface="Calibri" pitchFamily="34" charset="0"/>
              </a:rPr>
              <a:t>A7=0, A6=1, A5=1, A4=1, A3=1, A2=1, &amp; M/IO*= 0</a:t>
            </a:r>
            <a:endParaRPr lang="en-US" sz="2800">
              <a:latin typeface="Calibri"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838200" y="2209800"/>
            <a:ext cx="7342136" cy="326707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12725" y="1870075"/>
            <a:ext cx="8702675"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6" name="Title 10"/>
          <p:cNvSpPr>
            <a:spLocks noGrp="1"/>
          </p:cNvSpPr>
          <p:nvPr>
            <p:ph type="title"/>
          </p:nvPr>
        </p:nvSpPr>
        <p:spPr>
          <a:xfrm>
            <a:off x="457200" y="457200"/>
            <a:ext cx="8229600" cy="838200"/>
          </a:xfrm>
        </p:spPr>
        <p:txBody>
          <a:bodyPr/>
          <a:lstStyle/>
          <a:p>
            <a:pPr algn="ctr"/>
            <a:r>
              <a:rPr lang="en-US" b="1" dirty="0" smtClean="0">
                <a:latin typeface="Times New Roman" pitchFamily="18" charset="0"/>
                <a:cs typeface="Times New Roman" pitchFamily="18" charset="0"/>
              </a:rPr>
              <a:t>Intel 8255 PPI</a:t>
            </a:r>
            <a:endParaRPr lang="en-US" dirty="0"/>
          </a:p>
        </p:txBody>
      </p:sp>
      <p:sp>
        <p:nvSpPr>
          <p:cNvPr id="7" name="Content Placeholder 6"/>
          <p:cNvSpPr>
            <a:spLocks noGrp="1"/>
          </p:cNvSpPr>
          <p:nvPr>
            <p:ph idx="1"/>
          </p:nvPr>
        </p:nvSpPr>
        <p:spPr>
          <a:xfrm>
            <a:off x="457200" y="1371600"/>
            <a:ext cx="8229600" cy="4495800"/>
          </a:xfrm>
        </p:spPr>
        <p:txBody>
          <a:bodyPr/>
          <a:lstStyle/>
          <a:p>
            <a:r>
              <a:rPr lang="en-US" sz="2800" dirty="0" smtClean="0">
                <a:latin typeface="Times New Roman" pitchFamily="18" charset="0"/>
                <a:cs typeface="Times New Roman" pitchFamily="18" charset="0"/>
              </a:rPr>
              <a:t>There is also a Control port from the Processor point of view. Its contents decides the working of 8255. </a:t>
            </a:r>
          </a:p>
          <a:p>
            <a:r>
              <a:rPr lang="en-US" sz="2800" dirty="0" smtClean="0">
                <a:latin typeface="Times New Roman" pitchFamily="18" charset="0"/>
                <a:cs typeface="Times New Roman" pitchFamily="18" charset="0"/>
              </a:rPr>
              <a:t>When CS (Chip select) is 0, 8255 is selected for communication by the processor. The chip select circuit connected to the CS pin assigns addresses to the ports of 8255.</a:t>
            </a:r>
          </a:p>
          <a:p>
            <a:r>
              <a:rPr lang="en-US" sz="2800" dirty="0" smtClean="0">
                <a:latin typeface="Times New Roman" pitchFamily="18" charset="0"/>
                <a:cs typeface="Times New Roman" pitchFamily="18" charset="0"/>
              </a:rPr>
              <a:t>For the chip select circuit shown, the chip is selected when A7=0, A6=1, A5=1, A4=1, A3=1, A2=1, and M/IO*= 0. </a:t>
            </a:r>
          </a:p>
          <a:p>
            <a:r>
              <a:rPr lang="en-US" sz="2800" dirty="0" smtClean="0">
                <a:latin typeface="Times New Roman" pitchFamily="18" charset="0"/>
                <a:cs typeface="Times New Roman" pitchFamily="18" charset="0"/>
              </a:rPr>
              <a:t>Port A, Port B, Port C and Control port will have the addresses as 7CH, 7DH, 7EH, and 7FH respectively.</a:t>
            </a:r>
            <a:endParaRPr lang="en-US" sz="2800" dirty="0">
              <a:latin typeface="Times New Roman" pitchFamily="18" charset="0"/>
              <a:cs typeface="Times New Roman" pitchFamily="18" charset="0"/>
            </a:endParaRPr>
          </a:p>
        </p:txBody>
      </p:sp>
      <p:sp>
        <p:nvSpPr>
          <p:cNvPr id="32774" name="Slide Number Placeholder 4"/>
          <p:cNvSpPr>
            <a:spLocks noGrp="1"/>
          </p:cNvSpPr>
          <p:nvPr>
            <p:ph type="sldNum" sz="quarter" idx="11"/>
          </p:nvPr>
        </p:nvSpPr>
        <p:spPr/>
        <p:txBody>
          <a:bodyPr/>
          <a:lstStyle/>
          <a:p>
            <a:pPr>
              <a:defRPr/>
            </a:pPr>
            <a:fld id="{9EF26977-56A5-4F5B-9768-F55355A756FB}" type="slidenum">
              <a:rPr lang="en-US"/>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Primary function of MPU</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Read Instruction from memory</a:t>
            </a:r>
          </a:p>
          <a:p>
            <a:r>
              <a:rPr lang="en-US" dirty="0" smtClean="0"/>
              <a:t>Execute instruction </a:t>
            </a:r>
          </a:p>
          <a:p>
            <a:r>
              <a:rPr lang="en-US" dirty="0" smtClean="0"/>
              <a:t>Read/Write data to memory </a:t>
            </a:r>
          </a:p>
          <a:p>
            <a:r>
              <a:rPr lang="en-US" dirty="0" smtClean="0"/>
              <a:t>Some time send result to  output device</a:t>
            </a:r>
          </a:p>
          <a:p>
            <a:pPr lvl="1"/>
            <a:r>
              <a:rPr lang="en-US" dirty="0" smtClean="0"/>
              <a:t>LEDs, Monitor, Printer</a:t>
            </a:r>
          </a:p>
          <a:p>
            <a:r>
              <a:rPr lang="en-US" dirty="0" smtClean="0"/>
              <a:t>Interfacing a peripheral </a:t>
            </a:r>
          </a:p>
          <a:p>
            <a:pPr lvl="1"/>
            <a:r>
              <a:rPr lang="en-US" dirty="0" smtClean="0"/>
              <a:t>Why: To enable MPU to communicate with I/O</a:t>
            </a:r>
          </a:p>
          <a:p>
            <a:pPr lvl="1"/>
            <a:r>
              <a:rPr lang="en-US" dirty="0" smtClean="0"/>
              <a:t>Designing logic circuit H/W  for a I/O</a:t>
            </a:r>
          </a:p>
          <a:p>
            <a:pPr lvl="1"/>
            <a:r>
              <a:rPr lang="en-US" dirty="0" smtClean="0"/>
              <a:t>Writing instruction (S/W)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dirty="0" smtClean="0"/>
              <a:t>Three main concept is communicate to 8255:</a:t>
            </a:r>
          </a:p>
          <a:p>
            <a:pPr lvl="2"/>
            <a:r>
              <a:rPr lang="en-US" dirty="0" smtClean="0"/>
              <a:t>Determine the port address of A, B and C using CS, A</a:t>
            </a:r>
            <a:r>
              <a:rPr lang="en-US" baseline="-25000" dirty="0" smtClean="0"/>
              <a:t>1</a:t>
            </a:r>
            <a:r>
              <a:rPr lang="en-US" dirty="0" smtClean="0"/>
              <a:t> and A</a:t>
            </a:r>
            <a:r>
              <a:rPr lang="en-US" baseline="-25000" dirty="0" smtClean="0"/>
              <a:t>0</a:t>
            </a:r>
            <a:r>
              <a:rPr lang="en-US" dirty="0" smtClean="0"/>
              <a:t>.</a:t>
            </a:r>
          </a:p>
          <a:p>
            <a:pPr lvl="2"/>
            <a:r>
              <a:rPr lang="en-US" dirty="0" smtClean="0"/>
              <a:t>Write control word in control register.</a:t>
            </a:r>
          </a:p>
          <a:p>
            <a:pPr lvl="2"/>
            <a:r>
              <a:rPr lang="en-US" dirty="0" smtClean="0"/>
              <a:t>Write I/O instructions to communicate with ports. </a:t>
            </a:r>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5413"/>
            <a:ext cx="8229600" cy="1143000"/>
          </a:xfrm>
          <a:noFill/>
        </p:spPr>
        <p:txBody>
          <a:bodyPr/>
          <a:lstStyle/>
          <a:p>
            <a:r>
              <a:rPr lang="en-US" smtClean="0"/>
              <a:t>8255 Control Word</a:t>
            </a:r>
          </a:p>
        </p:txBody>
      </p:sp>
      <p:pic>
        <p:nvPicPr>
          <p:cNvPr id="8195" name="Picture 4" descr="8255-6"/>
          <p:cNvPicPr>
            <a:picLocks noChangeAspect="1" noChangeArrowheads="1"/>
          </p:cNvPicPr>
          <p:nvPr/>
        </p:nvPicPr>
        <p:blipFill>
          <a:blip r:embed="rId3" cstate="print">
            <a:lum bright="-6000"/>
          </a:blip>
          <a:srcRect/>
          <a:stretch>
            <a:fillRect/>
          </a:stretch>
        </p:blipFill>
        <p:spPr bwMode="auto">
          <a:xfrm>
            <a:off x="323850" y="1131888"/>
            <a:ext cx="8569325" cy="53213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PPI-Operation modes</a:t>
            </a:r>
            <a:endParaRPr lang="en-US" sz="4000" dirty="0"/>
          </a:p>
        </p:txBody>
      </p:sp>
      <p:sp>
        <p:nvSpPr>
          <p:cNvPr id="3" name="Content Placeholder 2"/>
          <p:cNvSpPr>
            <a:spLocks noGrp="1"/>
          </p:cNvSpPr>
          <p:nvPr>
            <p:ph idx="1"/>
          </p:nvPr>
        </p:nvSpPr>
        <p:spPr>
          <a:xfrm>
            <a:off x="457200" y="1295400"/>
            <a:ext cx="8229600" cy="4419600"/>
          </a:xfrm>
        </p:spPr>
        <p:txBody>
          <a:bodyPr/>
          <a:lstStyle/>
          <a:p>
            <a:pPr>
              <a:lnSpc>
                <a:spcPct val="90000"/>
              </a:lnSpc>
            </a:pPr>
            <a:r>
              <a:rPr lang="en-US" sz="2400" dirty="0" smtClean="0">
                <a:latin typeface="Times New Roman" pitchFamily="18" charset="0"/>
                <a:cs typeface="Times New Roman" pitchFamily="18" charset="0"/>
              </a:rPr>
              <a:t>Figure shows the function of 8255, categorized in two mode:</a:t>
            </a:r>
          </a:p>
          <a:p>
            <a:pPr lvl="1">
              <a:lnSpc>
                <a:spcPct val="90000"/>
              </a:lnSpc>
            </a:pPr>
            <a:r>
              <a:rPr lang="en-US" sz="2000" dirty="0" smtClean="0">
                <a:latin typeface="Times New Roman" pitchFamily="18" charset="0"/>
                <a:cs typeface="Times New Roman" pitchFamily="18" charset="0"/>
              </a:rPr>
              <a:t>Set/Reset Bit (BSR) mode</a:t>
            </a:r>
          </a:p>
          <a:p>
            <a:pPr lvl="1">
              <a:lnSpc>
                <a:spcPct val="90000"/>
              </a:lnSpc>
            </a:pPr>
            <a:r>
              <a:rPr lang="en-US" sz="2000" dirty="0" smtClean="0">
                <a:latin typeface="Times New Roman" pitchFamily="18" charset="0"/>
                <a:cs typeface="Times New Roman" pitchFamily="18" charset="0"/>
              </a:rPr>
              <a:t>I/O mode.</a:t>
            </a:r>
          </a:p>
          <a:p>
            <a:pPr>
              <a:lnSpc>
                <a:spcPct val="90000"/>
              </a:lnSpc>
            </a:pPr>
            <a:r>
              <a:rPr lang="en-US" sz="2400" dirty="0" smtClean="0">
                <a:latin typeface="Times New Roman" pitchFamily="18" charset="0"/>
                <a:cs typeface="Times New Roman" pitchFamily="18" charset="0"/>
              </a:rPr>
              <a:t>The BSR mode is used to set or reset bit at port C by sending OUT instruction to the CONTROL registers.</a:t>
            </a:r>
          </a:p>
          <a:p>
            <a:pPr>
              <a:lnSpc>
                <a:spcPct val="90000"/>
              </a:lnSpc>
            </a:pPr>
            <a:r>
              <a:rPr lang="en-US" sz="2400" dirty="0" smtClean="0">
                <a:latin typeface="Times New Roman" pitchFamily="18" charset="0"/>
                <a:cs typeface="Times New Roman" pitchFamily="18" charset="0"/>
              </a:rPr>
              <a:t>Whereas the I/O is divided into 3 groups:  </a:t>
            </a:r>
          </a:p>
          <a:p>
            <a:pPr lvl="1">
              <a:lnSpc>
                <a:spcPct val="90000"/>
              </a:lnSpc>
            </a:pPr>
            <a:r>
              <a:rPr lang="en-US" sz="2000" dirty="0" smtClean="0">
                <a:latin typeface="Times New Roman" pitchFamily="18" charset="0"/>
                <a:cs typeface="Times New Roman" pitchFamily="18" charset="0"/>
              </a:rPr>
              <a:t>Mode 0, Mode 1 and Mode 2.</a:t>
            </a:r>
          </a:p>
          <a:p>
            <a:pPr>
              <a:lnSpc>
                <a:spcPct val="90000"/>
              </a:lnSpc>
            </a:pPr>
            <a:r>
              <a:rPr lang="en-US" sz="2400" dirty="0" smtClean="0">
                <a:latin typeface="Times New Roman" pitchFamily="18" charset="0"/>
                <a:cs typeface="Times New Roman" pitchFamily="18" charset="0"/>
              </a:rPr>
              <a:t>Mode 0, all ports function as input or output (I/O function).</a:t>
            </a:r>
          </a:p>
          <a:p>
            <a:pPr>
              <a:lnSpc>
                <a:spcPct val="90000"/>
              </a:lnSpc>
            </a:pPr>
            <a:r>
              <a:rPr lang="en-US" sz="2400" dirty="0" smtClean="0">
                <a:latin typeface="Times New Roman" pitchFamily="18" charset="0"/>
                <a:cs typeface="Times New Roman" pitchFamily="18" charset="0"/>
              </a:rPr>
              <a:t>Mode 1, is handshake mode, where port A and/or port B used port C as handshake bit.</a:t>
            </a:r>
          </a:p>
          <a:p>
            <a:pPr>
              <a:lnSpc>
                <a:spcPct val="90000"/>
              </a:lnSpc>
            </a:pPr>
            <a:r>
              <a:rPr lang="en-US" sz="2400" dirty="0" smtClean="0">
                <a:latin typeface="Times New Roman" pitchFamily="18" charset="0"/>
                <a:cs typeface="Times New Roman" pitchFamily="18" charset="0"/>
              </a:rPr>
              <a:t>Mode 2, port A can be used as bi-directional data transfer port with port C as handshake port and port B will be in mode 1 or mode 2.</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PPI-Operation modes</a:t>
            </a:r>
            <a:endParaRPr lang="en-US" sz="4000" dirty="0"/>
          </a:p>
        </p:txBody>
      </p:sp>
      <p:sp>
        <p:nvSpPr>
          <p:cNvPr id="3" name="Content Placeholder 2"/>
          <p:cNvSpPr>
            <a:spLocks noGrp="1"/>
          </p:cNvSpPr>
          <p:nvPr>
            <p:ph idx="1"/>
          </p:nvPr>
        </p:nvSpPr>
        <p:spPr>
          <a:xfrm>
            <a:off x="457200" y="1600200"/>
            <a:ext cx="8229600" cy="4419600"/>
          </a:xfrm>
        </p:spPr>
        <p:txBody>
          <a:bodyPr/>
          <a:lstStyle/>
          <a:p>
            <a:pPr>
              <a:lnSpc>
                <a:spcPct val="90000"/>
              </a:lnSpc>
            </a:pPr>
            <a:r>
              <a:rPr lang="en-US" sz="2800" b="1" dirty="0" smtClean="0">
                <a:latin typeface="Times New Roman" pitchFamily="18" charset="0"/>
                <a:cs typeface="Times New Roman" pitchFamily="18" charset="0"/>
              </a:rPr>
              <a:t>Bit Set/Reset (BSR) mode:</a:t>
            </a:r>
          </a:p>
          <a:p>
            <a:pPr>
              <a:lnSpc>
                <a:spcPct val="90000"/>
              </a:lnSpc>
            </a:pPr>
            <a:endParaRPr lang="en-US" sz="2400" dirty="0" smtClean="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The BSR mode is used to set or reset bit at port C by sending OUT instruction to the CONTROL registers.</a:t>
            </a:r>
          </a:p>
          <a:p>
            <a:r>
              <a:rPr lang="en-US" sz="2400" dirty="0" smtClean="0">
                <a:latin typeface="Times New Roman" pitchFamily="18" charset="0"/>
                <a:cs typeface="Times New Roman" pitchFamily="18" charset="0"/>
              </a:rPr>
              <a:t>In this mode any of the 8-bits of port C can be set or reset depending on D0 of the control word. The bit to be set or reset is selected by bit select flags D3, D2 and D1 of the CWR. </a:t>
            </a:r>
          </a:p>
          <a:p>
            <a:r>
              <a:rPr lang="en-US" sz="2400" dirty="0" smtClean="0">
                <a:latin typeface="Times New Roman" pitchFamily="18" charset="0"/>
                <a:cs typeface="Times New Roman" pitchFamily="18" charset="0"/>
              </a:rPr>
              <a:t>BSR command word is used for enabling / disabling interrupts from Ports A and B when they are configured in mode 1 or mode 2.</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7" name="Picture 3"/>
          <p:cNvPicPr>
            <a:picLocks noChangeAspect="1" noChangeArrowheads="1"/>
          </p:cNvPicPr>
          <p:nvPr/>
        </p:nvPicPr>
        <p:blipFill>
          <a:blip r:embed="rId2" cstate="print"/>
          <a:srcRect/>
          <a:stretch>
            <a:fillRect/>
          </a:stretch>
        </p:blipFill>
        <p:spPr bwMode="auto">
          <a:xfrm>
            <a:off x="1066800" y="1447800"/>
            <a:ext cx="7239000" cy="4808545"/>
          </a:xfrm>
          <a:prstGeom prst="rect">
            <a:avLst/>
          </a:prstGeom>
          <a:noFill/>
          <a:ln w="9525">
            <a:noFill/>
            <a:miter lim="800000"/>
            <a:headEnd/>
            <a:tailEnd/>
          </a:ln>
          <a:effec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762000" y="838200"/>
            <a:ext cx="7315200" cy="2449286"/>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609600" y="3581400"/>
            <a:ext cx="7413085" cy="2543175"/>
          </a:xfrm>
          <a:prstGeom prst="rect">
            <a:avLst/>
          </a:prstGeom>
          <a:noFill/>
          <a:ln w="9525">
            <a:noFill/>
            <a:miter lim="800000"/>
            <a:headEnd/>
            <a:tailEnd/>
          </a:ln>
          <a:effec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PPI-Operation modes</a:t>
            </a:r>
            <a:endParaRPr lang="en-US" sz="4000" dirty="0"/>
          </a:p>
        </p:txBody>
      </p:sp>
      <p:sp>
        <p:nvSpPr>
          <p:cNvPr id="3" name="Content Placeholder 2"/>
          <p:cNvSpPr>
            <a:spLocks noGrp="1"/>
          </p:cNvSpPr>
          <p:nvPr>
            <p:ph idx="1"/>
          </p:nvPr>
        </p:nvSpPr>
        <p:spPr>
          <a:xfrm>
            <a:off x="457200" y="1295400"/>
            <a:ext cx="8229600" cy="4419600"/>
          </a:xfrm>
        </p:spPr>
        <p:txBody>
          <a:bodyPr/>
          <a:lstStyle/>
          <a:p>
            <a:pPr>
              <a:lnSpc>
                <a:spcPct val="90000"/>
              </a:lnSpc>
            </a:pPr>
            <a:r>
              <a:rPr lang="en-US" sz="2800" b="1" dirty="0" smtClean="0">
                <a:latin typeface="Times New Roman" pitchFamily="18" charset="0"/>
                <a:cs typeface="Times New Roman" pitchFamily="18" charset="0"/>
              </a:rPr>
              <a:t>I/O mode:</a:t>
            </a:r>
          </a:p>
          <a:p>
            <a:r>
              <a:rPr lang="en-US" sz="2400" dirty="0" smtClean="0">
                <a:latin typeface="Times New Roman" pitchFamily="18" charset="0"/>
                <a:cs typeface="Times New Roman" pitchFamily="18" charset="0"/>
              </a:rPr>
              <a:t>The I/O mode is further divided into 3 </a:t>
            </a:r>
            <a:r>
              <a:rPr lang="fr-FR" sz="2400" dirty="0" smtClean="0">
                <a:latin typeface="Times New Roman" pitchFamily="18" charset="0"/>
                <a:cs typeface="Times New Roman" pitchFamily="18" charset="0"/>
              </a:rPr>
              <a:t>modes: mode 0, mode 1 and mode 2. </a:t>
            </a:r>
          </a:p>
          <a:p>
            <a:r>
              <a:rPr lang="fr-FR" sz="2400" dirty="0" smtClean="0">
                <a:latin typeface="Times New Roman" pitchFamily="18" charset="0"/>
                <a:cs typeface="Times New Roman" pitchFamily="18" charset="0"/>
              </a:rPr>
              <a:t>In mode 0, all ports function as simple I/O ports.</a:t>
            </a:r>
          </a:p>
          <a:p>
            <a:r>
              <a:rPr lang="en-US" sz="2400" dirty="0" smtClean="0">
                <a:latin typeface="Times New Roman" pitchFamily="18" charset="0"/>
                <a:cs typeface="Times New Roman" pitchFamily="18" charset="0"/>
              </a:rPr>
              <a:t>Mode 1 is a handshake mode whereby Port A and/or Port B use bits from Port C as handshake signals. In the handshake mode, two types of I/O data transfer can be implemented: status check and interrupt. </a:t>
            </a:r>
          </a:p>
          <a:p>
            <a:r>
              <a:rPr lang="en-US" sz="2400" dirty="0" smtClean="0">
                <a:latin typeface="Times New Roman" pitchFamily="18" charset="0"/>
                <a:cs typeface="Times New Roman" pitchFamily="18" charset="0"/>
              </a:rPr>
              <a:t>In mode 2, Port A can be set up for bidirectional data transfer using handshake signals from Port C, and Port B can be set up either in mode 0 or mode 1.</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r>
              <a:rPr lang="en-US"/>
              <a:t>11-</a:t>
            </a:r>
            <a:fld id="{8820AFBC-AD05-4EFE-93BF-07A305F9BFD0}" type="slidenum">
              <a:rPr lang="en-US"/>
              <a:pPr>
                <a:defRPr/>
              </a:pPr>
              <a:t>57</a:t>
            </a:fld>
            <a:endParaRPr lang="en-US"/>
          </a:p>
        </p:txBody>
      </p:sp>
      <p:sp>
        <p:nvSpPr>
          <p:cNvPr id="10243" name="Text Box 2"/>
          <p:cNvSpPr txBox="1">
            <a:spLocks noChangeArrowheads="1"/>
          </p:cNvSpPr>
          <p:nvPr/>
        </p:nvSpPr>
        <p:spPr bwMode="auto">
          <a:xfrm>
            <a:off x="533400" y="609600"/>
            <a:ext cx="8077200" cy="579438"/>
          </a:xfrm>
          <a:prstGeom prst="rect">
            <a:avLst/>
          </a:prstGeom>
          <a:noFill/>
          <a:ln w="9525">
            <a:noFill/>
            <a:miter lim="800000"/>
            <a:headEnd/>
            <a:tailEnd/>
          </a:ln>
        </p:spPr>
        <p:txBody>
          <a:bodyPr>
            <a:spAutoFit/>
          </a:bodyPr>
          <a:lstStyle/>
          <a:p>
            <a:pPr algn="ctr"/>
            <a:r>
              <a:rPr lang="en-US" sz="3200"/>
              <a:t>Programming 8255</a:t>
            </a:r>
          </a:p>
        </p:txBody>
      </p:sp>
      <p:sp>
        <p:nvSpPr>
          <p:cNvPr id="10244" name="Text Box 3"/>
          <p:cNvSpPr txBox="1">
            <a:spLocks noChangeArrowheads="1"/>
          </p:cNvSpPr>
          <p:nvPr/>
        </p:nvSpPr>
        <p:spPr bwMode="auto">
          <a:xfrm>
            <a:off x="533400" y="1371600"/>
            <a:ext cx="6819900" cy="396875"/>
          </a:xfrm>
          <a:prstGeom prst="rect">
            <a:avLst/>
          </a:prstGeom>
          <a:noFill/>
          <a:ln w="9525">
            <a:noFill/>
            <a:miter lim="800000"/>
            <a:headEnd/>
            <a:tailEnd/>
          </a:ln>
        </p:spPr>
        <p:txBody>
          <a:bodyPr wrap="none">
            <a:spAutoFit/>
          </a:bodyPr>
          <a:lstStyle/>
          <a:p>
            <a:pPr>
              <a:buFont typeface="Wingdings" pitchFamily="2" charset="2"/>
              <a:buChar char="q"/>
            </a:pPr>
            <a:r>
              <a:rPr lang="en-US" sz="2000"/>
              <a:t> 8255 has three operation modes:  </a:t>
            </a:r>
            <a:r>
              <a:rPr lang="en-US" sz="2000" i="1"/>
              <a:t>mode 0, mode 1, and mode 2</a:t>
            </a:r>
            <a:endParaRPr lang="en-US" sz="2000"/>
          </a:p>
        </p:txBody>
      </p:sp>
      <p:pic>
        <p:nvPicPr>
          <p:cNvPr id="10245" name="Picture 53" descr="8086_IO2-3"/>
          <p:cNvPicPr>
            <a:picLocks noChangeAspect="1" noChangeArrowheads="1"/>
          </p:cNvPicPr>
          <p:nvPr/>
        </p:nvPicPr>
        <p:blipFill>
          <a:blip r:embed="rId2" cstate="print"/>
          <a:srcRect/>
          <a:stretch>
            <a:fillRect/>
          </a:stretch>
        </p:blipFill>
        <p:spPr bwMode="auto">
          <a:xfrm>
            <a:off x="762000" y="1752600"/>
            <a:ext cx="7239000" cy="50196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smtClean="0"/>
              <a:t>Basic Mode Definitions and Bus Int</a:t>
            </a:r>
            <a:endParaRPr lang="th-TH" smtClean="0"/>
          </a:p>
        </p:txBody>
      </p:sp>
      <p:pic>
        <p:nvPicPr>
          <p:cNvPr id="9219" name="Picture 5"/>
          <p:cNvPicPr>
            <a:picLocks noGrp="1" noChangeAspect="1" noChangeArrowheads="1"/>
          </p:cNvPicPr>
          <p:nvPr>
            <p:ph sz="half" idx="1"/>
          </p:nvPr>
        </p:nvPicPr>
        <p:blipFill>
          <a:blip r:embed="rId2" cstate="print">
            <a:clrChange>
              <a:clrFrom>
                <a:srgbClr val="FFFFFF"/>
              </a:clrFrom>
              <a:clrTo>
                <a:srgbClr val="FFFFFF">
                  <a:alpha val="0"/>
                </a:srgbClr>
              </a:clrTo>
            </a:clrChange>
          </a:blip>
          <a:srcRect l="9125" t="4028" r="10265" b="15375"/>
          <a:stretch>
            <a:fillRect/>
          </a:stretch>
        </p:blipFill>
        <p:spPr>
          <a:xfrm>
            <a:off x="971550" y="1341438"/>
            <a:ext cx="5113338" cy="5264150"/>
          </a:xfrm>
          <a:solidFill>
            <a:schemeClr val="bg1">
              <a:alpha val="50195"/>
            </a:schemeClr>
          </a:solidFill>
        </p:spPr>
      </p:pic>
      <p:sp>
        <p:nvSpPr>
          <p:cNvPr id="9220" name="Rectangle 6"/>
          <p:cNvSpPr>
            <a:spLocks noGrp="1" noChangeArrowheads="1"/>
          </p:cNvSpPr>
          <p:nvPr>
            <p:ph type="body" sz="half" idx="2"/>
          </p:nvPr>
        </p:nvSpPr>
        <p:spPr>
          <a:xfrm>
            <a:off x="6011863" y="1412875"/>
            <a:ext cx="2736850" cy="5184775"/>
          </a:xfrm>
        </p:spPr>
        <p:txBody>
          <a:bodyPr/>
          <a:lstStyle/>
          <a:p>
            <a:endParaRPr lang="en-US" sz="2800" smtClean="0"/>
          </a:p>
          <a:p>
            <a:endParaRPr lang="en-US" sz="2800" smtClean="0"/>
          </a:p>
          <a:p>
            <a:endParaRPr lang="en-US" sz="2800" smtClean="0"/>
          </a:p>
          <a:p>
            <a:endParaRPr lang="en-US" sz="2800" smtClean="0"/>
          </a:p>
          <a:p>
            <a:r>
              <a:rPr lang="en-US" sz="2800" smtClean="0"/>
              <a:t>Mode 0</a:t>
            </a:r>
          </a:p>
          <a:p>
            <a:pPr lvl="1"/>
            <a:r>
              <a:rPr lang="en-US" sz="2400" smtClean="0"/>
              <a:t>Basic I/O</a:t>
            </a:r>
          </a:p>
          <a:p>
            <a:r>
              <a:rPr lang="en-US" sz="2800" smtClean="0"/>
              <a:t>Mode 1</a:t>
            </a:r>
          </a:p>
          <a:p>
            <a:pPr lvl="1"/>
            <a:r>
              <a:rPr lang="en-US" sz="2400" smtClean="0"/>
              <a:t>Strobe I/O</a:t>
            </a:r>
          </a:p>
          <a:p>
            <a:r>
              <a:rPr lang="en-US" sz="2800" smtClean="0"/>
              <a:t>Mode 2</a:t>
            </a:r>
          </a:p>
          <a:p>
            <a:pPr lvl="1"/>
            <a:r>
              <a:rPr lang="en-US" sz="2400" smtClean="0"/>
              <a:t>Bi-Dir Bus</a:t>
            </a:r>
            <a:endParaRPr lang="th-TH" sz="2400" smtClean="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a:t>
            </a:r>
            <a:r>
              <a:rPr lang="en-US" sz="4000" dirty="0" smtClean="0"/>
              <a:t>Mode selection:</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dirty="0" smtClean="0">
                <a:latin typeface="Times New Roman" pitchFamily="18" charset="0"/>
                <a:cs typeface="Times New Roman" pitchFamily="18" charset="0"/>
              </a:rPr>
              <a:t>There are 3 basic modes of operation that can be selected by the system software for the 8255:</a:t>
            </a:r>
          </a:p>
          <a:p>
            <a:pPr lvl="1"/>
            <a:r>
              <a:rPr lang="en-US" dirty="0" smtClean="0">
                <a:latin typeface="Times New Roman" pitchFamily="18" charset="0"/>
                <a:cs typeface="Times New Roman" pitchFamily="18" charset="0"/>
              </a:rPr>
              <a:t>Mode 0 - </a:t>
            </a:r>
            <a:r>
              <a:rPr lang="en-US" b="1" dirty="0" smtClean="0">
                <a:latin typeface="Times New Roman" pitchFamily="18" charset="0"/>
                <a:cs typeface="Times New Roman" pitchFamily="18" charset="0"/>
              </a:rPr>
              <a:t>Basic </a:t>
            </a:r>
            <a:r>
              <a:rPr lang="en-US" b="1" dirty="0" err="1" smtClean="0">
                <a:latin typeface="Times New Roman" pitchFamily="18" charset="0"/>
                <a:cs typeface="Times New Roman" pitchFamily="18" charset="0"/>
              </a:rPr>
              <a:t>Input/Output</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Mode 1 – </a:t>
            </a:r>
            <a:r>
              <a:rPr lang="en-US" b="1" dirty="0" smtClean="0">
                <a:latin typeface="Times New Roman" pitchFamily="18" charset="0"/>
                <a:cs typeface="Times New Roman" pitchFamily="18" charset="0"/>
              </a:rPr>
              <a:t>Input/output with Handshake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Strobed</a:t>
            </a:r>
            <a:r>
              <a:rPr lang="en-US" dirty="0" smtClean="0">
                <a:latin typeface="Times New Roman" pitchFamily="18" charset="0"/>
                <a:cs typeface="Times New Roman" pitchFamily="18" charset="0"/>
              </a:rPr>
              <a:t> 		    I/O)</a:t>
            </a:r>
          </a:p>
          <a:p>
            <a:pPr lvl="1"/>
            <a:r>
              <a:rPr lang="en-US" dirty="0" smtClean="0">
                <a:latin typeface="Times New Roman" pitchFamily="18" charset="0"/>
                <a:cs typeface="Times New Roman" pitchFamily="18" charset="0"/>
              </a:rPr>
              <a:t>Mode 2 - </a:t>
            </a:r>
            <a:r>
              <a:rPr lang="en-US" b="1" dirty="0" smtClean="0">
                <a:latin typeface="Times New Roman" pitchFamily="18" charset="0"/>
                <a:cs typeface="Times New Roman" pitchFamily="18" charset="0"/>
              </a:rPr>
              <a:t>Bidirectional Data Transfer</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3352800"/>
            <a:ext cx="7924800" cy="914400"/>
          </a:xfrm>
          <a:prstGeom prst="rect">
            <a:avLst/>
          </a:prstGeom>
          <a:noFill/>
          <a:ln w="9525">
            <a:noFill/>
            <a:miter lim="800000"/>
            <a:headEnd/>
            <a:tailEnd/>
          </a:ln>
        </p:spPr>
        <p:txBody>
          <a:bodyPr anchor="ctr"/>
          <a:lstStyle/>
          <a:p>
            <a:pPr algn="ctr"/>
            <a:endParaRPr lang="en-US" sz="3600" dirty="0">
              <a:solidFill>
                <a:schemeClr val="accent2"/>
              </a:solidFill>
            </a:endParaRPr>
          </a:p>
        </p:txBody>
      </p:sp>
      <p:sp>
        <p:nvSpPr>
          <p:cNvPr id="4" name="Title 1"/>
          <p:cNvSpPr txBox="1">
            <a:spLocks/>
          </p:cNvSpPr>
          <p:nvPr/>
        </p:nvSpPr>
        <p:spPr bwMode="auto">
          <a:xfrm>
            <a:off x="533400" y="457200"/>
            <a:ext cx="8382000" cy="762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r>
              <a:rPr lang="en-US" sz="4000" b="1" dirty="0" smtClean="0">
                <a:solidFill>
                  <a:schemeClr val="bg1"/>
                </a:solidFill>
                <a:latin typeface="Times New Roman" pitchFamily="18" charset="0"/>
                <a:cs typeface="Times New Roman" pitchFamily="18" charset="0"/>
              </a:rPr>
              <a:t>Assembly Language Programming</a:t>
            </a:r>
            <a:endParaRPr lang="en-US" sz="4000" b="1" dirty="0">
              <a:solidFill>
                <a:schemeClr val="bg1"/>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en-US" dirty="0" smtClean="0"/>
              <a:t>The 8086 microcomputers can employ two types of input/output (I/O):</a:t>
            </a:r>
          </a:p>
          <a:p>
            <a:r>
              <a:rPr lang="en-US" dirty="0" smtClean="0"/>
              <a:t>1. Isolated I/O.</a:t>
            </a:r>
          </a:p>
          <a:p>
            <a:r>
              <a:rPr lang="en-US" dirty="0" smtClean="0"/>
              <a:t>2. Memory-mapped I/O.</a:t>
            </a:r>
          </a:p>
          <a:p>
            <a:r>
              <a:rPr lang="en-US" dirty="0" smtClean="0"/>
              <a:t>These I/O methods differ in how I/O ports are mapped into the 8086's address spaces. We will only consider isolated I/O.</a:t>
            </a:r>
          </a:p>
          <a:p>
            <a:endParaRPr lang="en-US" dirty="0"/>
          </a:p>
        </p:txBody>
      </p:sp>
      <p:sp>
        <p:nvSpPr>
          <p:cNvPr id="6" name="Footer Placeholder 5"/>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  </a:t>
            </a:r>
            <a:r>
              <a:rPr lang="en-US" sz="4000" dirty="0" smtClean="0"/>
              <a:t>Mode Definition Format</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9154" name="Picture 2"/>
          <p:cNvPicPr>
            <a:picLocks noChangeAspect="1" noChangeArrowheads="1"/>
          </p:cNvPicPr>
          <p:nvPr/>
        </p:nvPicPr>
        <p:blipFill>
          <a:blip r:embed="rId2" cstate="print"/>
          <a:srcRect/>
          <a:stretch>
            <a:fillRect/>
          </a:stretch>
        </p:blipFill>
        <p:spPr bwMode="auto">
          <a:xfrm>
            <a:off x="1066800" y="1371600"/>
            <a:ext cx="7086600" cy="480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5" name="Picture 2"/>
          <p:cNvPicPr>
            <a:picLocks noChangeAspect="1" noChangeArrowheads="1"/>
          </p:cNvPicPr>
          <p:nvPr/>
        </p:nvPicPr>
        <p:blipFill>
          <a:blip r:embed="rId2" cstate="print"/>
          <a:srcRect/>
          <a:stretch>
            <a:fillRect/>
          </a:stretch>
        </p:blipFill>
        <p:spPr bwMode="auto">
          <a:xfrm>
            <a:off x="685800" y="1371600"/>
            <a:ext cx="7467600" cy="4876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 </a:t>
            </a:r>
            <a:r>
              <a:rPr lang="en-US" sz="4000" dirty="0" smtClean="0"/>
              <a:t>Bit Set/Reset Format</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5" name="Picture 3"/>
          <p:cNvPicPr>
            <a:picLocks noChangeAspect="1" noChangeArrowheads="1"/>
          </p:cNvPicPr>
          <p:nvPr/>
        </p:nvPicPr>
        <p:blipFill>
          <a:blip r:embed="rId2" cstate="print"/>
          <a:srcRect/>
          <a:stretch>
            <a:fillRect/>
          </a:stretch>
        </p:blipFill>
        <p:spPr bwMode="auto">
          <a:xfrm>
            <a:off x="762000" y="1371600"/>
            <a:ext cx="6915151" cy="449116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 </a:t>
            </a:r>
            <a:r>
              <a:rPr lang="en-US" sz="4000" b="1" dirty="0" smtClean="0"/>
              <a:t>Mode 0 </a:t>
            </a:r>
            <a:endParaRPr lang="en-US" sz="4000" dirty="0"/>
          </a:p>
        </p:txBody>
      </p:sp>
      <p:sp>
        <p:nvSpPr>
          <p:cNvPr id="3" name="Content Placeholder 2"/>
          <p:cNvSpPr>
            <a:spLocks noGrp="1"/>
          </p:cNvSpPr>
          <p:nvPr>
            <p:ph idx="1"/>
          </p:nvPr>
        </p:nvSpPr>
        <p:spPr>
          <a:xfrm>
            <a:off x="457200" y="1219200"/>
            <a:ext cx="8229600" cy="4953000"/>
          </a:xfrm>
        </p:spPr>
        <p:txBody>
          <a:bodyPr/>
          <a:lstStyle/>
          <a:p>
            <a:r>
              <a:rPr lang="en-US" sz="2800" b="1" dirty="0" smtClean="0">
                <a:latin typeface="Times New Roman" pitchFamily="18" charset="0"/>
                <a:cs typeface="Times New Roman" pitchFamily="18" charset="0"/>
              </a:rPr>
              <a:t>Mode 0 (Basic </a:t>
            </a:r>
            <a:r>
              <a:rPr lang="en-US" sz="2800" b="1" dirty="0" err="1" smtClean="0">
                <a:latin typeface="Times New Roman" pitchFamily="18" charset="0"/>
                <a:cs typeface="Times New Roman" pitchFamily="18" charset="0"/>
              </a:rPr>
              <a:t>Input/Output</a:t>
            </a:r>
            <a:r>
              <a:rPr lang="en-US" sz="2800" b="1" dirty="0" smtClean="0">
                <a:latin typeface="Times New Roman" pitchFamily="18" charset="0"/>
                <a:cs typeface="Times New Roman" pitchFamily="18" charset="0"/>
              </a:rPr>
              <a:t>):</a:t>
            </a:r>
          </a:p>
          <a:p>
            <a:pPr>
              <a:spcBef>
                <a:spcPts val="520"/>
              </a:spcBef>
            </a:pPr>
            <a:r>
              <a:rPr lang="en-US" sz="2000" dirty="0" smtClean="0">
                <a:latin typeface="Times New Roman" pitchFamily="18" charset="0"/>
                <a:cs typeface="Times New Roman" pitchFamily="18" charset="0"/>
              </a:rPr>
              <a:t>This functional configuration  provides simple input and output operations for each of the three ports. No ``handshaking‘’ is required, data is simply written to or read from a specified port.</a:t>
            </a:r>
          </a:p>
          <a:p>
            <a:pPr>
              <a:spcBef>
                <a:spcPts val="520"/>
              </a:spcBef>
            </a:pPr>
            <a:r>
              <a:rPr lang="en-US" sz="2000" dirty="0" smtClean="0">
                <a:latin typeface="Times New Roman" pitchFamily="18" charset="0"/>
                <a:cs typeface="Times New Roman" pitchFamily="18" charset="0"/>
              </a:rPr>
              <a:t>It is used for interfacing an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/p device or an o/p device.</a:t>
            </a:r>
          </a:p>
          <a:p>
            <a:pPr>
              <a:spcBef>
                <a:spcPts val="520"/>
              </a:spcBef>
            </a:pPr>
            <a:r>
              <a:rPr lang="en-US" sz="2000" dirty="0" smtClean="0">
                <a:latin typeface="Times New Roman" pitchFamily="18" charset="0"/>
                <a:cs typeface="Times New Roman" pitchFamily="18" charset="0"/>
              </a:rPr>
              <a:t>In this mode, Port A and Port B are used as two simple 8-bit I/O ports and Port C as two 4-bit I/O ports can be </a:t>
            </a:r>
            <a:r>
              <a:rPr lang="en-US" sz="2000" dirty="0" err="1" smtClean="0">
                <a:latin typeface="Times New Roman" pitchFamily="18" charset="0"/>
                <a:cs typeface="Times New Roman" pitchFamily="18" charset="0"/>
              </a:rPr>
              <a:t>combinedly</a:t>
            </a:r>
            <a:r>
              <a:rPr lang="en-US" sz="2000" dirty="0" smtClean="0">
                <a:latin typeface="Times New Roman" pitchFamily="18" charset="0"/>
                <a:cs typeface="Times New Roman" pitchFamily="18" charset="0"/>
              </a:rPr>
              <a:t> used as a third 8-bit port. Each port (or half-port, in case of Port C) can be programmed to function as simply an input port or an output port. </a:t>
            </a:r>
          </a:p>
          <a:p>
            <a:pPr>
              <a:spcBef>
                <a:spcPts val="520"/>
              </a:spcBef>
            </a:pPr>
            <a:r>
              <a:rPr lang="en-US" sz="2000" dirty="0" smtClean="0">
                <a:latin typeface="Times New Roman" pitchFamily="18" charset="0"/>
                <a:cs typeface="Times New Roman" pitchFamily="18" charset="0"/>
              </a:rPr>
              <a:t>Output ports are latched. Input ports are not latched. </a:t>
            </a:r>
          </a:p>
          <a:p>
            <a:pPr>
              <a:spcBef>
                <a:spcPts val="520"/>
              </a:spcBef>
            </a:pPr>
            <a:r>
              <a:rPr lang="en-US" sz="2000" dirty="0" smtClean="0">
                <a:latin typeface="Times New Roman" pitchFamily="18" charset="0"/>
                <a:cs typeface="Times New Roman" pitchFamily="18" charset="0"/>
              </a:rPr>
              <a:t>All these modes can be selected by programming a register internal to 8255 known as CWR. </a:t>
            </a:r>
          </a:p>
          <a:p>
            <a:pPr>
              <a:spcBef>
                <a:spcPts val="520"/>
              </a:spcBef>
            </a:pPr>
            <a:r>
              <a:rPr lang="en-US" sz="2000" dirty="0" smtClean="0">
                <a:latin typeface="Times New Roman" pitchFamily="18" charset="0"/>
                <a:cs typeface="Times New Roman" pitchFamily="18" charset="0"/>
              </a:rPr>
              <a:t>Ports do not have handshake or interrupt capability.</a:t>
            </a:r>
          </a:p>
          <a:p>
            <a:r>
              <a:rPr lang="en-US" sz="2000" dirty="0" smtClean="0">
                <a:latin typeface="Times New Roman" pitchFamily="18" charset="0"/>
                <a:cs typeface="Times New Roman" pitchFamily="18" charset="0"/>
              </a:rPr>
              <a:t>16 different </a:t>
            </a:r>
            <a:r>
              <a:rPr lang="en-US" sz="2000" dirty="0" err="1" smtClean="0">
                <a:latin typeface="Times New Roman" pitchFamily="18" charset="0"/>
                <a:cs typeface="Times New Roman" pitchFamily="18" charset="0"/>
              </a:rPr>
              <a:t>Input/Output</a:t>
            </a:r>
            <a:r>
              <a:rPr lang="en-US" sz="2000" dirty="0" smtClean="0">
                <a:latin typeface="Times New Roman" pitchFamily="18" charset="0"/>
                <a:cs typeface="Times New Roman" pitchFamily="18" charset="0"/>
              </a:rPr>
              <a:t> configurations are possible in this Mode.</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dirty="0" smtClean="0"/>
              <a:t>Prepared by M. Mahesh </a:t>
            </a:r>
            <a:r>
              <a:rPr lang="en-US" dirty="0" err="1" smtClean="0"/>
              <a:t>Babu</a:t>
            </a:r>
            <a:r>
              <a:rPr lang="en-US" dirty="0" smtClean="0"/>
              <a:t>  Assistant-Professor.</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304800" y="1295400"/>
            <a:ext cx="8610600" cy="4572000"/>
          </a:xfrm>
        </p:spPr>
        <p:txBody>
          <a:bodyPr/>
          <a:lstStyle/>
          <a:p>
            <a:r>
              <a:rPr lang="en-US" sz="2400" b="1" dirty="0" smtClean="0">
                <a:latin typeface="Times New Roman" pitchFamily="18" charset="0"/>
                <a:cs typeface="Times New Roman" pitchFamily="18" charset="0"/>
              </a:rPr>
              <a:t>MODE 1 (</a:t>
            </a:r>
            <a:r>
              <a:rPr lang="en-US" sz="2400" b="1" dirty="0" err="1" smtClean="0">
                <a:latin typeface="Times New Roman" pitchFamily="18" charset="0"/>
                <a:cs typeface="Times New Roman" pitchFamily="18" charset="0"/>
              </a:rPr>
              <a:t>Strobed</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Input/Output</a:t>
            </a:r>
            <a:r>
              <a:rPr lang="en-US" sz="2400" b="1"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This functional configuration provides a means for transferring I/O data to or from a specified port in conjunction with strobes or ``handshaking'' signals. In mode 1, Port A and Port B use the lines on Port C to generate or accept these ``handshaking'' signals.</a:t>
            </a:r>
          </a:p>
          <a:p>
            <a:r>
              <a:rPr lang="en-US" sz="2400" dirty="0" smtClean="0">
                <a:latin typeface="Times New Roman" pitchFamily="18" charset="0"/>
                <a:cs typeface="Times New Roman" pitchFamily="18" charset="0"/>
              </a:rPr>
              <a:t>Two groups – </a:t>
            </a:r>
          </a:p>
          <a:p>
            <a:pPr lvl="1"/>
            <a:r>
              <a:rPr lang="en-US" sz="2000" dirty="0" smtClean="0">
                <a:latin typeface="Times New Roman" pitchFamily="18" charset="0"/>
                <a:cs typeface="Times New Roman" pitchFamily="18" charset="0"/>
              </a:rPr>
              <a:t>Group A </a:t>
            </a:r>
          </a:p>
          <a:p>
            <a:pPr lvl="2"/>
            <a:r>
              <a:rPr lang="en-US" sz="1800" dirty="0" smtClean="0">
                <a:latin typeface="Times New Roman" pitchFamily="18" charset="0"/>
                <a:cs typeface="Times New Roman" pitchFamily="18" charset="0"/>
              </a:rPr>
              <a:t>This group including port A and PC3-PC5. Thus port C is utilized for generating handshake signals. </a:t>
            </a:r>
          </a:p>
          <a:p>
            <a:pPr lvl="1"/>
            <a:r>
              <a:rPr lang="en-US" sz="2000" dirty="0" smtClean="0">
                <a:latin typeface="Times New Roman" pitchFamily="18" charset="0"/>
                <a:cs typeface="Times New Roman" pitchFamily="18" charset="0"/>
              </a:rPr>
              <a:t>Group B </a:t>
            </a:r>
          </a:p>
          <a:p>
            <a:pPr lvl="2"/>
            <a:r>
              <a:rPr lang="en-US" sz="1800" dirty="0" smtClean="0">
                <a:latin typeface="Times New Roman" pitchFamily="18" charset="0"/>
                <a:cs typeface="Times New Roman" pitchFamily="18" charset="0"/>
              </a:rPr>
              <a:t>This group which includes port B and PC0-PC2. Port C provides strobe or handshake lines for port B. </a:t>
            </a:r>
          </a:p>
          <a:p>
            <a:r>
              <a:rPr lang="en-US" sz="2400" dirty="0" smtClean="0">
                <a:latin typeface="Times New Roman" pitchFamily="18" charset="0"/>
                <a:cs typeface="Times New Roman" pitchFamily="18" charset="0"/>
              </a:rPr>
              <a:t>The 8-bit data port can be either used as input and output port. The inputs and outputs both are latched and Interrupt logic is supported.</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600" b="1" dirty="0" smtClean="0">
                <a:latin typeface="Times New Roman" pitchFamily="18" charset="0"/>
                <a:cs typeface="Times New Roman" pitchFamily="18" charset="0"/>
              </a:rPr>
              <a:t>Mode 1 -</a:t>
            </a:r>
            <a:r>
              <a:rPr lang="en-US" sz="3600" dirty="0" smtClean="0">
                <a:latin typeface="Times New Roman" pitchFamily="18" charset="0"/>
                <a:cs typeface="Times New Roman" pitchFamily="18" charset="0"/>
              </a:rPr>
              <a:t>Input Control Signal Definition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686800" cy="4648200"/>
          </a:xfrm>
        </p:spPr>
        <p:txBody>
          <a:bodyPr/>
          <a:lstStyle/>
          <a:p>
            <a:r>
              <a:rPr lang="en-US" sz="2000" b="1" dirty="0" smtClean="0">
                <a:latin typeface="Times New Roman" pitchFamily="18" charset="0"/>
                <a:cs typeface="Times New Roman" pitchFamily="18" charset="0"/>
              </a:rPr>
              <a:t>STB (Strobe Input): </a:t>
            </a:r>
            <a:r>
              <a:rPr lang="en-US" sz="2000" dirty="0" smtClean="0">
                <a:latin typeface="Times New Roman" pitchFamily="18" charset="0"/>
                <a:cs typeface="Times New Roman" pitchFamily="18" charset="0"/>
              </a:rPr>
              <a:t>A ``low'' on this input loads data into the input latch.</a:t>
            </a:r>
          </a:p>
          <a:p>
            <a:r>
              <a:rPr lang="en-US" sz="2000" b="1" dirty="0" smtClean="0">
                <a:latin typeface="Times New Roman" pitchFamily="18" charset="0"/>
                <a:cs typeface="Times New Roman" pitchFamily="18" charset="0"/>
              </a:rPr>
              <a:t>IBF (Input Buffer Full F/F):</a:t>
            </a:r>
          </a:p>
          <a:p>
            <a:r>
              <a:rPr lang="en-US" sz="2000" dirty="0" smtClean="0">
                <a:latin typeface="Times New Roman" pitchFamily="18" charset="0"/>
                <a:cs typeface="Times New Roman" pitchFamily="18" charset="0"/>
              </a:rPr>
              <a:t>A ``high'' on this output indicates that the data has been loaded into the input latch; in essence, an acknowledgement. IBF is set by STB input being low and is reset by the rising edge of the RD input.</a:t>
            </a:r>
          </a:p>
          <a:p>
            <a:r>
              <a:rPr lang="en-US" sz="2000" b="1" dirty="0" smtClean="0">
                <a:latin typeface="Times New Roman" pitchFamily="18" charset="0"/>
                <a:cs typeface="Times New Roman" pitchFamily="18" charset="0"/>
              </a:rPr>
              <a:t>INTR (Interrupt Request):</a:t>
            </a:r>
          </a:p>
          <a:p>
            <a:r>
              <a:rPr lang="en-US" sz="2000" dirty="0" smtClean="0">
                <a:latin typeface="Times New Roman" pitchFamily="18" charset="0"/>
                <a:cs typeface="Times New Roman" pitchFamily="18" charset="0"/>
              </a:rPr>
              <a:t>A ``high'' on this output can be used to interrupt the CPU when an input device is requesting service. INTR is set by the STB is a ``one'', IBF is a ``one‘’ and INTE is a ``one''. It is reset by the falling edge of RD. This procedure allows an input device to request service from the CPU by simply </a:t>
            </a:r>
            <a:r>
              <a:rPr lang="en-US" sz="2000" dirty="0" err="1" smtClean="0">
                <a:latin typeface="Times New Roman" pitchFamily="18" charset="0"/>
                <a:cs typeface="Times New Roman" pitchFamily="18" charset="0"/>
              </a:rPr>
              <a:t>strobing</a:t>
            </a:r>
            <a:r>
              <a:rPr lang="en-US" sz="2000" dirty="0" smtClean="0">
                <a:latin typeface="Times New Roman" pitchFamily="18" charset="0"/>
                <a:cs typeface="Times New Roman" pitchFamily="18" charset="0"/>
              </a:rPr>
              <a:t> its data into the port.</a:t>
            </a:r>
          </a:p>
          <a:p>
            <a:pPr lvl="1"/>
            <a:r>
              <a:rPr lang="en-US" sz="2400" dirty="0" smtClean="0">
                <a:latin typeface="Times New Roman" pitchFamily="18" charset="0"/>
                <a:cs typeface="Times New Roman" pitchFamily="18" charset="0"/>
              </a:rPr>
              <a:t>INTE A</a:t>
            </a:r>
          </a:p>
          <a:p>
            <a:pPr lvl="2"/>
            <a:r>
              <a:rPr lang="en-US" sz="1800" dirty="0" smtClean="0">
                <a:latin typeface="Times New Roman" pitchFamily="18" charset="0"/>
                <a:cs typeface="Times New Roman" pitchFamily="18" charset="0"/>
              </a:rPr>
              <a:t>Controlled by bit set/reset of PC4.</a:t>
            </a:r>
          </a:p>
          <a:p>
            <a:pPr lvl="1"/>
            <a:r>
              <a:rPr lang="en-US" sz="2400" dirty="0" smtClean="0">
                <a:latin typeface="Times New Roman" pitchFamily="18" charset="0"/>
                <a:cs typeface="Times New Roman" pitchFamily="18" charset="0"/>
              </a:rPr>
              <a:t>INTE B</a:t>
            </a:r>
          </a:p>
          <a:p>
            <a:pPr lvl="2"/>
            <a:r>
              <a:rPr lang="en-US" sz="1800" dirty="0" smtClean="0">
                <a:latin typeface="Times New Roman" pitchFamily="18" charset="0"/>
                <a:cs typeface="Times New Roman" pitchFamily="18" charset="0"/>
              </a:rPr>
              <a:t>Controlled by bit set/reset of PC2.</a:t>
            </a: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5" name="Line 4"/>
          <p:cNvSpPr>
            <a:spLocks noChangeShapeType="1"/>
          </p:cNvSpPr>
          <p:nvPr/>
        </p:nvSpPr>
        <p:spPr bwMode="auto">
          <a:xfrm>
            <a:off x="762000" y="1295400"/>
            <a:ext cx="304800" cy="0"/>
          </a:xfrm>
          <a:prstGeom prst="line">
            <a:avLst/>
          </a:prstGeom>
          <a:noFill/>
          <a:ln w="28575">
            <a:solidFill>
              <a:schemeClr val="tx1"/>
            </a:solidFill>
            <a:round/>
            <a:headEnd/>
            <a:tailEnd/>
          </a:ln>
          <a:effectLst/>
        </p:spPr>
        <p:txBody>
          <a:bodyPr/>
          <a:lstStyle/>
          <a:p>
            <a:endParaRPr lang="en-US"/>
          </a:p>
        </p:txBody>
      </p:sp>
      <p:sp>
        <p:nvSpPr>
          <p:cNvPr id="6" name="Line 5"/>
          <p:cNvSpPr>
            <a:spLocks noChangeShapeType="1"/>
          </p:cNvSpPr>
          <p:nvPr/>
        </p:nvSpPr>
        <p:spPr bwMode="auto">
          <a:xfrm>
            <a:off x="6096000" y="2286000"/>
            <a:ext cx="381000" cy="0"/>
          </a:xfrm>
          <a:prstGeom prst="line">
            <a:avLst/>
          </a:prstGeom>
          <a:noFill/>
          <a:ln w="28575">
            <a:solidFill>
              <a:schemeClr val="tx1"/>
            </a:solidFill>
            <a:round/>
            <a:headEnd/>
            <a:tailEnd/>
          </a:ln>
          <a:effectLst/>
        </p:spPr>
        <p:txBody>
          <a:bodyPr/>
          <a:lstStyle/>
          <a:p>
            <a:endParaRPr lang="en-US"/>
          </a:p>
        </p:txBody>
      </p:sp>
      <p:sp>
        <p:nvSpPr>
          <p:cNvPr id="7" name="Line 7"/>
          <p:cNvSpPr>
            <a:spLocks noChangeShapeType="1"/>
          </p:cNvSpPr>
          <p:nvPr/>
        </p:nvSpPr>
        <p:spPr bwMode="auto">
          <a:xfrm>
            <a:off x="3962400" y="2635770"/>
            <a:ext cx="304800" cy="0"/>
          </a:xfrm>
          <a:prstGeom prst="line">
            <a:avLst/>
          </a:prstGeom>
          <a:noFill/>
          <a:ln w="28575">
            <a:solidFill>
              <a:schemeClr val="tx1"/>
            </a:solidFill>
            <a:round/>
            <a:headEnd/>
            <a:tailEnd/>
          </a:ln>
          <a:effectLst/>
        </p:spPr>
        <p:txBody>
          <a:bodyPr/>
          <a:lstStyle/>
          <a:p>
            <a:endParaRPr lang="en-US"/>
          </a:p>
        </p:txBody>
      </p:sp>
      <p:sp>
        <p:nvSpPr>
          <p:cNvPr id="8" name="Line 5"/>
          <p:cNvSpPr>
            <a:spLocks noChangeShapeType="1"/>
          </p:cNvSpPr>
          <p:nvPr/>
        </p:nvSpPr>
        <p:spPr bwMode="auto">
          <a:xfrm>
            <a:off x="4816840" y="3673840"/>
            <a:ext cx="381000" cy="0"/>
          </a:xfrm>
          <a:prstGeom prst="line">
            <a:avLst/>
          </a:prstGeom>
          <a:noFill/>
          <a:ln w="28575">
            <a:solidFill>
              <a:schemeClr val="tx1"/>
            </a:solidFill>
            <a:round/>
            <a:headEnd/>
            <a:tailEnd/>
          </a:ln>
          <a:effectLst/>
        </p:spPr>
        <p:txBody>
          <a:bodyPr/>
          <a:lstStyle/>
          <a:p>
            <a:endParaRPr lang="en-US"/>
          </a:p>
        </p:txBody>
      </p:sp>
      <p:sp>
        <p:nvSpPr>
          <p:cNvPr id="9" name="Line 7"/>
          <p:cNvSpPr>
            <a:spLocks noChangeShapeType="1"/>
          </p:cNvSpPr>
          <p:nvPr/>
        </p:nvSpPr>
        <p:spPr bwMode="auto">
          <a:xfrm>
            <a:off x="5713750" y="3978640"/>
            <a:ext cx="3048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Mode 1 - Input</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7106" name="Picture 2"/>
          <p:cNvPicPr>
            <a:picLocks noChangeAspect="1" noChangeArrowheads="1"/>
          </p:cNvPicPr>
          <p:nvPr/>
        </p:nvPicPr>
        <p:blipFill>
          <a:blip r:embed="rId2" cstate="print"/>
          <a:srcRect/>
          <a:stretch>
            <a:fillRect/>
          </a:stretch>
        </p:blipFill>
        <p:spPr bwMode="auto">
          <a:xfrm>
            <a:off x="152400" y="2171700"/>
            <a:ext cx="3686175" cy="25146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4781550" y="2219325"/>
            <a:ext cx="3752850" cy="2419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6082" name="Picture 2"/>
          <p:cNvPicPr>
            <a:picLocks noChangeAspect="1" noChangeArrowheads="1"/>
          </p:cNvPicPr>
          <p:nvPr/>
        </p:nvPicPr>
        <p:blipFill>
          <a:blip r:embed="rId2" cstate="print"/>
          <a:srcRect/>
          <a:stretch>
            <a:fillRect/>
          </a:stretch>
        </p:blipFill>
        <p:spPr bwMode="auto">
          <a:xfrm>
            <a:off x="214313" y="1404938"/>
            <a:ext cx="8715375" cy="4048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600" b="1" dirty="0" smtClean="0">
                <a:latin typeface="Times New Roman" pitchFamily="18" charset="0"/>
                <a:cs typeface="Times New Roman" pitchFamily="18" charset="0"/>
              </a:rPr>
              <a:t>8255 PPI</a:t>
            </a:r>
            <a:r>
              <a:rPr lang="en-US" sz="3600" dirty="0" smtClean="0">
                <a:latin typeface="Times New Roman" pitchFamily="18" charset="0"/>
                <a:cs typeface="Times New Roman" pitchFamily="18" charset="0"/>
              </a:rPr>
              <a:t> Output Control Signal Definition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763000" cy="4648200"/>
          </a:xfrm>
        </p:spPr>
        <p:txBody>
          <a:bodyPr/>
          <a:lstStyle/>
          <a:p>
            <a:r>
              <a:rPr lang="en-US" sz="2000" dirty="0" smtClean="0">
                <a:latin typeface="Times New Roman" pitchFamily="18" charset="0"/>
                <a:cs typeface="Times New Roman" pitchFamily="18" charset="0"/>
              </a:rPr>
              <a:t>OBF (Output Buffer Full F/F). </a:t>
            </a:r>
          </a:p>
          <a:p>
            <a:pPr lvl="1"/>
            <a:r>
              <a:rPr lang="en-US" sz="1800" dirty="0" smtClean="0">
                <a:latin typeface="Times New Roman" pitchFamily="18" charset="0"/>
                <a:cs typeface="Times New Roman" pitchFamily="18" charset="0"/>
              </a:rPr>
              <a:t>The OBF output will go ``low'' to indicate that the CPU has written data out to the specified port. The OBF F/F will be set by the rising edge of the WR input and reset by ACK Input being low.</a:t>
            </a:r>
          </a:p>
          <a:p>
            <a:r>
              <a:rPr lang="en-US" sz="2000" dirty="0" smtClean="0">
                <a:latin typeface="Times New Roman" pitchFamily="18" charset="0"/>
                <a:cs typeface="Times New Roman" pitchFamily="18" charset="0"/>
              </a:rPr>
              <a:t>ACK (Acknowledge Input). </a:t>
            </a:r>
          </a:p>
          <a:p>
            <a:pPr lvl="1"/>
            <a:r>
              <a:rPr lang="en-US" sz="1800" dirty="0" smtClean="0">
                <a:latin typeface="Times New Roman" pitchFamily="18" charset="0"/>
                <a:cs typeface="Times New Roman" pitchFamily="18" charset="0"/>
              </a:rPr>
              <a:t>A ``low'' on this input informs the 82C55A that the data from Port A or Port B has been accepted. In essence, a response from the peripheral device indicating that it has received the data output by the CPU.</a:t>
            </a:r>
          </a:p>
          <a:p>
            <a:r>
              <a:rPr lang="en-US" sz="2000" dirty="0" smtClean="0">
                <a:latin typeface="Times New Roman" pitchFamily="18" charset="0"/>
                <a:cs typeface="Times New Roman" pitchFamily="18" charset="0"/>
              </a:rPr>
              <a:t>INTR (Interrupt Request). </a:t>
            </a:r>
          </a:p>
          <a:p>
            <a:pPr lvl="1"/>
            <a:r>
              <a:rPr lang="en-US" sz="1800" dirty="0" smtClean="0">
                <a:latin typeface="Times New Roman" pitchFamily="18" charset="0"/>
                <a:cs typeface="Times New Roman" pitchFamily="18" charset="0"/>
              </a:rPr>
              <a:t>A ``high'' on this output can be used to interrupt the CPU when an output device has accepted data transmitted by the CPU. INTR is set when ACK is a ``one'', OBF is a ``one‘’ and INTE is a ``one''. It is reset by the falling edge of WR.</a:t>
            </a:r>
          </a:p>
          <a:p>
            <a:pPr lvl="1"/>
            <a:r>
              <a:rPr lang="en-US" sz="2000" dirty="0" smtClean="0">
                <a:latin typeface="Times New Roman" pitchFamily="18" charset="0"/>
                <a:cs typeface="Times New Roman" pitchFamily="18" charset="0"/>
              </a:rPr>
              <a:t>INTE A</a:t>
            </a:r>
          </a:p>
          <a:p>
            <a:pPr lvl="2"/>
            <a:r>
              <a:rPr lang="en-US" sz="1600" dirty="0" smtClean="0">
                <a:latin typeface="Times New Roman" pitchFamily="18" charset="0"/>
                <a:cs typeface="Times New Roman" pitchFamily="18" charset="0"/>
              </a:rPr>
              <a:t>Controlled by bit set/reset of PC6.</a:t>
            </a:r>
          </a:p>
          <a:p>
            <a:pPr lvl="1"/>
            <a:r>
              <a:rPr lang="en-US" sz="2000" dirty="0" smtClean="0">
                <a:latin typeface="Times New Roman" pitchFamily="18" charset="0"/>
                <a:cs typeface="Times New Roman" pitchFamily="18" charset="0"/>
              </a:rPr>
              <a:t>INTE B</a:t>
            </a:r>
          </a:p>
          <a:p>
            <a:pPr lvl="2"/>
            <a:r>
              <a:rPr lang="en-US" sz="1600" dirty="0" smtClean="0">
                <a:latin typeface="Times New Roman" pitchFamily="18" charset="0"/>
                <a:cs typeface="Times New Roman" pitchFamily="18" charset="0"/>
              </a:rPr>
              <a:t>Controlled by bit set/reset of PC2.</a:t>
            </a:r>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dirty="0" smtClean="0"/>
              <a:t>Prepared by M. Mahesh </a:t>
            </a:r>
            <a:r>
              <a:rPr lang="en-US" dirty="0" err="1" smtClean="0"/>
              <a:t>Babu</a:t>
            </a:r>
            <a:r>
              <a:rPr lang="en-US" dirty="0" smtClean="0"/>
              <a:t>  Assistant-Professor.</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685800" y="1905000"/>
            <a:ext cx="7839075" cy="4325007"/>
          </a:xfrm>
          <a:prstGeom prst="rect">
            <a:avLst/>
          </a:prstGeom>
          <a:noFill/>
          <a:ln w="9525">
            <a:noFill/>
            <a:miter lim="800000"/>
            <a:headEnd/>
            <a:tailEnd/>
          </a:ln>
          <a:effec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Mode 1 Output</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4034" name="Picture 2"/>
          <p:cNvPicPr>
            <a:picLocks noChangeAspect="1" noChangeArrowheads="1"/>
          </p:cNvPicPr>
          <p:nvPr/>
        </p:nvPicPr>
        <p:blipFill>
          <a:blip r:embed="rId2" cstate="print"/>
          <a:srcRect/>
          <a:stretch>
            <a:fillRect/>
          </a:stretch>
        </p:blipFill>
        <p:spPr bwMode="auto">
          <a:xfrm>
            <a:off x="152400" y="2128838"/>
            <a:ext cx="3876675" cy="2600325"/>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4648200" y="2286000"/>
            <a:ext cx="3781425"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5058" name="Picture 2"/>
          <p:cNvPicPr>
            <a:picLocks noChangeAspect="1" noChangeArrowheads="1"/>
          </p:cNvPicPr>
          <p:nvPr/>
        </p:nvPicPr>
        <p:blipFill>
          <a:blip r:embed="rId2" cstate="print"/>
          <a:srcRect/>
          <a:stretch>
            <a:fillRect/>
          </a:stretch>
        </p:blipFill>
        <p:spPr bwMode="auto">
          <a:xfrm>
            <a:off x="247650" y="1533524"/>
            <a:ext cx="8648700" cy="4333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IN" sz="3200" b="1" dirty="0" smtClean="0">
                <a:latin typeface="Times New Roman" pitchFamily="18" charset="0"/>
                <a:cs typeface="Times New Roman" pitchFamily="18" charset="0"/>
              </a:rPr>
              <a:t>MODE 2 (</a:t>
            </a:r>
            <a:r>
              <a:rPr lang="en-IN" sz="3200" b="1" dirty="0" err="1" smtClean="0">
                <a:latin typeface="Times New Roman" pitchFamily="18" charset="0"/>
                <a:cs typeface="Times New Roman" pitchFamily="18" charset="0"/>
              </a:rPr>
              <a:t>Strobed</a:t>
            </a:r>
            <a:r>
              <a:rPr lang="en-IN" sz="3200" b="1" dirty="0" smtClean="0">
                <a:latin typeface="Times New Roman" pitchFamily="18" charset="0"/>
                <a:cs typeface="Times New Roman" pitchFamily="18" charset="0"/>
              </a:rPr>
              <a:t> Bidirectional Bus I/O):</a:t>
            </a:r>
          </a:p>
        </p:txBody>
      </p:sp>
      <p:sp>
        <p:nvSpPr>
          <p:cNvPr id="3" name="Content Placeholder 2"/>
          <p:cNvSpPr>
            <a:spLocks noGrp="1"/>
          </p:cNvSpPr>
          <p:nvPr>
            <p:ph idx="1"/>
          </p:nvPr>
        </p:nvSpPr>
        <p:spPr>
          <a:xfrm>
            <a:off x="228600" y="1143000"/>
            <a:ext cx="8686800" cy="4419600"/>
          </a:xfrm>
        </p:spPr>
        <p:txBody>
          <a:bodyPr/>
          <a:lstStyle/>
          <a:p>
            <a:r>
              <a:rPr lang="en-IN" sz="2400" dirty="0" smtClean="0">
                <a:latin typeface="Times New Roman" pitchFamily="18" charset="0"/>
                <a:cs typeface="Times New Roman" pitchFamily="18" charset="0"/>
              </a:rPr>
              <a:t>This functional </a:t>
            </a:r>
            <a:r>
              <a:rPr lang="en-IN" sz="2400" dirty="0" smtClean="0">
                <a:latin typeface="Times New Roman" pitchFamily="18" charset="0"/>
                <a:cs typeface="Times New Roman" pitchFamily="18" charset="0"/>
              </a:rPr>
              <a:t>configuration provides a means for </a:t>
            </a:r>
            <a:r>
              <a:rPr lang="en-IN" sz="2400" dirty="0" smtClean="0">
                <a:latin typeface="Times New Roman" pitchFamily="18" charset="0"/>
                <a:cs typeface="Times New Roman" pitchFamily="18" charset="0"/>
              </a:rPr>
              <a:t>communicating with </a:t>
            </a:r>
            <a:r>
              <a:rPr lang="en-IN" sz="2400" dirty="0" smtClean="0">
                <a:latin typeface="Times New Roman" pitchFamily="18" charset="0"/>
                <a:cs typeface="Times New Roman" pitchFamily="18" charset="0"/>
              </a:rPr>
              <a:t>a peripheral device or structure on </a:t>
            </a:r>
            <a:r>
              <a:rPr lang="en-IN" sz="2400" dirty="0" smtClean="0">
                <a:latin typeface="Times New Roman" pitchFamily="18" charset="0"/>
                <a:cs typeface="Times New Roman" pitchFamily="18" charset="0"/>
              </a:rPr>
              <a:t>a single </a:t>
            </a:r>
            <a:r>
              <a:rPr lang="en-IN" sz="2400" dirty="0" smtClean="0">
                <a:latin typeface="Times New Roman" pitchFamily="18" charset="0"/>
                <a:cs typeface="Times New Roman" pitchFamily="18" charset="0"/>
              </a:rPr>
              <a:t>8-bit bus for both transmitting and </a:t>
            </a:r>
            <a:r>
              <a:rPr lang="en-IN" sz="2400" dirty="0" smtClean="0">
                <a:latin typeface="Times New Roman" pitchFamily="18" charset="0"/>
                <a:cs typeface="Times New Roman" pitchFamily="18" charset="0"/>
              </a:rPr>
              <a:t>receiving data </a:t>
            </a:r>
            <a:r>
              <a:rPr lang="en-IN" sz="2400" dirty="0" smtClean="0">
                <a:latin typeface="Times New Roman" pitchFamily="18" charset="0"/>
                <a:cs typeface="Times New Roman" pitchFamily="18" charset="0"/>
              </a:rPr>
              <a:t>(bidirectional bus I/O). ``Handshaking'' </a:t>
            </a:r>
            <a:r>
              <a:rPr lang="en-IN" sz="2400" dirty="0" smtClean="0">
                <a:latin typeface="Times New Roman" pitchFamily="18" charset="0"/>
                <a:cs typeface="Times New Roman" pitchFamily="18" charset="0"/>
              </a:rPr>
              <a:t>signals are </a:t>
            </a:r>
            <a:r>
              <a:rPr lang="en-IN" sz="2400" dirty="0" smtClean="0">
                <a:latin typeface="Times New Roman" pitchFamily="18" charset="0"/>
                <a:cs typeface="Times New Roman" pitchFamily="18" charset="0"/>
              </a:rPr>
              <a:t>provided to maintain proper bus flow discipline </a:t>
            </a:r>
            <a:r>
              <a:rPr lang="en-IN" sz="2400" dirty="0" smtClean="0">
                <a:latin typeface="Times New Roman" pitchFamily="18" charset="0"/>
                <a:cs typeface="Times New Roman" pitchFamily="18" charset="0"/>
              </a:rPr>
              <a:t>in a </a:t>
            </a:r>
            <a:r>
              <a:rPr lang="en-IN" sz="2400" dirty="0" smtClean="0">
                <a:latin typeface="Times New Roman" pitchFamily="18" charset="0"/>
                <a:cs typeface="Times New Roman" pitchFamily="18" charset="0"/>
              </a:rPr>
              <a:t>similar manner to MODE 1. Interrupt </a:t>
            </a:r>
            <a:r>
              <a:rPr lang="en-IN" sz="2400" dirty="0" smtClean="0">
                <a:latin typeface="Times New Roman" pitchFamily="18" charset="0"/>
                <a:cs typeface="Times New Roman" pitchFamily="18" charset="0"/>
              </a:rPr>
              <a:t>generation and </a:t>
            </a:r>
            <a:r>
              <a:rPr lang="en-IN" sz="2400" dirty="0" smtClean="0">
                <a:latin typeface="Times New Roman" pitchFamily="18" charset="0"/>
                <a:cs typeface="Times New Roman" pitchFamily="18" charset="0"/>
              </a:rPr>
              <a:t>enable/disable functions are also available</a:t>
            </a:r>
            <a:r>
              <a:rPr lang="en-IN" sz="2400" dirty="0" smtClean="0">
                <a:latin typeface="Times New Roman" pitchFamily="18" charset="0"/>
                <a:cs typeface="Times New Roman" pitchFamily="18" charset="0"/>
              </a:rPr>
              <a:t>.</a:t>
            </a:r>
          </a:p>
          <a:p>
            <a:r>
              <a:rPr lang="en-IN" sz="2400" dirty="0" smtClean="0">
                <a:latin typeface="Times New Roman" pitchFamily="18" charset="0"/>
                <a:cs typeface="Times New Roman" pitchFamily="18" charset="0"/>
              </a:rPr>
              <a:t>The </a:t>
            </a:r>
            <a:r>
              <a:rPr lang="en-IN" sz="2400" dirty="0" smtClean="0">
                <a:latin typeface="Times New Roman" pitchFamily="18" charset="0"/>
                <a:cs typeface="Times New Roman" pitchFamily="18" charset="0"/>
              </a:rPr>
              <a:t>single 8-bit port in group A is available. </a:t>
            </a:r>
          </a:p>
          <a:p>
            <a:r>
              <a:rPr lang="en-IN" sz="2400" dirty="0" smtClean="0">
                <a:latin typeface="Times New Roman" pitchFamily="18" charset="0"/>
                <a:cs typeface="Times New Roman" pitchFamily="18" charset="0"/>
              </a:rPr>
              <a:t>The </a:t>
            </a:r>
            <a:r>
              <a:rPr lang="en-IN" sz="2400" dirty="0" smtClean="0">
                <a:latin typeface="Times New Roman" pitchFamily="18" charset="0"/>
                <a:cs typeface="Times New Roman" pitchFamily="18" charset="0"/>
              </a:rPr>
              <a:t>8-bit port is bidirectional and additionally a 5-bit control port is available. </a:t>
            </a:r>
          </a:p>
          <a:p>
            <a:r>
              <a:rPr lang="en-IN" sz="2400" dirty="0" smtClean="0">
                <a:latin typeface="Times New Roman" pitchFamily="18" charset="0"/>
                <a:cs typeface="Times New Roman" pitchFamily="18" charset="0"/>
              </a:rPr>
              <a:t>Three </a:t>
            </a:r>
            <a:r>
              <a:rPr lang="en-IN" sz="2400" dirty="0" smtClean="0">
                <a:latin typeface="Times New Roman" pitchFamily="18" charset="0"/>
                <a:cs typeface="Times New Roman" pitchFamily="18" charset="0"/>
              </a:rPr>
              <a:t>I/O lines are available at port C.(PC2 – PC0) </a:t>
            </a:r>
          </a:p>
          <a:p>
            <a:r>
              <a:rPr lang="en-IN" sz="2400" dirty="0" smtClean="0">
                <a:latin typeface="Times New Roman" pitchFamily="18" charset="0"/>
                <a:cs typeface="Times New Roman" pitchFamily="18" charset="0"/>
              </a:rPr>
              <a:t>Inputs </a:t>
            </a:r>
            <a:r>
              <a:rPr lang="en-IN" sz="2400" dirty="0" smtClean="0">
                <a:latin typeface="Times New Roman" pitchFamily="18" charset="0"/>
                <a:cs typeface="Times New Roman" pitchFamily="18" charset="0"/>
              </a:rPr>
              <a:t>and outputs are both latched. </a:t>
            </a:r>
          </a:p>
          <a:p>
            <a:r>
              <a:rPr lang="en-IN" sz="2400" dirty="0" smtClean="0">
                <a:latin typeface="Times New Roman" pitchFamily="18" charset="0"/>
                <a:cs typeface="Times New Roman" pitchFamily="18" charset="0"/>
              </a:rPr>
              <a:t>The </a:t>
            </a:r>
            <a:r>
              <a:rPr lang="en-IN" sz="2400" dirty="0" smtClean="0">
                <a:latin typeface="Times New Roman" pitchFamily="18" charset="0"/>
                <a:cs typeface="Times New Roman" pitchFamily="18" charset="0"/>
              </a:rPr>
              <a:t>5-bit control port C (PC3-PC7) is used for generating / accepting handshake signals for the 8-bit data transfer on port A. </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1986" name="Picture 2"/>
          <p:cNvPicPr>
            <a:picLocks noChangeAspect="1" noChangeArrowheads="1"/>
          </p:cNvPicPr>
          <p:nvPr/>
        </p:nvPicPr>
        <p:blipFill>
          <a:blip r:embed="rId2" cstate="print"/>
          <a:srcRect/>
          <a:stretch>
            <a:fillRect/>
          </a:stretch>
        </p:blipFill>
        <p:spPr bwMode="auto">
          <a:xfrm>
            <a:off x="1447800" y="1219200"/>
            <a:ext cx="5867399" cy="50286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IN" sz="4000" dirty="0" smtClean="0"/>
              <a:t>Mode 2 - Input </a:t>
            </a:r>
            <a:r>
              <a:rPr lang="en-IN" sz="4000" dirty="0" smtClean="0"/>
              <a:t>Operations</a:t>
            </a:r>
          </a:p>
        </p:txBody>
      </p:sp>
      <p:sp>
        <p:nvSpPr>
          <p:cNvPr id="3" name="Content Placeholder 2"/>
          <p:cNvSpPr>
            <a:spLocks noGrp="1"/>
          </p:cNvSpPr>
          <p:nvPr>
            <p:ph idx="1"/>
          </p:nvPr>
        </p:nvSpPr>
        <p:spPr>
          <a:xfrm>
            <a:off x="457200" y="1447800"/>
            <a:ext cx="8229600" cy="4419600"/>
          </a:xfrm>
        </p:spPr>
        <p:txBody>
          <a:bodyPr/>
          <a:lstStyle/>
          <a:p>
            <a:r>
              <a:rPr lang="en-IN" sz="2400" dirty="0" smtClean="0">
                <a:latin typeface="Times New Roman" pitchFamily="18" charset="0"/>
                <a:cs typeface="Times New Roman" pitchFamily="18" charset="0"/>
              </a:rPr>
              <a:t>STB </a:t>
            </a:r>
            <a:r>
              <a:rPr lang="en-IN" sz="2400" dirty="0" smtClean="0">
                <a:latin typeface="Times New Roman" pitchFamily="18" charset="0"/>
                <a:cs typeface="Times New Roman" pitchFamily="18" charset="0"/>
              </a:rPr>
              <a:t>(Strobe Input). A ``low'' on this input </a:t>
            </a:r>
            <a:r>
              <a:rPr lang="en-IN" sz="2400" dirty="0" smtClean="0">
                <a:latin typeface="Times New Roman" pitchFamily="18" charset="0"/>
                <a:cs typeface="Times New Roman" pitchFamily="18" charset="0"/>
              </a:rPr>
              <a:t>loads data </a:t>
            </a:r>
            <a:r>
              <a:rPr lang="en-IN" sz="2400" dirty="0" smtClean="0">
                <a:latin typeface="Times New Roman" pitchFamily="18" charset="0"/>
                <a:cs typeface="Times New Roman" pitchFamily="18" charset="0"/>
              </a:rPr>
              <a:t>into the input latch.</a:t>
            </a:r>
          </a:p>
          <a:p>
            <a:r>
              <a:rPr lang="en-IN" sz="2400" dirty="0" smtClean="0">
                <a:latin typeface="Times New Roman" pitchFamily="18" charset="0"/>
                <a:cs typeface="Times New Roman" pitchFamily="18" charset="0"/>
              </a:rPr>
              <a:t>IBF (Input Buffer Full F/F). A ``high'' on this </a:t>
            </a:r>
            <a:r>
              <a:rPr lang="en-IN" sz="2400" dirty="0" smtClean="0">
                <a:latin typeface="Times New Roman" pitchFamily="18" charset="0"/>
                <a:cs typeface="Times New Roman" pitchFamily="18" charset="0"/>
              </a:rPr>
              <a:t>output indicates </a:t>
            </a:r>
            <a:r>
              <a:rPr lang="en-IN" sz="2400" dirty="0" smtClean="0">
                <a:latin typeface="Times New Roman" pitchFamily="18" charset="0"/>
                <a:cs typeface="Times New Roman" pitchFamily="18" charset="0"/>
              </a:rPr>
              <a:t>that data has been loaded into the </a:t>
            </a:r>
            <a:r>
              <a:rPr lang="en-IN" sz="2400" dirty="0" smtClean="0">
                <a:latin typeface="Times New Roman" pitchFamily="18" charset="0"/>
                <a:cs typeface="Times New Roman" pitchFamily="18" charset="0"/>
              </a:rPr>
              <a:t>input latch</a:t>
            </a:r>
            <a:r>
              <a:rPr lang="en-IN" sz="2400" dirty="0" smtClean="0">
                <a:latin typeface="Times New Roman" pitchFamily="18" charset="0"/>
                <a:cs typeface="Times New Roman" pitchFamily="18" charset="0"/>
              </a:rPr>
              <a:t>.</a:t>
            </a:r>
          </a:p>
          <a:p>
            <a:r>
              <a:rPr lang="en-IN" sz="2400" dirty="0" smtClean="0">
                <a:latin typeface="Times New Roman" pitchFamily="18" charset="0"/>
                <a:cs typeface="Times New Roman" pitchFamily="18" charset="0"/>
              </a:rPr>
              <a:t>INTE 2 (The INTE Flip-Flop Associated with IBF</a:t>
            </a:r>
            <a:r>
              <a:rPr lang="en-IN" sz="2400" dirty="0" smtClean="0">
                <a:latin typeface="Times New Roman" pitchFamily="18" charset="0"/>
                <a:cs typeface="Times New Roman" pitchFamily="18" charset="0"/>
              </a:rPr>
              <a:t>). Controlled </a:t>
            </a:r>
            <a:r>
              <a:rPr lang="en-IN" sz="2400" dirty="0" smtClean="0">
                <a:latin typeface="Times New Roman" pitchFamily="18" charset="0"/>
                <a:cs typeface="Times New Roman" pitchFamily="18" charset="0"/>
              </a:rPr>
              <a:t>by bit set/reset of PC4.</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IN" sz="4000" dirty="0" smtClean="0"/>
              <a:t>Mode 2 - </a:t>
            </a:r>
            <a:r>
              <a:rPr lang="en-IN" sz="4000" dirty="0" smtClean="0"/>
              <a:t>Output </a:t>
            </a:r>
            <a:r>
              <a:rPr lang="en-IN" sz="4000" dirty="0" smtClean="0"/>
              <a:t>Operations</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IN" sz="2400" dirty="0" smtClean="0">
                <a:latin typeface="Times New Roman" pitchFamily="18" charset="0"/>
                <a:cs typeface="Times New Roman" pitchFamily="18" charset="0"/>
              </a:rPr>
              <a:t>OBF </a:t>
            </a:r>
            <a:r>
              <a:rPr lang="en-IN" sz="2400" dirty="0" smtClean="0">
                <a:latin typeface="Times New Roman" pitchFamily="18" charset="0"/>
                <a:cs typeface="Times New Roman" pitchFamily="18" charset="0"/>
              </a:rPr>
              <a:t>(Output Buffer Full). The OBF output will </a:t>
            </a:r>
            <a:r>
              <a:rPr lang="en-IN" sz="2400" dirty="0" smtClean="0">
                <a:latin typeface="Times New Roman" pitchFamily="18" charset="0"/>
                <a:cs typeface="Times New Roman" pitchFamily="18" charset="0"/>
              </a:rPr>
              <a:t>go ``</a:t>
            </a:r>
            <a:r>
              <a:rPr lang="en-IN" sz="2400" dirty="0" smtClean="0">
                <a:latin typeface="Times New Roman" pitchFamily="18" charset="0"/>
                <a:cs typeface="Times New Roman" pitchFamily="18" charset="0"/>
              </a:rPr>
              <a:t>low'' to indicate that the CPU has written data </a:t>
            </a:r>
            <a:r>
              <a:rPr lang="en-IN" sz="2400" dirty="0" smtClean="0">
                <a:latin typeface="Times New Roman" pitchFamily="18" charset="0"/>
                <a:cs typeface="Times New Roman" pitchFamily="18" charset="0"/>
              </a:rPr>
              <a:t>out to </a:t>
            </a:r>
            <a:r>
              <a:rPr lang="en-IN" sz="2400" dirty="0" smtClean="0">
                <a:latin typeface="Times New Roman" pitchFamily="18" charset="0"/>
                <a:cs typeface="Times New Roman" pitchFamily="18" charset="0"/>
              </a:rPr>
              <a:t>port A.</a:t>
            </a:r>
          </a:p>
          <a:p>
            <a:r>
              <a:rPr lang="en-IN" sz="2400" dirty="0" smtClean="0">
                <a:latin typeface="Times New Roman" pitchFamily="18" charset="0"/>
                <a:cs typeface="Times New Roman" pitchFamily="18" charset="0"/>
              </a:rPr>
              <a:t>ACK (Acknowledge). A ``low'' on this input </a:t>
            </a:r>
            <a:r>
              <a:rPr lang="en-IN" sz="2400" dirty="0" smtClean="0">
                <a:latin typeface="Times New Roman" pitchFamily="18" charset="0"/>
                <a:cs typeface="Times New Roman" pitchFamily="18" charset="0"/>
              </a:rPr>
              <a:t>enables the </a:t>
            </a:r>
            <a:r>
              <a:rPr lang="en-IN" sz="2400" dirty="0" smtClean="0">
                <a:latin typeface="Times New Roman" pitchFamily="18" charset="0"/>
                <a:cs typeface="Times New Roman" pitchFamily="18" charset="0"/>
              </a:rPr>
              <a:t>tri-state output buffer of Port A to send out </a:t>
            </a:r>
            <a:r>
              <a:rPr lang="en-IN" sz="2400" dirty="0" smtClean="0">
                <a:latin typeface="Times New Roman" pitchFamily="18" charset="0"/>
                <a:cs typeface="Times New Roman" pitchFamily="18" charset="0"/>
              </a:rPr>
              <a:t>the data</a:t>
            </a:r>
            <a:r>
              <a:rPr lang="en-IN" sz="2400" dirty="0" smtClean="0">
                <a:latin typeface="Times New Roman" pitchFamily="18" charset="0"/>
                <a:cs typeface="Times New Roman" pitchFamily="18" charset="0"/>
              </a:rPr>
              <a:t>. Otherwise, the output buffer will be in the </a:t>
            </a:r>
            <a:r>
              <a:rPr lang="en-IN" sz="2400" dirty="0" smtClean="0">
                <a:latin typeface="Times New Roman" pitchFamily="18" charset="0"/>
                <a:cs typeface="Times New Roman" pitchFamily="18" charset="0"/>
              </a:rPr>
              <a:t>high impedance </a:t>
            </a:r>
            <a:r>
              <a:rPr lang="en-IN" sz="2400" dirty="0" smtClean="0">
                <a:latin typeface="Times New Roman" pitchFamily="18" charset="0"/>
                <a:cs typeface="Times New Roman" pitchFamily="18" charset="0"/>
              </a:rPr>
              <a:t>state.</a:t>
            </a:r>
          </a:p>
          <a:p>
            <a:r>
              <a:rPr lang="en-IN" sz="2400" dirty="0" smtClean="0">
                <a:latin typeface="Times New Roman" pitchFamily="18" charset="0"/>
                <a:cs typeface="Times New Roman" pitchFamily="18" charset="0"/>
              </a:rPr>
              <a:t>INTE 1 (The INTE Flip-Flop Associated </a:t>
            </a:r>
            <a:r>
              <a:rPr lang="en-IN" sz="2400" dirty="0" smtClean="0">
                <a:latin typeface="Times New Roman" pitchFamily="18" charset="0"/>
                <a:cs typeface="Times New Roman" pitchFamily="18" charset="0"/>
              </a:rPr>
              <a:t>with OBF</a:t>
            </a:r>
            <a:r>
              <a:rPr lang="en-IN" sz="2400" dirty="0" smtClean="0">
                <a:latin typeface="Times New Roman" pitchFamily="18" charset="0"/>
                <a:cs typeface="Times New Roman" pitchFamily="18" charset="0"/>
              </a:rPr>
              <a:t>). Controlled by bit set/reset of PC6.</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409575" y="1295400"/>
            <a:ext cx="8324850"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5058" name="Picture 2"/>
          <p:cNvPicPr>
            <a:picLocks noChangeAspect="1" noChangeArrowheads="1"/>
          </p:cNvPicPr>
          <p:nvPr/>
        </p:nvPicPr>
        <p:blipFill>
          <a:blip r:embed="rId2" cstate="print"/>
          <a:srcRect/>
          <a:stretch>
            <a:fillRect/>
          </a:stretch>
        </p:blipFill>
        <p:spPr bwMode="auto">
          <a:xfrm>
            <a:off x="228600" y="1524000"/>
            <a:ext cx="3505200" cy="41529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3824335" y="1371600"/>
            <a:ext cx="4691015" cy="3800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Memory mapped I/O</a:t>
            </a:r>
          </a:p>
        </p:txBody>
      </p:sp>
      <p:pic>
        <p:nvPicPr>
          <p:cNvPr id="17412" name="Picture 4" descr="C:\Documents and Settings\hazem\Desktop\io.gif"/>
          <p:cNvPicPr>
            <a:picLocks noChangeAspect="1" noChangeArrowheads="1"/>
          </p:cNvPicPr>
          <p:nvPr/>
        </p:nvPicPr>
        <p:blipFill>
          <a:blip r:embed="rId2" cstate="print"/>
          <a:srcRect/>
          <a:stretch>
            <a:fillRect/>
          </a:stretch>
        </p:blipFill>
        <p:spPr bwMode="auto">
          <a:xfrm>
            <a:off x="381000" y="1828800"/>
            <a:ext cx="7875588" cy="349408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mode 1-input control</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6082" name="Picture 2"/>
          <p:cNvPicPr>
            <a:picLocks noChangeAspect="1" noChangeArrowheads="1"/>
          </p:cNvPicPr>
          <p:nvPr/>
        </p:nvPicPr>
        <p:blipFill>
          <a:blip r:embed="rId2" cstate="print"/>
          <a:srcRect/>
          <a:stretch>
            <a:fillRect/>
          </a:stretch>
        </p:blipFill>
        <p:spPr bwMode="auto">
          <a:xfrm>
            <a:off x="0" y="1371600"/>
            <a:ext cx="4819650" cy="4329113"/>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cstate="print"/>
          <a:srcRect/>
          <a:stretch>
            <a:fillRect/>
          </a:stretch>
        </p:blipFill>
        <p:spPr bwMode="auto">
          <a:xfrm>
            <a:off x="4191000" y="1752600"/>
            <a:ext cx="4495800" cy="40100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mode 1-out control</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7106" name="Picture 2"/>
          <p:cNvPicPr>
            <a:picLocks noChangeAspect="1" noChangeArrowheads="1"/>
          </p:cNvPicPr>
          <p:nvPr/>
        </p:nvPicPr>
        <p:blipFill>
          <a:blip r:embed="rId2" cstate="print"/>
          <a:srcRect/>
          <a:stretch>
            <a:fillRect/>
          </a:stretch>
        </p:blipFill>
        <p:spPr bwMode="auto">
          <a:xfrm>
            <a:off x="0" y="2133600"/>
            <a:ext cx="4171950" cy="4581525"/>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cstate="print"/>
          <a:srcRect/>
          <a:stretch>
            <a:fillRect/>
          </a:stretch>
        </p:blipFill>
        <p:spPr bwMode="auto">
          <a:xfrm>
            <a:off x="4876800" y="1828800"/>
            <a:ext cx="3409950" cy="3686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r>
              <a:rPr lang="en-US" sz="4000" dirty="0" smtClean="0"/>
              <a:t> Mode 2 Control Signals</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8130" name="Picture 2"/>
          <p:cNvPicPr>
            <a:picLocks noChangeAspect="1" noChangeArrowheads="1"/>
          </p:cNvPicPr>
          <p:nvPr/>
        </p:nvPicPr>
        <p:blipFill>
          <a:blip r:embed="rId2" cstate="print"/>
          <a:srcRect/>
          <a:stretch>
            <a:fillRect/>
          </a:stretch>
        </p:blipFill>
        <p:spPr bwMode="auto">
          <a:xfrm>
            <a:off x="1981200" y="1905000"/>
            <a:ext cx="6096000" cy="4495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457200"/>
            <a:ext cx="8763000" cy="533400"/>
          </a:xfrm>
        </p:spPr>
        <p:txBody>
          <a:bodyPr/>
          <a:lstStyle/>
          <a:p>
            <a:pPr algn="l"/>
            <a:r>
              <a:rPr lang="en-US" altLang="en-US" sz="1200" b="1" dirty="0"/>
              <a:t>FIGURE 8-11</a:t>
            </a:r>
            <a:r>
              <a:rPr lang="en-US" altLang="en-US" sz="1200" dirty="0"/>
              <a:t>    8255 programmable peripheral interface (PPI). Twenty-four I/O pins are provided grouped as three 8-bit I/O ports. There is one 8-bit control port. (Courtesy of Intel Corporation.)</a:t>
            </a:r>
            <a:endParaRPr lang="en-US" altLang="en-US" dirty="0"/>
          </a:p>
        </p:txBody>
      </p:sp>
      <p:sp>
        <p:nvSpPr>
          <p:cNvPr id="22531" name="Rectangle 3"/>
          <p:cNvSpPr>
            <a:spLocks noChangeArrowheads="1"/>
          </p:cNvSpPr>
          <p:nvPr/>
        </p:nvSpPr>
        <p:spPr bwMode="auto">
          <a:xfrm>
            <a:off x="152400" y="6324600"/>
            <a:ext cx="2209800" cy="533400"/>
          </a:xfrm>
          <a:prstGeom prst="rect">
            <a:avLst/>
          </a:prstGeom>
          <a:noFill/>
          <a:ln w="9525">
            <a:noFill/>
            <a:miter lim="800000"/>
            <a:headEnd/>
            <a:tailEnd/>
          </a:ln>
          <a:effectLst/>
        </p:spPr>
        <p:txBody>
          <a:bodyPr anchor="ctr"/>
          <a:lstStyle/>
          <a:p>
            <a:endParaRPr lang="en-US" altLang="en-US" sz="4400" dirty="0">
              <a:solidFill>
                <a:schemeClr val="tx2"/>
              </a:solidFill>
            </a:endParaRPr>
          </a:p>
        </p:txBody>
      </p:sp>
      <p:sp>
        <p:nvSpPr>
          <p:cNvPr id="22532" name="Rectangle 4"/>
          <p:cNvSpPr>
            <a:spLocks noChangeArrowheads="1"/>
          </p:cNvSpPr>
          <p:nvPr/>
        </p:nvSpPr>
        <p:spPr bwMode="auto">
          <a:xfrm>
            <a:off x="6781800" y="6324600"/>
            <a:ext cx="2286000" cy="685800"/>
          </a:xfrm>
          <a:prstGeom prst="rect">
            <a:avLst/>
          </a:prstGeom>
          <a:noFill/>
          <a:ln w="9525">
            <a:noFill/>
            <a:miter lim="800000"/>
            <a:headEnd/>
            <a:tailEnd/>
          </a:ln>
          <a:effectLst/>
        </p:spPr>
        <p:txBody>
          <a:bodyPr anchor="ctr"/>
          <a:lstStyle/>
          <a:p>
            <a:pPr algn="r"/>
            <a:endParaRPr lang="en-US" altLang="en-US" sz="4400" dirty="0">
              <a:solidFill>
                <a:schemeClr val="tx2"/>
              </a:solidFill>
            </a:endParaRPr>
          </a:p>
        </p:txBody>
      </p:sp>
      <p:pic>
        <p:nvPicPr>
          <p:cNvPr id="22533" name="Picture 5" descr="C:\My Documents\Greg's Stuff\Freelance\Uffenbeck\Art\08-11.jpg"/>
          <p:cNvPicPr>
            <a:picLocks noChangeAspect="1" noChangeArrowheads="1"/>
          </p:cNvPicPr>
          <p:nvPr/>
        </p:nvPicPr>
        <p:blipFill>
          <a:blip r:embed="rId2" cstate="print"/>
          <a:srcRect/>
          <a:stretch>
            <a:fillRect/>
          </a:stretch>
        </p:blipFill>
        <p:spPr bwMode="auto">
          <a:xfrm>
            <a:off x="457200" y="1066800"/>
            <a:ext cx="8229600" cy="54864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457200"/>
            <a:ext cx="7772400" cy="609600"/>
          </a:xfrm>
          <a:noFill/>
          <a:ln/>
        </p:spPr>
        <p:txBody>
          <a:bodyPr lIns="92075" tIns="46038" rIns="92075" bIns="46038"/>
          <a:lstStyle/>
          <a:p>
            <a:pPr defTabSz="762000"/>
            <a:r>
              <a:rPr lang="en-US" dirty="0"/>
              <a:t>Programming modes</a:t>
            </a:r>
          </a:p>
        </p:txBody>
      </p:sp>
      <p:sp>
        <p:nvSpPr>
          <p:cNvPr id="14339" name="Rectangle 3"/>
          <p:cNvSpPr>
            <a:spLocks noGrp="1" noChangeArrowheads="1"/>
          </p:cNvSpPr>
          <p:nvPr>
            <p:ph type="body" idx="1"/>
          </p:nvPr>
        </p:nvSpPr>
        <p:spPr>
          <a:xfrm>
            <a:off x="76200" y="1219200"/>
            <a:ext cx="8915400" cy="5486400"/>
          </a:xfrm>
          <a:noFill/>
          <a:ln/>
        </p:spPr>
        <p:txBody>
          <a:bodyPr lIns="92075" tIns="46038" rIns="92075" bIns="46038"/>
          <a:lstStyle/>
          <a:p>
            <a:pPr defTabSz="762000"/>
            <a:r>
              <a:rPr lang="en-US" sz="2800" i="1" dirty="0"/>
              <a:t>Mode 0:</a:t>
            </a:r>
            <a:r>
              <a:rPr lang="en-US" sz="2800" dirty="0"/>
              <a:t> the 8255A is programmed to look like three simple I/O ports.</a:t>
            </a:r>
          </a:p>
          <a:p>
            <a:pPr defTabSz="762000"/>
            <a:r>
              <a:rPr lang="en-US" sz="2800" i="1" dirty="0"/>
              <a:t>Mode 1:</a:t>
            </a:r>
            <a:r>
              <a:rPr lang="en-US" sz="2800" dirty="0"/>
              <a:t> the 8255A is programmed to have two handshaking I/O ports. </a:t>
            </a:r>
          </a:p>
          <a:p>
            <a:pPr defTabSz="762000"/>
            <a:r>
              <a:rPr lang="en-US" sz="2800" i="1" dirty="0"/>
              <a:t>Mode 1:</a:t>
            </a:r>
            <a:r>
              <a:rPr lang="en-US" sz="2800" dirty="0"/>
              <a:t> the 8255A is programmed to have one bidirectional port with five handshaking signals. </a:t>
            </a:r>
          </a:p>
          <a:p>
            <a:pPr defTabSz="762000"/>
            <a:r>
              <a:rPr lang="en-US" sz="2800" dirty="0"/>
              <a:t>The modes can be intermixed, for example, port A is programmed to operate in mode 2, while port B operates in mode 0. </a:t>
            </a:r>
          </a:p>
          <a:p>
            <a:pPr defTabSz="762000"/>
            <a:r>
              <a:rPr lang="en-US" sz="2800" dirty="0"/>
              <a:t>bit set/reset mode allows individual bits of port C to be set or reset for control purposes.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lstStyle/>
          <a:p>
            <a:endParaRPr lang="en-IN" sz="2400" dirty="0" smtClean="0">
              <a:latin typeface="Times New Roman" pitchFamily="18" charset="0"/>
              <a:cs typeface="Times New Roman" pitchFamily="18" charset="0"/>
            </a:endParaRPr>
          </a:p>
        </p:txBody>
      </p:sp>
      <p:sp>
        <p:nvSpPr>
          <p:cNvPr id="4" name="Title 1"/>
          <p:cNvSpPr txBox="1">
            <a:spLocks/>
          </p:cNvSpPr>
          <p:nvPr/>
        </p:nvSpPr>
        <p:spPr>
          <a:xfrm>
            <a:off x="533400" y="533400"/>
            <a:ext cx="8229600" cy="8382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r>
              <a:rPr lang="en-IN" sz="4000" b="1" dirty="0" smtClean="0">
                <a:latin typeface="Times New Roman" pitchFamily="18" charset="0"/>
                <a:cs typeface="Times New Roman" pitchFamily="18" charset="0"/>
              </a:rPr>
              <a:t>Continued ... </a:t>
            </a:r>
            <a:endParaRPr lang="en-US" sz="4000" dirty="0">
              <a:latin typeface="Times New Roman" pitchFamily="18" charset="0"/>
              <a:cs typeface="Times New Roman" pitchFamily="18" charset="0"/>
            </a:endParaRPr>
          </a:p>
        </p:txBody>
      </p:sp>
      <p:sp>
        <p:nvSpPr>
          <p:cNvPr id="7" name="Footer Placeholder 6"/>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lstStyle/>
          <a:p>
            <a:endParaRPr lang="en-IN" sz="2400" dirty="0" smtClean="0">
              <a:latin typeface="Times New Roman" pitchFamily="18" charset="0"/>
              <a:cs typeface="Times New Roman" pitchFamily="18" charset="0"/>
            </a:endParaRPr>
          </a:p>
        </p:txBody>
      </p:sp>
      <p:sp>
        <p:nvSpPr>
          <p:cNvPr id="4" name="Title 1"/>
          <p:cNvSpPr txBox="1">
            <a:spLocks/>
          </p:cNvSpPr>
          <p:nvPr/>
        </p:nvSpPr>
        <p:spPr>
          <a:xfrm>
            <a:off x="533400" y="533400"/>
            <a:ext cx="8229600" cy="8382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r>
              <a:rPr lang="en-IN" sz="4000" b="1" dirty="0" smtClean="0">
                <a:latin typeface="Times New Roman" pitchFamily="18" charset="0"/>
                <a:cs typeface="Times New Roman" pitchFamily="18" charset="0"/>
              </a:rPr>
              <a:t>Continued ... </a:t>
            </a:r>
            <a:endParaRPr lang="en-US" sz="4000" dirty="0">
              <a:latin typeface="Times New Roman" pitchFamily="18" charset="0"/>
              <a:cs typeface="Times New Roman" pitchFamily="18" charset="0"/>
            </a:endParaRPr>
          </a:p>
        </p:txBody>
      </p:sp>
      <p:sp>
        <p:nvSpPr>
          <p:cNvPr id="7" name="Footer Placeholder 6"/>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610600" cy="4267200"/>
          </a:xfrm>
        </p:spPr>
        <p:txBody>
          <a:bodyPr/>
          <a:lstStyle/>
          <a:p>
            <a:r>
              <a:rPr lang="en-US" sz="2400" dirty="0" smtClean="0"/>
              <a:t>The 8255 is a widely used, programmable parallel I/O device. It can be programmed to transfer data under data under various conditions, from simple I/O to interrupt I/O. </a:t>
            </a:r>
          </a:p>
          <a:p>
            <a:r>
              <a:rPr lang="en-US" sz="2400" dirty="0" smtClean="0"/>
              <a:t>It is flexible, versatile and economical (when multiple I/O ports are required). It is an important general purpose I/O device that can be used with almost any microprocessor.</a:t>
            </a:r>
          </a:p>
          <a:p>
            <a:r>
              <a:rPr lang="en-US" sz="2400" dirty="0" smtClean="0"/>
              <a:t>The 8255 has 24 I/O pins that can be grouped primarily into two 8 bit parallel ports: A and B, with the remaining 8 bits as Port C. </a:t>
            </a:r>
          </a:p>
          <a:p>
            <a:r>
              <a:rPr lang="en-US" sz="2400" dirty="0" smtClean="0"/>
              <a:t>The 8 bits of port C can be used as individual bits or be grouped into two 4 bit ports : </a:t>
            </a:r>
            <a:r>
              <a:rPr lang="en-US" sz="2400" dirty="0" err="1" smtClean="0"/>
              <a:t>CUpper</a:t>
            </a:r>
            <a:r>
              <a:rPr lang="en-US" sz="2400" dirty="0" smtClean="0"/>
              <a:t> (CU) and </a:t>
            </a:r>
            <a:r>
              <a:rPr lang="en-US" sz="2400" dirty="0" err="1" smtClean="0"/>
              <a:t>CLower</a:t>
            </a:r>
            <a:r>
              <a:rPr lang="en-US" sz="2400" dirty="0" smtClean="0"/>
              <a:t> (CL). The functions of these ports are defined by writing a control word in the control register.</a:t>
            </a:r>
            <a:endParaRPr lang="en-US" sz="24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Isolated </a:t>
            </a:r>
            <a:r>
              <a:rPr lang="en-US" b="1" dirty="0" err="1" smtClean="0"/>
              <a:t>Input/Output</a:t>
            </a:r>
            <a:r>
              <a:rPr lang="en-US" b="1" dirty="0" smtClean="0"/>
              <a:t>:</a:t>
            </a:r>
            <a:endParaRPr lang="en-US" dirty="0"/>
          </a:p>
        </p:txBody>
      </p:sp>
      <p:sp>
        <p:nvSpPr>
          <p:cNvPr id="3" name="Content Placeholder 2"/>
          <p:cNvSpPr>
            <a:spLocks noGrp="1"/>
          </p:cNvSpPr>
          <p:nvPr>
            <p:ph idx="1"/>
          </p:nvPr>
        </p:nvSpPr>
        <p:spPr/>
        <p:txBody>
          <a:bodyPr/>
          <a:lstStyle/>
          <a:p>
            <a:r>
              <a:rPr lang="en-US" dirty="0" smtClean="0"/>
              <a:t>In this scheme, the I/O devices are treated </a:t>
            </a:r>
            <a:r>
              <a:rPr lang="en-US" b="1" dirty="0" smtClean="0"/>
              <a:t>separate from memory (see Fig. 8-44). I/O ports are organized as bytes of data; </a:t>
            </a:r>
          </a:p>
          <a:p>
            <a:r>
              <a:rPr lang="en-US" b="1" dirty="0" smtClean="0"/>
              <a:t>the </a:t>
            </a:r>
            <a:r>
              <a:rPr lang="en-US" dirty="0" smtClean="0"/>
              <a:t>memory address space contains 1M consecutive byte addresses in the range 00000H, through FFFFFH; and the I/O address space contains 64K consecutive byte addresses in the range 0000H through FFFFH.</a:t>
            </a:r>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1_Equity">
      <a:majorFont>
        <a:latin typeface=""/>
        <a:ea typeface=""/>
        <a:cs typeface=""/>
      </a:majorFont>
      <a:minorFont>
        <a:latin typeface=""/>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2953</TotalTime>
  <Words>5041</Words>
  <Application>Microsoft Office PowerPoint</Application>
  <PresentationFormat>On-screen Show (4:3)</PresentationFormat>
  <Paragraphs>479</Paragraphs>
  <Slides>88</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1" baseType="lpstr">
      <vt:lpstr>Theme5</vt:lpstr>
      <vt:lpstr>1_Equity</vt:lpstr>
      <vt:lpstr>Worksheet</vt:lpstr>
      <vt:lpstr>Input/output – I/O Interface  to 8086</vt:lpstr>
      <vt:lpstr>Microprocessor-Based Systems  </vt:lpstr>
      <vt:lpstr>Slide 3</vt:lpstr>
      <vt:lpstr>Microprocessor Architecture</vt:lpstr>
      <vt:lpstr>Primary function of MPU</vt:lpstr>
      <vt:lpstr>Slide 6</vt:lpstr>
      <vt:lpstr>Slide 7</vt:lpstr>
      <vt:lpstr>Memory mapped I/O</vt:lpstr>
      <vt:lpstr>Isolated Input/Output:</vt:lpstr>
      <vt:lpstr>Slide 10</vt:lpstr>
      <vt:lpstr>Memory-Mapped Input/Output</vt:lpstr>
      <vt:lpstr>Memory-Mapped I/O</vt:lpstr>
      <vt:lpstr>Slide 13</vt:lpstr>
      <vt:lpstr>Compare between isolated I/O and memory-mapped I/O.</vt:lpstr>
      <vt:lpstr>Parallel I/O</vt:lpstr>
      <vt:lpstr>Modes of I/O Instructions</vt:lpstr>
      <vt:lpstr>80x86 I/O Instructions</vt:lpstr>
      <vt:lpstr>Ways to Drive Hardware Devices using Parallel Buses</vt:lpstr>
      <vt:lpstr>Slide 19</vt:lpstr>
      <vt:lpstr>I/O Device Speeds</vt:lpstr>
      <vt:lpstr>Three types of I/O Strategies</vt:lpstr>
      <vt:lpstr>Polled IO versus Interrupt Driven I/O</vt:lpstr>
      <vt:lpstr>Rate of Transmission</vt:lpstr>
      <vt:lpstr>Slide 24</vt:lpstr>
      <vt:lpstr>Comparison of transfer rates</vt:lpstr>
      <vt:lpstr>disadvantage of programmed I/O</vt:lpstr>
      <vt:lpstr>Interrupt Driver I/O</vt:lpstr>
      <vt:lpstr>Slide 28</vt:lpstr>
      <vt:lpstr>Direct Memory Access (DMA)</vt:lpstr>
      <vt:lpstr>Slide 30</vt:lpstr>
      <vt:lpstr>Slide 31</vt:lpstr>
      <vt:lpstr>block transfer DMA</vt:lpstr>
      <vt:lpstr>cycle stealing DMA</vt:lpstr>
      <vt:lpstr>interleaved DMA</vt:lpstr>
      <vt:lpstr>Peripheral Controllers</vt:lpstr>
      <vt:lpstr>8255A</vt:lpstr>
      <vt:lpstr>8255 PPI</vt:lpstr>
      <vt:lpstr>8255 PPI</vt:lpstr>
      <vt:lpstr>8255 PPI</vt:lpstr>
      <vt:lpstr>Block Diagram of 8255</vt:lpstr>
      <vt:lpstr>Slide 41</vt:lpstr>
      <vt:lpstr>Pin Configuration of 8255</vt:lpstr>
      <vt:lpstr>8255 PPI</vt:lpstr>
      <vt:lpstr>8255 PPI</vt:lpstr>
      <vt:lpstr>8255 PPI</vt:lpstr>
      <vt:lpstr>8255 PPI</vt:lpstr>
      <vt:lpstr>Intel 8255 PPI</vt:lpstr>
      <vt:lpstr>Intel 8255 PPI</vt:lpstr>
      <vt:lpstr>8255 PPI</vt:lpstr>
      <vt:lpstr>8255 PPI</vt:lpstr>
      <vt:lpstr>8255 Control Word</vt:lpstr>
      <vt:lpstr>8255 PPI-Operation modes</vt:lpstr>
      <vt:lpstr>8255 PPI-Operation modes</vt:lpstr>
      <vt:lpstr>Slide 54</vt:lpstr>
      <vt:lpstr>Slide 55</vt:lpstr>
      <vt:lpstr>8255 PPI-Operation modes</vt:lpstr>
      <vt:lpstr>Slide 57</vt:lpstr>
      <vt:lpstr>Basic Mode Definitions and Bus Int</vt:lpstr>
      <vt:lpstr>8255 PPI Mode selection:</vt:lpstr>
      <vt:lpstr>8255 PPI -  Mode Definition Format</vt:lpstr>
      <vt:lpstr>8255 PPI</vt:lpstr>
      <vt:lpstr>8255 PPI - Bit Set/Reset Format</vt:lpstr>
      <vt:lpstr>8255 PPI - Mode 0 </vt:lpstr>
      <vt:lpstr>8255 PPI</vt:lpstr>
      <vt:lpstr>8255 PPI</vt:lpstr>
      <vt:lpstr>Mode 1 -Input Control Signal Definition</vt:lpstr>
      <vt:lpstr>Mode 1 - Input</vt:lpstr>
      <vt:lpstr>8255 PPI</vt:lpstr>
      <vt:lpstr>8255 PPI Output Control Signal Definition</vt:lpstr>
      <vt:lpstr>Mode 1 Output</vt:lpstr>
      <vt:lpstr>8255 PPI</vt:lpstr>
      <vt:lpstr>MODE 2 (Strobed Bidirectional Bus I/O):</vt:lpstr>
      <vt:lpstr>8255 PPI</vt:lpstr>
      <vt:lpstr>Mode 2 - Input Operations</vt:lpstr>
      <vt:lpstr>Mode 2 - Output Operations</vt:lpstr>
      <vt:lpstr>8255 PPI</vt:lpstr>
      <vt:lpstr>8255 PPI</vt:lpstr>
      <vt:lpstr>8255 PPI</vt:lpstr>
      <vt:lpstr>8255 PPI</vt:lpstr>
      <vt:lpstr>8255 PPI mode 1-input control</vt:lpstr>
      <vt:lpstr>8255 PPI  mode 1-out control</vt:lpstr>
      <vt:lpstr>8255 PPI- Mode 2 Control Signals</vt:lpstr>
      <vt:lpstr>FIGURE 8-11    8255 programmable peripheral interface (PPI). Twenty-four I/O pins are provided grouped as three 8-bit I/O ports. There is one 8-bit control port. (Courtesy of Intel Corporation.)</vt:lpstr>
      <vt:lpstr>Programming modes</vt:lpstr>
      <vt:lpstr>Slide 85</vt:lpstr>
      <vt:lpstr>Slide 86</vt:lpstr>
      <vt:lpstr>Slide 87</vt:lpstr>
      <vt:lpstr>8255 PPI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Mahesh</dc:creator>
  <cp:lastModifiedBy>USER</cp:lastModifiedBy>
  <cp:revision>1003</cp:revision>
  <dcterms:created xsi:type="dcterms:W3CDTF">2006-08-16T00:00:00Z</dcterms:created>
  <dcterms:modified xsi:type="dcterms:W3CDTF">2014-02-04T04:33:01Z</dcterms:modified>
</cp:coreProperties>
</file>