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UNIT-II</a:t>
            </a: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8086 ASSEMBLY LANGUAGE PROGRAMMING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BY: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Ms. ZEENATH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DEPT. Of ECE 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 descr="Image result for assembly langu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2590800" cy="217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https://www.discussdesk.com/wp-content/uploads/2018/03/1356951770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524000"/>
            <a:ext cx="1371600" cy="108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7. </a:t>
            </a:r>
            <a:r>
              <a:rPr lang="en-US" b="1" dirty="0" smtClean="0">
                <a:solidFill>
                  <a:srgbClr val="00B0F0"/>
                </a:solidFill>
              </a:rPr>
              <a:t>END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End of Program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The END directive marks the end of an ALP. The statement after the directive END will be ignored by the assembler.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8. </a:t>
            </a:r>
            <a:r>
              <a:rPr lang="en-US" b="1" dirty="0" smtClean="0">
                <a:solidFill>
                  <a:srgbClr val="00B0F0"/>
                </a:solidFill>
              </a:rPr>
              <a:t>ENDP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End of Procedure</a:t>
            </a:r>
            <a:endParaRPr lang="en-IN" dirty="0" smtClean="0"/>
          </a:p>
          <a:p>
            <a:r>
              <a:rPr lang="en-US" dirty="0" smtClean="0"/>
              <a:t>The ENDP directive is used to indicate the end of procedure. In the AL programming the subroutines are called procedures.</a:t>
            </a:r>
            <a:endParaRPr lang="en-IN" dirty="0" smtClean="0"/>
          </a:p>
          <a:p>
            <a:r>
              <a:rPr lang="en-US" dirty="0" smtClean="0"/>
              <a:t>Ex: Procedure Start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Start ENDP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9.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ENDS: </a:t>
            </a:r>
            <a:r>
              <a:rPr lang="en-US" dirty="0" smtClean="0"/>
              <a:t>End of segment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ENDS directive is used to indicate the end of segment. Ex: DATA SEGMENT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          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IN" dirty="0" smtClean="0"/>
              <a:t>                               </a:t>
            </a:r>
            <a:r>
              <a:rPr lang="en-US" dirty="0" smtClean="0"/>
              <a:t>DATA </a:t>
            </a:r>
            <a:r>
              <a:rPr lang="en-US" dirty="0" smtClean="0"/>
              <a:t>ENDS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 10. </a:t>
            </a:r>
            <a:r>
              <a:rPr lang="en-US" b="1" dirty="0" smtClean="0">
                <a:solidFill>
                  <a:srgbClr val="00B0F0"/>
                </a:solidFill>
              </a:rPr>
              <a:t>EVEN</a:t>
            </a:r>
            <a:r>
              <a:rPr lang="en-US" b="1" dirty="0" smtClean="0"/>
              <a:t>: </a:t>
            </a:r>
            <a:r>
              <a:rPr lang="en-US" dirty="0" smtClean="0"/>
              <a:t>Align on Even memory </a:t>
            </a:r>
            <a:r>
              <a:rPr lang="en-US" dirty="0" smtClean="0"/>
              <a:t>address</a:t>
            </a:r>
            <a:endParaRPr lang="en-IN" sz="4800" dirty="0" smtClean="0"/>
          </a:p>
          <a:p>
            <a:pPr lvl="0">
              <a:buNone/>
            </a:pPr>
            <a:r>
              <a:rPr lang="en-US" dirty="0" smtClean="0"/>
              <a:t>The </a:t>
            </a:r>
            <a:r>
              <a:rPr lang="en-US" dirty="0" smtClean="0"/>
              <a:t>EVEN directives updates the location counter </a:t>
            </a:r>
            <a:r>
              <a:rPr lang="en-US" dirty="0" smtClean="0"/>
              <a:t>to the </a:t>
            </a:r>
            <a:r>
              <a:rPr lang="en-US" dirty="0" smtClean="0"/>
              <a:t>next even address. Ex: EVEN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Procedure Start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sz="4800" dirty="0" smtClean="0"/>
          </a:p>
          <a:p>
            <a:pPr>
              <a:buNone/>
            </a:pPr>
            <a:r>
              <a:rPr lang="en-US" dirty="0" smtClean="0"/>
              <a:t>           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sz="4800" dirty="0" smtClean="0"/>
          </a:p>
          <a:p>
            <a:pPr>
              <a:buNone/>
            </a:pPr>
            <a:r>
              <a:rPr lang="en-US" dirty="0" smtClean="0"/>
              <a:t>Start ENDP</a:t>
            </a:r>
            <a:r>
              <a:rPr lang="en-US" dirty="0" smtClean="0"/>
              <a:t> </a:t>
            </a:r>
            <a:endParaRPr lang="en-IN" sz="4800" dirty="0" smtClean="0"/>
          </a:p>
          <a:p>
            <a:pPr lvl="1"/>
            <a:r>
              <a:rPr lang="en-US" dirty="0" smtClean="0"/>
              <a:t>The above structure shows a procedure START that is to be aligned at an even address.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11. </a:t>
            </a:r>
            <a:r>
              <a:rPr lang="en-US" b="1" dirty="0" smtClean="0">
                <a:solidFill>
                  <a:srgbClr val="00B0F0"/>
                </a:solidFill>
              </a:rPr>
              <a:t>EQU:</a:t>
            </a:r>
            <a:r>
              <a:rPr lang="en-US" b="1" dirty="0" smtClean="0"/>
              <a:t> </a:t>
            </a:r>
            <a:r>
              <a:rPr lang="en-US" dirty="0" smtClean="0"/>
              <a:t>Equate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directive EQU is used to assign a label with a value or symbol. Ex: LABEL EQU 0500H</a:t>
            </a:r>
            <a:endParaRPr lang="en-IN" dirty="0" smtClean="0"/>
          </a:p>
          <a:p>
            <a:r>
              <a:rPr lang="en-US" dirty="0" smtClean="0"/>
              <a:t>ADDITION EQU ADD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12. </a:t>
            </a:r>
            <a:r>
              <a:rPr lang="en-US" b="1" dirty="0" smtClean="0">
                <a:solidFill>
                  <a:srgbClr val="00B0F0"/>
                </a:solidFill>
              </a:rPr>
              <a:t>EXTRN</a:t>
            </a:r>
            <a:r>
              <a:rPr lang="en-US" b="1" dirty="0" smtClean="0"/>
              <a:t>: </a:t>
            </a:r>
            <a:r>
              <a:rPr lang="en-US" dirty="0" smtClean="0"/>
              <a:t>External and </a:t>
            </a:r>
            <a:r>
              <a:rPr lang="en-US" dirty="0" smtClean="0"/>
              <a:t>public</a:t>
            </a:r>
            <a:r>
              <a:rPr lang="en-US" dirty="0" smtClean="0"/>
              <a:t> </a:t>
            </a:r>
            <a:endParaRPr lang="en-IN" dirty="0" smtClean="0"/>
          </a:p>
          <a:p>
            <a:pPr lvl="0"/>
            <a:r>
              <a:rPr lang="en-US" dirty="0" smtClean="0"/>
              <a:t>The directive EXTRN informs the assembler that the names, procedures and labels declared after this directive have been already defined in some other AL modules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endParaRPr lang="en-IN" dirty="0" smtClean="0"/>
          </a:p>
          <a:p>
            <a:pPr lvl="0"/>
            <a:r>
              <a:rPr lang="en-US" dirty="0" smtClean="0"/>
              <a:t>While in other module, where names, procedures and labels actually appear, they must be declared public using the PUBLIC directive.</a:t>
            </a:r>
            <a:endParaRPr lang="en-IN" dirty="0" smtClean="0"/>
          </a:p>
          <a:p>
            <a:r>
              <a:rPr lang="en-US" dirty="0" smtClean="0"/>
              <a:t>Ex: MODULE1 SEGMENT PUBLIC FACT FAR MODULE1 ENDS MODULE2 SEGMENT EXTRN FACT FAR MODULE2 END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13. </a:t>
            </a:r>
            <a:r>
              <a:rPr lang="en-US" b="1" dirty="0" smtClean="0">
                <a:solidFill>
                  <a:srgbClr val="00B0F0"/>
                </a:solidFill>
              </a:rPr>
              <a:t>GROUP: </a:t>
            </a:r>
            <a:r>
              <a:rPr lang="en-US" dirty="0" smtClean="0"/>
              <a:t>Group the related </a:t>
            </a:r>
            <a:r>
              <a:rPr lang="en-US" dirty="0" smtClean="0"/>
              <a:t>segments</a:t>
            </a:r>
            <a:endParaRPr lang="en-IN" dirty="0" smtClean="0"/>
          </a:p>
          <a:p>
            <a:r>
              <a:rPr lang="en-US" dirty="0" smtClean="0"/>
              <a:t>This directive is used to form logical groups of segments with similar purpose or type. Ex: PROGRAM GROUP CODE, DATA, </a:t>
            </a:r>
            <a:r>
              <a:rPr lang="en-US" dirty="0" smtClean="0"/>
              <a:t>STACK*CODE</a:t>
            </a:r>
            <a:r>
              <a:rPr lang="en-US" dirty="0" smtClean="0"/>
              <a:t>, DATA and STACK segments lie within a 64KB memory segment that is named as PROGRAM.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14. </a:t>
            </a:r>
            <a:r>
              <a:rPr lang="en-US" b="1" dirty="0" smtClean="0">
                <a:solidFill>
                  <a:srgbClr val="00B0F0"/>
                </a:solidFill>
              </a:rPr>
              <a:t>LABEL:</a:t>
            </a:r>
            <a:r>
              <a:rPr lang="en-US" b="1" dirty="0" smtClean="0"/>
              <a:t> </a:t>
            </a:r>
            <a:r>
              <a:rPr lang="en-US" dirty="0" smtClean="0"/>
              <a:t>label</a:t>
            </a:r>
            <a:endParaRPr lang="en-IN" dirty="0" smtClean="0"/>
          </a:p>
          <a:p>
            <a:r>
              <a:rPr lang="en-US" dirty="0" smtClean="0"/>
              <a:t>The label is used to assign name to the current content of the location counter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Ex: CONTINUE LABEL </a:t>
            </a:r>
            <a:r>
              <a:rPr lang="en-US" dirty="0" smtClean="0"/>
              <a:t>FAR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label CONTINUE can be used for a FAR jump, if the program contains the above statement.</a:t>
            </a:r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15. </a:t>
            </a:r>
            <a:r>
              <a:rPr lang="en-US" b="1" dirty="0" smtClean="0">
                <a:solidFill>
                  <a:srgbClr val="00B0F0"/>
                </a:solidFill>
              </a:rPr>
              <a:t>LENGTH:</a:t>
            </a:r>
            <a:r>
              <a:rPr lang="en-US" b="1" dirty="0" smtClean="0"/>
              <a:t> </a:t>
            </a:r>
            <a:r>
              <a:rPr lang="en-US" dirty="0" smtClean="0"/>
              <a:t>Byte length of a label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This is used to refer to the length of a data array or a string Ex : MOV CX, LENGTH ARRAY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16. </a:t>
            </a:r>
            <a:r>
              <a:rPr lang="en-US" b="1" dirty="0" smtClean="0">
                <a:solidFill>
                  <a:srgbClr val="00B0F0"/>
                </a:solidFill>
              </a:rPr>
              <a:t>LOCAL: </a:t>
            </a:r>
            <a:r>
              <a:rPr lang="en-US" dirty="0" smtClean="0"/>
              <a:t>The labels, variables, constant or procedures are declared LOCAL in a module are to be used only by the particular module.</a:t>
            </a:r>
            <a:endParaRPr lang="en-IN" dirty="0" smtClean="0"/>
          </a:p>
          <a:p>
            <a:r>
              <a:rPr lang="en-US" dirty="0" smtClean="0"/>
              <a:t>Ex : LOCAL a, b, Data1, Array, Routine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Contents at a glance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IN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8086 Instruction Set</a:t>
            </a:r>
            <a:endParaRPr lang="en-IN" dirty="0" smtClean="0"/>
          </a:p>
          <a:p>
            <a:pPr lvl="0"/>
            <a:r>
              <a:rPr lang="en-US" dirty="0" smtClean="0"/>
              <a:t>Assembler directives</a:t>
            </a:r>
            <a:endParaRPr lang="en-IN" dirty="0" smtClean="0"/>
          </a:p>
          <a:p>
            <a:pPr lvl="0"/>
            <a:r>
              <a:rPr lang="en-US" dirty="0" smtClean="0"/>
              <a:t>Procedures and macros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8086 MEMORY INTERFACING: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dirty="0" smtClean="0"/>
              <a:t>8086 addressing and address decoding</a:t>
            </a:r>
            <a:endParaRPr lang="en-IN" dirty="0" smtClean="0"/>
          </a:p>
          <a:p>
            <a:pPr lvl="0"/>
            <a:r>
              <a:rPr lang="en-US" dirty="0" smtClean="0"/>
              <a:t>Interfacing RAM, ROM, EPROM to 8086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 descr="Image result for processor 808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2192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17.NAME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r>
              <a:rPr lang="en-US" dirty="0" smtClean="0"/>
              <a:t>logical name of a module</a:t>
            </a:r>
            <a:endParaRPr lang="en-IN" dirty="0" smtClean="0"/>
          </a:p>
          <a:p>
            <a:r>
              <a:rPr lang="en-US" dirty="0" smtClean="0"/>
              <a:t>The name directive is used to assign a name to an assembly language program module. The module may now be refer to by its declared name.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Ex : Name “addition”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18. </a:t>
            </a:r>
            <a:r>
              <a:rPr lang="en-US" b="1" dirty="0" smtClean="0">
                <a:solidFill>
                  <a:srgbClr val="00B0F0"/>
                </a:solidFill>
              </a:rPr>
              <a:t>OFFSET:</a:t>
            </a:r>
            <a:r>
              <a:rPr lang="en-US" b="1" dirty="0" smtClean="0"/>
              <a:t> </a:t>
            </a:r>
            <a:r>
              <a:rPr lang="en-US" dirty="0" smtClean="0"/>
              <a:t>offset of a label</a:t>
            </a:r>
            <a:endParaRPr lang="en-IN" dirty="0" smtClean="0"/>
          </a:p>
          <a:p>
            <a:r>
              <a:rPr lang="en-US" dirty="0" smtClean="0"/>
              <a:t>When the assembler comes across the OFFSET operator along with a label, it first computing the 16-bit offset address of a particular label and replace the string ‘OFFSET LABEL’ by the computed offset address</a:t>
            </a:r>
            <a:r>
              <a:rPr lang="en-US" dirty="0" smtClean="0"/>
              <a:t>.</a:t>
            </a:r>
            <a:endParaRPr lang="en-IN" dirty="0" smtClean="0"/>
          </a:p>
          <a:p>
            <a:r>
              <a:rPr lang="en-US" dirty="0" smtClean="0"/>
              <a:t>Ex : MOV SI, offset list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19</a:t>
            </a:r>
            <a:r>
              <a:rPr lang="en-IN" dirty="0" smtClean="0"/>
              <a:t>. </a:t>
            </a:r>
            <a:r>
              <a:rPr lang="en-US" b="1" dirty="0" smtClean="0">
                <a:solidFill>
                  <a:srgbClr val="00B0F0"/>
                </a:solidFill>
              </a:rPr>
              <a:t>ORG: </a:t>
            </a:r>
            <a:r>
              <a:rPr lang="en-US" dirty="0" smtClean="0"/>
              <a:t>origin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ORG directive directs the assembler to start the memory allotment for the particular segment, block or code from the declared address in the ORG statement</a:t>
            </a:r>
            <a:r>
              <a:rPr lang="en-US" dirty="0" smtClean="0"/>
              <a:t>.</a:t>
            </a:r>
            <a:endParaRPr lang="en-IN" dirty="0" smtClean="0"/>
          </a:p>
          <a:p>
            <a:r>
              <a:rPr lang="en-US" dirty="0" smtClean="0"/>
              <a:t>Ex: ORG 1000H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20. </a:t>
            </a:r>
            <a:r>
              <a:rPr lang="en-US" b="1" dirty="0" smtClean="0">
                <a:solidFill>
                  <a:srgbClr val="00B0F0"/>
                </a:solidFill>
              </a:rPr>
              <a:t>PROC:</a:t>
            </a:r>
            <a:r>
              <a:rPr lang="en-US" b="1" dirty="0" smtClean="0"/>
              <a:t> </a:t>
            </a:r>
            <a:r>
              <a:rPr lang="en-US" dirty="0" smtClean="0"/>
              <a:t>Procedure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PROC directive marks the start of a named procedure in the statement. Ex: RESULT PROC NEAR</a:t>
            </a:r>
            <a:endParaRPr lang="en-IN" dirty="0" smtClean="0"/>
          </a:p>
          <a:p>
            <a:r>
              <a:rPr lang="en-US" dirty="0" smtClean="0"/>
              <a:t>ROUTINE PROC FAR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21. </a:t>
            </a:r>
            <a:r>
              <a:rPr lang="en-US" b="1" dirty="0" smtClean="0">
                <a:solidFill>
                  <a:srgbClr val="00B0F0"/>
                </a:solidFill>
              </a:rPr>
              <a:t>PTR:</a:t>
            </a:r>
            <a:r>
              <a:rPr lang="en-US" b="1" dirty="0" smtClean="0"/>
              <a:t> </a:t>
            </a:r>
            <a:r>
              <a:rPr lang="en-US" dirty="0" smtClean="0"/>
              <a:t>pointer</a:t>
            </a: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PTR operator is used to declare the type of a label, variable or memory operator.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Ex : MOV AL, BYTE PTR [SI] MOV BX, WORD PTR [2000H]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22. </a:t>
            </a:r>
            <a:r>
              <a:rPr lang="en-US" b="1" dirty="0" smtClean="0">
                <a:solidFill>
                  <a:srgbClr val="00B0F0"/>
                </a:solidFill>
              </a:rPr>
              <a:t>SEG:</a:t>
            </a:r>
            <a:r>
              <a:rPr lang="en-US" b="1" dirty="0" smtClean="0"/>
              <a:t> </a:t>
            </a:r>
            <a:r>
              <a:rPr lang="en-US" dirty="0" smtClean="0"/>
              <a:t>segment of a label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r>
              <a:rPr lang="en-US" dirty="0" smtClean="0"/>
              <a:t>The SEG operator is used to decide the segment address of the label, variable or procedure.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Ex : MOV AX, SEG ARRAY MOV DS, AX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23. </a:t>
            </a:r>
            <a:r>
              <a:rPr lang="en-US" b="1" dirty="0" smtClean="0">
                <a:solidFill>
                  <a:srgbClr val="00B0F0"/>
                </a:solidFill>
              </a:rPr>
              <a:t>SEGMENT</a:t>
            </a:r>
            <a:r>
              <a:rPr lang="en-US" b="1" dirty="0" smtClean="0"/>
              <a:t>: </a:t>
            </a:r>
            <a:r>
              <a:rPr lang="en-US" dirty="0" smtClean="0"/>
              <a:t>logical </a:t>
            </a:r>
            <a:r>
              <a:rPr lang="en-US" dirty="0" smtClean="0"/>
              <a:t>segment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The segment directive marks the starting of a logical </a:t>
            </a:r>
            <a:r>
              <a:rPr lang="en-US" dirty="0" smtClean="0"/>
              <a:t>segment</a:t>
            </a:r>
          </a:p>
          <a:p>
            <a:r>
              <a:rPr lang="en-US" dirty="0" smtClean="0"/>
              <a:t>Ex: CODE </a:t>
            </a:r>
            <a:r>
              <a:rPr lang="en-US" dirty="0" smtClean="0"/>
              <a:t>SEGMENT: </a:t>
            </a:r>
            <a:r>
              <a:rPr lang="en-US" dirty="0" smtClean="0"/>
              <a:t>CODE </a:t>
            </a:r>
            <a:r>
              <a:rPr lang="en-US" dirty="0" smtClean="0"/>
              <a:t>ENDS</a:t>
            </a:r>
          </a:p>
          <a:p>
            <a:pPr lvl="0">
              <a:buNone/>
            </a:pPr>
            <a:r>
              <a:rPr lang="en-US" dirty="0" smtClean="0"/>
              <a:t>24</a:t>
            </a:r>
            <a:r>
              <a:rPr lang="en-US" b="1" dirty="0" smtClean="0">
                <a:solidFill>
                  <a:srgbClr val="00B0F0"/>
                </a:solidFill>
              </a:rPr>
              <a:t>.SHORT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The SHORT operator indicates to the </a:t>
            </a:r>
            <a:r>
              <a:rPr lang="en-US" dirty="0" smtClean="0"/>
              <a:t>assembler </a:t>
            </a:r>
            <a:r>
              <a:rPr lang="en-US" dirty="0" smtClean="0"/>
              <a:t>that only one byte is required to code the displacement for jump.</a:t>
            </a:r>
            <a:endParaRPr lang="en-IN" dirty="0" smtClean="0"/>
          </a:p>
          <a:p>
            <a:r>
              <a:rPr lang="en-US" dirty="0" smtClean="0"/>
              <a:t>Ex : JMP SHORT LABEL</a:t>
            </a:r>
            <a:endParaRPr lang="en-IN" dirty="0" smtClean="0"/>
          </a:p>
          <a:p>
            <a:endParaRPr lang="en-IN" dirty="0" smtClean="0"/>
          </a:p>
          <a:p>
            <a:pPr lvl="0"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25.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TYPE:</a:t>
            </a:r>
            <a:r>
              <a:rPr lang="en-US" b="1" dirty="0" smtClean="0"/>
              <a:t> </a:t>
            </a:r>
            <a:r>
              <a:rPr lang="en-US" dirty="0" smtClean="0"/>
              <a:t>The TYPE operator directs the assembler to decide the data type of the specified label and replaces the TYPE label by the decided data type.</a:t>
            </a:r>
            <a:endParaRPr lang="en-IN" dirty="0" smtClean="0"/>
          </a:p>
          <a:p>
            <a:r>
              <a:rPr lang="en-US" dirty="0" smtClean="0"/>
              <a:t>For word variable, the data type is 2</a:t>
            </a:r>
            <a:r>
              <a:rPr lang="en-US" dirty="0" smtClean="0"/>
              <a:t>. </a:t>
            </a:r>
            <a:endParaRPr lang="en-IN" dirty="0" smtClean="0"/>
          </a:p>
          <a:p>
            <a:r>
              <a:rPr lang="en-US" dirty="0" smtClean="0"/>
              <a:t>For double word variable, the data type is 4. For byte variable, the data type is 1.</a:t>
            </a:r>
            <a:endParaRPr lang="en-IN" dirty="0" smtClean="0"/>
          </a:p>
          <a:p>
            <a:r>
              <a:rPr lang="en-US" dirty="0" smtClean="0"/>
              <a:t>Ex : STRING DW 2345H, 4567H MOV AX, TYPE STRING AX=0002H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26. </a:t>
            </a:r>
            <a:r>
              <a:rPr lang="en-US" b="1" dirty="0" smtClean="0">
                <a:solidFill>
                  <a:srgbClr val="00B0F0"/>
                </a:solidFill>
              </a:rPr>
              <a:t>GLOBAL</a:t>
            </a:r>
            <a:r>
              <a:rPr lang="en-US" b="1" dirty="0" smtClean="0"/>
              <a:t>: </a:t>
            </a:r>
            <a:r>
              <a:rPr lang="en-US" dirty="0" smtClean="0"/>
              <a:t>The labels, variables, constants or procedures declared GLOBAL may be used by other modules of the program.</a:t>
            </a:r>
            <a:endParaRPr lang="en-IN" dirty="0" smtClean="0"/>
          </a:p>
          <a:p>
            <a:r>
              <a:rPr lang="en-US" dirty="0" smtClean="0"/>
              <a:t>Ex : ROUTINE PROC GLOBAL.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27.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FAR PTR</a:t>
            </a:r>
            <a:r>
              <a:rPr lang="en-US" b="1" dirty="0" smtClean="0"/>
              <a:t>: </a:t>
            </a:r>
            <a:r>
              <a:rPr lang="en-US" dirty="0" smtClean="0"/>
              <a:t>This directive indicates the assembler that the label following FAR PTR is not available within the same segment and the address of the label is of 32-bits </a:t>
            </a:r>
            <a:r>
              <a:rPr lang="en-US" dirty="0" err="1" smtClean="0"/>
              <a:t>i.e</a:t>
            </a:r>
            <a:r>
              <a:rPr lang="en-US" dirty="0" smtClean="0"/>
              <a:t> 2-bytes of offset followed by 2-bytes of segment address</a:t>
            </a:r>
            <a:r>
              <a:rPr lang="en-US" dirty="0" smtClean="0"/>
              <a:t>.</a:t>
            </a:r>
            <a:endParaRPr lang="en-IN" dirty="0" smtClean="0"/>
          </a:p>
          <a:p>
            <a:r>
              <a:rPr lang="en-US" dirty="0" smtClean="0"/>
              <a:t>Ex : JMP FAR PTR LABEL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28.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NEAR PTR</a:t>
            </a:r>
            <a:r>
              <a:rPr lang="en-US" b="1" dirty="0" smtClean="0"/>
              <a:t>: </a:t>
            </a:r>
            <a:r>
              <a:rPr lang="en-US" dirty="0" smtClean="0"/>
              <a:t>This directive indicates that the label following NEAR PTR is in the same segment and needs only 16-bit</a:t>
            </a:r>
            <a:endParaRPr lang="en-IN" dirty="0" smtClean="0"/>
          </a:p>
          <a:p>
            <a:r>
              <a:rPr lang="en-US" dirty="0" err="1" smtClean="0"/>
              <a:t>i.e</a:t>
            </a:r>
            <a:r>
              <a:rPr lang="en-US" dirty="0" smtClean="0"/>
              <a:t> 2-byte offset to address it Ex : JMP NEAR PTR LABEL CALL NEAR PTR ROUTINE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u="sng" dirty="0" smtClean="0"/>
              <a:t>ASSEMBLER DIRECTIVES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Assembler directives are the commands to the assembler that direct the assembly process</a:t>
            </a:r>
            <a:r>
              <a:rPr lang="en-US" dirty="0" smtClean="0"/>
              <a:t>.</a:t>
            </a:r>
            <a:endParaRPr lang="en-IN" dirty="0" smtClean="0"/>
          </a:p>
          <a:p>
            <a:pPr lvl="0"/>
            <a:r>
              <a:rPr lang="en-US" dirty="0" smtClean="0"/>
              <a:t>They indicate how an operand is treated by the assembler and how assembler handles the program</a:t>
            </a:r>
            <a:r>
              <a:rPr lang="en-US" dirty="0" smtClean="0"/>
              <a:t>.</a:t>
            </a:r>
            <a:endParaRPr lang="en-IN" dirty="0" smtClean="0"/>
          </a:p>
          <a:p>
            <a:pPr lvl="0"/>
            <a:r>
              <a:rPr lang="en-US" dirty="0" smtClean="0"/>
              <a:t>They also direct the assembler how program and data should arrange in the memory.</a:t>
            </a:r>
            <a:endParaRPr lang="en-IN" dirty="0" smtClean="0"/>
          </a:p>
          <a:p>
            <a:pPr lvl="0"/>
            <a:r>
              <a:rPr lang="en-US" dirty="0" smtClean="0"/>
              <a:t>ALP’s are composed of two type of statements</a:t>
            </a:r>
            <a:r>
              <a:rPr lang="en-US" dirty="0" smtClean="0"/>
              <a:t>.</a:t>
            </a:r>
            <a:endParaRPr lang="en-IN" dirty="0" smtClean="0"/>
          </a:p>
          <a:p>
            <a:pPr lvl="0"/>
            <a:r>
              <a:rPr lang="en-US" dirty="0" smtClean="0"/>
              <a:t>The instructions which are translated to machine codes by assembler</a:t>
            </a:r>
            <a:r>
              <a:rPr lang="en-US" dirty="0" smtClean="0"/>
              <a:t>.</a:t>
            </a:r>
            <a:endParaRPr lang="en-IN" dirty="0" smtClean="0"/>
          </a:p>
          <a:p>
            <a:pPr lvl="0"/>
            <a:r>
              <a:rPr lang="en-US" dirty="0" smtClean="0"/>
              <a:t>The directives that direct the assembler during assembly process, for which no machine code is generated.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ASSUME</a:t>
            </a:r>
            <a:r>
              <a:rPr lang="en-US" b="1" dirty="0" smtClean="0"/>
              <a:t>: </a:t>
            </a:r>
            <a:r>
              <a:rPr lang="en-US" dirty="0" smtClean="0"/>
              <a:t>Assume logical segment name</a:t>
            </a:r>
          </a:p>
          <a:p>
            <a:pPr>
              <a:buNone/>
            </a:pPr>
            <a:r>
              <a:rPr lang="en-US" dirty="0" smtClean="0"/>
              <a:t>Syntax: </a:t>
            </a:r>
            <a:r>
              <a:rPr lang="en-US" dirty="0" err="1" smtClean="0"/>
              <a:t>ASSUMEsegreg:segname</a:t>
            </a:r>
            <a:r>
              <a:rPr lang="en-US" dirty="0" smtClean="0"/>
              <a:t>,…</a:t>
            </a:r>
            <a:r>
              <a:rPr lang="en-US" dirty="0" err="1" smtClean="0"/>
              <a:t>segreg:segname</a:t>
            </a:r>
            <a:r>
              <a:rPr lang="en-US" dirty="0" smtClean="0"/>
              <a:t> Ex: ASSUME CS:CODE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smtClean="0"/>
              <a:t>CS:CODE,DS:DATA,SS:STACK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pic>
        <p:nvPicPr>
          <p:cNvPr id="4" name="Picture 3" descr="Image result for assembly langu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0292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2.DB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Define Byte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The DB directive is used to reserve byte or bytes of memory locations in the available memory.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Syntax: Name of variable DB initialization value. Ex: MARKS DB 35H,30H,35H,40H</a:t>
            </a:r>
            <a:endParaRPr lang="en-IN" dirty="0" smtClean="0"/>
          </a:p>
          <a:p>
            <a:r>
              <a:rPr lang="en-US" dirty="0" smtClean="0"/>
              <a:t>NAME DB “VARDHAMAN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3.</a:t>
            </a:r>
            <a:r>
              <a:rPr lang="en-US" b="1" dirty="0" smtClean="0">
                <a:solidFill>
                  <a:srgbClr val="00B0F0"/>
                </a:solidFill>
              </a:rPr>
              <a:t>DW</a:t>
            </a:r>
            <a:r>
              <a:rPr lang="en-US" b="1" dirty="0" smtClean="0"/>
              <a:t>: </a:t>
            </a:r>
            <a:r>
              <a:rPr lang="en-US" dirty="0" smtClean="0"/>
              <a:t>Define Word</a:t>
            </a:r>
            <a:endParaRPr lang="en-IN" dirty="0" smtClean="0"/>
          </a:p>
          <a:p>
            <a:r>
              <a:rPr lang="en-US" dirty="0" smtClean="0"/>
              <a:t>The DW directive serves the same </a:t>
            </a:r>
            <a:r>
              <a:rPr lang="en-US" dirty="0" smtClean="0"/>
              <a:t>purposes </a:t>
            </a:r>
            <a:r>
              <a:rPr lang="en-US" dirty="0" smtClean="0"/>
              <a:t>as the DB </a:t>
            </a:r>
            <a:r>
              <a:rPr lang="en-US" dirty="0" smtClean="0"/>
              <a:t>directive, but </a:t>
            </a:r>
            <a:r>
              <a:rPr lang="en-US" dirty="0" smtClean="0"/>
              <a:t>it now makes the assembler reserve the number of memory words(16-bit) instead of bytes.</a:t>
            </a:r>
            <a:endParaRPr lang="en-IN" dirty="0" smtClean="0"/>
          </a:p>
          <a:p>
            <a:r>
              <a:rPr lang="en-US" dirty="0" smtClean="0"/>
              <a:t>Syntax: variable name DW initialization values. Ex: WORDS DW 1234H,4567H,2367H</a:t>
            </a:r>
            <a:endParaRPr lang="en-IN" dirty="0" smtClean="0"/>
          </a:p>
          <a:p>
            <a:r>
              <a:rPr lang="en-US" dirty="0" smtClean="0"/>
              <a:t>WDATA DW 5 Dup(522h)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(</a:t>
            </a:r>
            <a:r>
              <a:rPr lang="en-US" dirty="0" smtClean="0"/>
              <a:t>or) Dup</a:t>
            </a:r>
            <a:r>
              <a:rPr lang="en-US" dirty="0" smtClean="0"/>
              <a:t>(?)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4. </a:t>
            </a:r>
            <a:r>
              <a:rPr lang="en-US" b="1" dirty="0" smtClean="0">
                <a:solidFill>
                  <a:srgbClr val="00B0F0"/>
                </a:solidFill>
              </a:rPr>
              <a:t>DD</a:t>
            </a:r>
            <a:r>
              <a:rPr lang="en-US" b="1" dirty="0" smtClean="0"/>
              <a:t>: </a:t>
            </a:r>
            <a:r>
              <a:rPr lang="en-US" dirty="0" smtClean="0"/>
              <a:t>Define Double: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The directive DD is used to define a double word (4bytes) variable.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Syntax: </a:t>
            </a:r>
            <a:r>
              <a:rPr lang="en-US" dirty="0" smtClean="0"/>
              <a:t>variable name </a:t>
            </a:r>
            <a:r>
              <a:rPr lang="en-US" dirty="0" smtClean="0"/>
              <a:t>DD 12345678H Ex: Data1 DD 12345678H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5.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DQ</a:t>
            </a:r>
            <a:r>
              <a:rPr lang="en-US" b="1" dirty="0" smtClean="0"/>
              <a:t>: </a:t>
            </a:r>
            <a:r>
              <a:rPr lang="en-US" dirty="0" smtClean="0"/>
              <a:t>Define Quad Word</a:t>
            </a:r>
            <a:endParaRPr lang="en-IN" dirty="0" smtClean="0"/>
          </a:p>
          <a:p>
            <a:r>
              <a:rPr lang="en-US" dirty="0" smtClean="0"/>
              <a:t>This directive is used to direct the assembler to reserve 4 words (8 bytes) of memory for the specified variable and may initialize it with the specified values.</a:t>
            </a:r>
            <a:endParaRPr lang="en-IN" dirty="0" smtClean="0"/>
          </a:p>
          <a:p>
            <a:r>
              <a:rPr lang="en-US" dirty="0" smtClean="0"/>
              <a:t>Syntax: Name of variable DQ initialize values. Ex: Data1 DQ	123456789ABCDEF2H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6.DT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Define Ten Bytes</a:t>
            </a:r>
            <a:endParaRPr lang="en-IN" dirty="0" smtClean="0"/>
          </a:p>
          <a:p>
            <a:r>
              <a:rPr lang="en-US" dirty="0" smtClean="0"/>
              <a:t>The DT directive directs the assembler to define the specified variable requiring 10 bytes for its storage and initialize the 10-bytes with the specified values.</a:t>
            </a:r>
            <a:endParaRPr lang="en-IN" dirty="0" smtClean="0"/>
          </a:p>
          <a:p>
            <a:r>
              <a:rPr lang="en-US" dirty="0" smtClean="0"/>
              <a:t>Syntax: Name of variable DT initialize values. Ex: Data1 DT	123456789ABCDEF34567H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879</Words>
  <Application>Microsoft Office PowerPoint</Application>
  <PresentationFormat>On-screen Show (4:3)</PresentationFormat>
  <Paragraphs>127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UNIT-II 8086 ASSEMBLY LANGUAGE PROGRAMMING</vt:lpstr>
      <vt:lpstr>Slide 2</vt:lpstr>
      <vt:lpstr>ASSEMBLER DIRECTIVES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UNIT-II 8086 ASSEMBLY LANGUAGE PROGRAMMING</dc:title>
  <dc:creator>ECE-Zeenath</dc:creator>
  <cp:lastModifiedBy>ECE-Zeenath</cp:lastModifiedBy>
  <cp:revision>11</cp:revision>
  <dcterms:created xsi:type="dcterms:W3CDTF">2006-08-16T00:00:00Z</dcterms:created>
  <dcterms:modified xsi:type="dcterms:W3CDTF">2020-02-04T08:39:38Z</dcterms:modified>
</cp:coreProperties>
</file>